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57"/>
  </p:notesMasterIdLst>
  <p:sldIdLst>
    <p:sldId id="258" r:id="rId5"/>
    <p:sldId id="296" r:id="rId6"/>
    <p:sldId id="340" r:id="rId7"/>
    <p:sldId id="341" r:id="rId8"/>
    <p:sldId id="378" r:id="rId9"/>
    <p:sldId id="288" r:id="rId10"/>
    <p:sldId id="343" r:id="rId11"/>
    <p:sldId id="398" r:id="rId12"/>
    <p:sldId id="399" r:id="rId13"/>
    <p:sldId id="339" r:id="rId14"/>
    <p:sldId id="422" r:id="rId15"/>
    <p:sldId id="423" r:id="rId16"/>
    <p:sldId id="403" r:id="rId17"/>
    <p:sldId id="402" r:id="rId18"/>
    <p:sldId id="401" r:id="rId19"/>
    <p:sldId id="350" r:id="rId20"/>
    <p:sldId id="351" r:id="rId21"/>
    <p:sldId id="352" r:id="rId22"/>
    <p:sldId id="353" r:id="rId23"/>
    <p:sldId id="354" r:id="rId24"/>
    <p:sldId id="355" r:id="rId25"/>
    <p:sldId id="356" r:id="rId26"/>
    <p:sldId id="387" r:id="rId27"/>
    <p:sldId id="388" r:id="rId28"/>
    <p:sldId id="389" r:id="rId29"/>
    <p:sldId id="390" r:id="rId30"/>
    <p:sldId id="391" r:id="rId31"/>
    <p:sldId id="404" r:id="rId32"/>
    <p:sldId id="424" r:id="rId33"/>
    <p:sldId id="405" r:id="rId34"/>
    <p:sldId id="406" r:id="rId35"/>
    <p:sldId id="408" r:id="rId36"/>
    <p:sldId id="365" r:id="rId37"/>
    <p:sldId id="407" r:id="rId38"/>
    <p:sldId id="275" r:id="rId39"/>
    <p:sldId id="409" r:id="rId40"/>
    <p:sldId id="410" r:id="rId41"/>
    <p:sldId id="411" r:id="rId42"/>
    <p:sldId id="369" r:id="rId43"/>
    <p:sldId id="413" r:id="rId44"/>
    <p:sldId id="412" r:id="rId45"/>
    <p:sldId id="414" r:id="rId46"/>
    <p:sldId id="415" r:id="rId47"/>
    <p:sldId id="416" r:id="rId48"/>
    <p:sldId id="419" r:id="rId49"/>
    <p:sldId id="421" r:id="rId50"/>
    <p:sldId id="420" r:id="rId51"/>
    <p:sldId id="426" r:id="rId52"/>
    <p:sldId id="427" r:id="rId53"/>
    <p:sldId id="425" r:id="rId54"/>
    <p:sldId id="428" r:id="rId55"/>
    <p:sldId id="27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93203-AEF9-BC8A-D3AA-87960CCA7CF2}" name="Kelci WILFORD" initials="KW" userId="S::kwilford@theisn.org::fab688a2-8963-4d7f-9bd1-b2f1b39ff41f" providerId="AD"/>
  <p188:author id="{240A2404-0BE8-7E16-0072-9863EB5419DE}" name="Anh TRAN" initials="AT" userId="S::atran@theisn.org::f0801369-d398-4873-9815-0ee69cd0685c" providerId="AD"/>
  <p188:author id="{6D2BCF0E-C3EB-8013-C4C9-11F81E60D04A}" name="Mara Rodrigues" initials="MR" userId="S::mrodrigues@theisn.org::49e61c2d-eb1a-424f-9b11-2736563de131" providerId="AD"/>
  <p188:author id="{43581C0F-D483-7E2D-BF10-35ECC67F8B5E}" name="Kelly Hendricks" initials="KH" userId="S::khendricks@theisn.org::838f0aa6-467f-4fe8-8424-e7e6066b4906" providerId="AD"/>
  <p188:author id="{FF40DD10-DC74-3A52-B7CE-A4DA15A4D993}" name="Catherine  DE TIEGE" initials="CT" userId="S::cdetiege@theisn.org::a5f79d23-52a3-47f9-bc8a-80830764c46d" providerId="AD"/>
  <p188:author id="{30532219-6B1E-96B5-A92E-9B125D2D6938}" name="Sandrine Damster" initials="SD" userId="S::sdamster@Theisn.org::fd8099e7-6a31-40dd-a586-fa857c90cfac" providerId="AD"/>
  <p188:author id="{0AB715A8-6CFB-8A20-D413-1F12B2345E0B}" name="Monica MOORTHY" initials="MM" userId="S::mmoorthy@theisn.org::f2b06a11-eee9-4f78-84bc-46c2a0bffa08" providerId="AD"/>
  <p188:author id="{68AD27CB-462A-759D-2456-4600BA43381B}" name="Miriam Ravelo" initials="MR" userId="S::mravelo@theisn.org::75c236b9-77ed-4b47-b077-c3ca511024eb" providerId="AD"/>
  <p188:author id="{38B7C6F2-D743-2CCD-78CA-C14476789933}" name="Silvia ARRUEBO" initials="SA" userId="S::sarruebo@Theisn.org::e9aba99f-2561-4cc4-9a75-fbf1b25c1b57" providerId="AD"/>
  <p188:author id="{744B5CF3-7C7A-504F-AB4F-4618ABD4C87B}" name="Julia Mackinlay" initials="JM" userId="S::jmackinlay@theisn.org::e5f61763-b5c0-4a16-98f5-9ec764974cc2" providerId="AD"/>
  <p188:author id="{5B26C1FD-F0EC-B5BA-C9BC-1DE7B175634D}" name="Sophie Dupuis" initials="SD" userId="S::sdupuis@theisn.org::823a732c-ef5f-415f-8758-2f20af8cf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FF8585"/>
    <a:srgbClr val="FF5050"/>
    <a:srgbClr val="A6A6A6"/>
    <a:srgbClr val="FE7055"/>
    <a:srgbClr val="283378"/>
    <a:srgbClr val="E42012"/>
    <a:srgbClr val="800000"/>
    <a:srgbClr val="EF7962"/>
    <a:srgbClr val="F7F3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88" autoAdjust="0"/>
  </p:normalViewPr>
  <p:slideViewPr>
    <p:cSldViewPr snapToGrid="0">
      <p:cViewPr varScale="1">
        <p:scale>
          <a:sx n="63" d="100"/>
          <a:sy n="63" d="100"/>
        </p:scale>
        <p:origin x="996" y="4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ad Syed" userId="afc29d7a40d45ac4" providerId="LiveId" clId="{92253C3F-DE3F-45F4-8760-89A61E3F4241}"/>
    <pc:docChg chg="undo custSel addSld modSld sldOrd">
      <pc:chgData name="Saad Syed" userId="afc29d7a40d45ac4" providerId="LiveId" clId="{92253C3F-DE3F-45F4-8760-89A61E3F4241}" dt="2023-07-26T20:37:36.030" v="320" actId="20577"/>
      <pc:docMkLst>
        <pc:docMk/>
      </pc:docMkLst>
      <pc:sldChg chg="modNotesTx">
        <pc:chgData name="Saad Syed" userId="afc29d7a40d45ac4" providerId="LiveId" clId="{92253C3F-DE3F-45F4-8760-89A61E3F4241}" dt="2023-07-25T19:22:46.823" v="3"/>
        <pc:sldMkLst>
          <pc:docMk/>
          <pc:sldMk cId="0" sldId="258"/>
        </pc:sldMkLst>
      </pc:sldChg>
      <pc:sldChg chg="modSp mod">
        <pc:chgData name="Saad Syed" userId="afc29d7a40d45ac4" providerId="LiveId" clId="{92253C3F-DE3F-45F4-8760-89A61E3F4241}" dt="2023-07-25T19:22:52.992" v="18" actId="20577"/>
        <pc:sldMkLst>
          <pc:docMk/>
          <pc:sldMk cId="932053220" sldId="352"/>
        </pc:sldMkLst>
        <pc:graphicFrameChg chg="modGraphic">
          <ac:chgData name="Saad Syed" userId="afc29d7a40d45ac4" providerId="LiveId" clId="{92253C3F-DE3F-45F4-8760-89A61E3F4241}" dt="2023-07-25T19:22:52.992" v="18" actId="20577"/>
          <ac:graphicFrameMkLst>
            <pc:docMk/>
            <pc:sldMk cId="932053220" sldId="352"/>
            <ac:graphicFrameMk id="2" creationId="{00000000-0000-0000-0000-000000000000}"/>
          </ac:graphicFrameMkLst>
        </pc:graphicFrameChg>
      </pc:sldChg>
      <pc:sldChg chg="modSp mod">
        <pc:chgData name="Saad Syed" userId="afc29d7a40d45ac4" providerId="LiveId" clId="{92253C3F-DE3F-45F4-8760-89A61E3F4241}" dt="2023-07-26T20:37:07.543" v="297" actId="6549"/>
        <pc:sldMkLst>
          <pc:docMk/>
          <pc:sldMk cId="717120048" sldId="365"/>
        </pc:sldMkLst>
        <pc:graphicFrameChg chg="mod modGraphic">
          <ac:chgData name="Saad Syed" userId="afc29d7a40d45ac4" providerId="LiveId" clId="{92253C3F-DE3F-45F4-8760-89A61E3F4241}" dt="2023-07-26T20:37:07.543" v="297" actId="6549"/>
          <ac:graphicFrameMkLst>
            <pc:docMk/>
            <pc:sldMk cId="717120048" sldId="365"/>
            <ac:graphicFrameMk id="3" creationId="{00000000-0000-0000-0000-000000000000}"/>
          </ac:graphicFrameMkLst>
        </pc:graphicFrameChg>
      </pc:sldChg>
      <pc:sldChg chg="modSp mod">
        <pc:chgData name="Saad Syed" userId="afc29d7a40d45ac4" providerId="LiveId" clId="{92253C3F-DE3F-45F4-8760-89A61E3F4241}" dt="2023-07-25T21:06:17.642" v="241" actId="20577"/>
        <pc:sldMkLst>
          <pc:docMk/>
          <pc:sldMk cId="961210503" sldId="387"/>
        </pc:sldMkLst>
        <pc:graphicFrameChg chg="modGraphic">
          <ac:chgData name="Saad Syed" userId="afc29d7a40d45ac4" providerId="LiveId" clId="{92253C3F-DE3F-45F4-8760-89A61E3F4241}" dt="2023-07-25T21:06:17.642" v="241" actId="20577"/>
          <ac:graphicFrameMkLst>
            <pc:docMk/>
            <pc:sldMk cId="961210503" sldId="387"/>
            <ac:graphicFrameMk id="3" creationId="{EAE3B567-7755-3DF4-36FC-4A63DB511B36}"/>
          </ac:graphicFrameMkLst>
        </pc:graphicFrameChg>
      </pc:sldChg>
      <pc:sldChg chg="modSp mod">
        <pc:chgData name="Saad Syed" userId="afc29d7a40d45ac4" providerId="LiveId" clId="{92253C3F-DE3F-45F4-8760-89A61E3F4241}" dt="2023-07-25T21:06:25.723" v="246" actId="20577"/>
        <pc:sldMkLst>
          <pc:docMk/>
          <pc:sldMk cId="2257938324" sldId="388"/>
        </pc:sldMkLst>
        <pc:graphicFrameChg chg="modGraphic">
          <ac:chgData name="Saad Syed" userId="afc29d7a40d45ac4" providerId="LiveId" clId="{92253C3F-DE3F-45F4-8760-89A61E3F4241}" dt="2023-07-25T21:06:25.723" v="246" actId="20577"/>
          <ac:graphicFrameMkLst>
            <pc:docMk/>
            <pc:sldMk cId="2257938324" sldId="388"/>
            <ac:graphicFrameMk id="3" creationId="{EAE3B567-7755-3DF4-36FC-4A63DB511B36}"/>
          </ac:graphicFrameMkLst>
        </pc:graphicFrameChg>
      </pc:sldChg>
      <pc:sldChg chg="modSp mod">
        <pc:chgData name="Saad Syed" userId="afc29d7a40d45ac4" providerId="LiveId" clId="{92253C3F-DE3F-45F4-8760-89A61E3F4241}" dt="2023-07-25T21:06:33.561" v="251" actId="20577"/>
        <pc:sldMkLst>
          <pc:docMk/>
          <pc:sldMk cId="4025271411" sldId="389"/>
        </pc:sldMkLst>
        <pc:graphicFrameChg chg="modGraphic">
          <ac:chgData name="Saad Syed" userId="afc29d7a40d45ac4" providerId="LiveId" clId="{92253C3F-DE3F-45F4-8760-89A61E3F4241}" dt="2023-07-25T21:06:33.561" v="251" actId="20577"/>
          <ac:graphicFrameMkLst>
            <pc:docMk/>
            <pc:sldMk cId="4025271411" sldId="389"/>
            <ac:graphicFrameMk id="3" creationId="{EAE3B567-7755-3DF4-36FC-4A63DB511B36}"/>
          </ac:graphicFrameMkLst>
        </pc:graphicFrameChg>
      </pc:sldChg>
      <pc:sldChg chg="modSp mod">
        <pc:chgData name="Saad Syed" userId="afc29d7a40d45ac4" providerId="LiveId" clId="{92253C3F-DE3F-45F4-8760-89A61E3F4241}" dt="2023-07-25T21:06:39.161" v="256" actId="20577"/>
        <pc:sldMkLst>
          <pc:docMk/>
          <pc:sldMk cId="1478699018" sldId="390"/>
        </pc:sldMkLst>
        <pc:graphicFrameChg chg="modGraphic">
          <ac:chgData name="Saad Syed" userId="afc29d7a40d45ac4" providerId="LiveId" clId="{92253C3F-DE3F-45F4-8760-89A61E3F4241}" dt="2023-07-25T21:06:39.161" v="256" actId="20577"/>
          <ac:graphicFrameMkLst>
            <pc:docMk/>
            <pc:sldMk cId="1478699018" sldId="390"/>
            <ac:graphicFrameMk id="3" creationId="{EAE3B567-7755-3DF4-36FC-4A63DB511B36}"/>
          </ac:graphicFrameMkLst>
        </pc:graphicFrameChg>
      </pc:sldChg>
      <pc:sldChg chg="modSp mod">
        <pc:chgData name="Saad Syed" userId="afc29d7a40d45ac4" providerId="LiveId" clId="{92253C3F-DE3F-45F4-8760-89A61E3F4241}" dt="2023-07-25T21:06:44.716" v="261" actId="20577"/>
        <pc:sldMkLst>
          <pc:docMk/>
          <pc:sldMk cId="1520110625" sldId="391"/>
        </pc:sldMkLst>
        <pc:graphicFrameChg chg="modGraphic">
          <ac:chgData name="Saad Syed" userId="afc29d7a40d45ac4" providerId="LiveId" clId="{92253C3F-DE3F-45F4-8760-89A61E3F4241}" dt="2023-07-25T21:06:44.716" v="261" actId="20577"/>
          <ac:graphicFrameMkLst>
            <pc:docMk/>
            <pc:sldMk cId="1520110625" sldId="391"/>
            <ac:graphicFrameMk id="3" creationId="{EAE3B567-7755-3DF4-36FC-4A63DB511B36}"/>
          </ac:graphicFrameMkLst>
        </pc:graphicFrameChg>
      </pc:sldChg>
      <pc:sldChg chg="modSp mod">
        <pc:chgData name="Saad Syed" userId="afc29d7a40d45ac4" providerId="LiveId" clId="{92253C3F-DE3F-45F4-8760-89A61E3F4241}" dt="2023-07-26T20:37:19.641" v="312" actId="1035"/>
        <pc:sldMkLst>
          <pc:docMk/>
          <pc:sldMk cId="3656654195" sldId="407"/>
        </pc:sldMkLst>
        <pc:spChg chg="mod">
          <ac:chgData name="Saad Syed" userId="afc29d7a40d45ac4" providerId="LiveId" clId="{92253C3F-DE3F-45F4-8760-89A61E3F4241}" dt="2023-07-26T20:29:47.146" v="284" actId="1037"/>
          <ac:spMkLst>
            <pc:docMk/>
            <pc:sldMk cId="3656654195" sldId="407"/>
            <ac:spMk id="5" creationId="{B1D838ED-2564-9C4D-38DF-B7DD5C367326}"/>
          </ac:spMkLst>
        </pc:spChg>
        <pc:graphicFrameChg chg="mod modGraphic">
          <ac:chgData name="Saad Syed" userId="afc29d7a40d45ac4" providerId="LiveId" clId="{92253C3F-DE3F-45F4-8760-89A61E3F4241}" dt="2023-07-26T20:37:19.641" v="312" actId="1035"/>
          <ac:graphicFrameMkLst>
            <pc:docMk/>
            <pc:sldMk cId="3656654195" sldId="407"/>
            <ac:graphicFrameMk id="2" creationId="{D8F0334D-9E2E-3369-F0B0-FD62201FD2C6}"/>
          </ac:graphicFrameMkLst>
        </pc:graphicFrameChg>
        <pc:graphicFrameChg chg="mod">
          <ac:chgData name="Saad Syed" userId="afc29d7a40d45ac4" providerId="LiveId" clId="{92253C3F-DE3F-45F4-8760-89A61E3F4241}" dt="2023-07-26T20:29:47.146" v="284" actId="1037"/>
          <ac:graphicFrameMkLst>
            <pc:docMk/>
            <pc:sldMk cId="3656654195" sldId="407"/>
            <ac:graphicFrameMk id="4" creationId="{84D2CDD8-D650-3DAF-935A-2B235051225C}"/>
          </ac:graphicFrameMkLst>
        </pc:graphicFrameChg>
      </pc:sldChg>
      <pc:sldChg chg="modSp new mod ord">
        <pc:chgData name="Saad Syed" userId="afc29d7a40d45ac4" providerId="LiveId" clId="{92253C3F-DE3F-45F4-8760-89A61E3F4241}" dt="2023-07-25T21:56:30.681" v="265" actId="20577"/>
        <pc:sldMkLst>
          <pc:docMk/>
          <pc:sldMk cId="3397777398" sldId="425"/>
        </pc:sldMkLst>
        <pc:spChg chg="mod">
          <ac:chgData name="Saad Syed" userId="afc29d7a40d45ac4" providerId="LiveId" clId="{92253C3F-DE3F-45F4-8760-89A61E3F4241}" dt="2023-07-25T19:27:38.685" v="134" actId="20577"/>
          <ac:spMkLst>
            <pc:docMk/>
            <pc:sldMk cId="3397777398" sldId="425"/>
            <ac:spMk id="2" creationId="{A2795187-D1D5-772F-6506-682744F4B094}"/>
          </ac:spMkLst>
        </pc:spChg>
        <pc:spChg chg="mod">
          <ac:chgData name="Saad Syed" userId="afc29d7a40d45ac4" providerId="LiveId" clId="{92253C3F-DE3F-45F4-8760-89A61E3F4241}" dt="2023-07-25T19:30:47.511" v="193" actId="27636"/>
          <ac:spMkLst>
            <pc:docMk/>
            <pc:sldMk cId="3397777398" sldId="425"/>
            <ac:spMk id="3" creationId="{39CDB8CE-05DE-6086-A64B-D15367664DED}"/>
          </ac:spMkLst>
        </pc:spChg>
        <pc:spChg chg="mod">
          <ac:chgData name="Saad Syed" userId="afc29d7a40d45ac4" providerId="LiveId" clId="{92253C3F-DE3F-45F4-8760-89A61E3F4241}" dt="2023-07-25T21:56:30.681" v="265" actId="20577"/>
          <ac:spMkLst>
            <pc:docMk/>
            <pc:sldMk cId="3397777398" sldId="425"/>
            <ac:spMk id="4" creationId="{C5B7B3DB-5B79-73A4-2CD0-45E827F6BF93}"/>
          </ac:spMkLst>
        </pc:spChg>
      </pc:sldChg>
      <pc:sldChg chg="modSp new mod">
        <pc:chgData name="Saad Syed" userId="afc29d7a40d45ac4" providerId="LiveId" clId="{92253C3F-DE3F-45F4-8760-89A61E3F4241}" dt="2023-07-26T20:37:36.030" v="320" actId="20577"/>
        <pc:sldMkLst>
          <pc:docMk/>
          <pc:sldMk cId="3500256732" sldId="426"/>
        </pc:sldMkLst>
        <pc:spChg chg="mod">
          <ac:chgData name="Saad Syed" userId="afc29d7a40d45ac4" providerId="LiveId" clId="{92253C3F-DE3F-45F4-8760-89A61E3F4241}" dt="2023-07-25T19:23:49.991" v="39" actId="20577"/>
          <ac:spMkLst>
            <pc:docMk/>
            <pc:sldMk cId="3500256732" sldId="426"/>
            <ac:spMk id="2" creationId="{B49202C4-399C-EE6E-47A1-AB62598D0C70}"/>
          </ac:spMkLst>
        </pc:spChg>
        <pc:spChg chg="mod">
          <ac:chgData name="Saad Syed" userId="afc29d7a40d45ac4" providerId="LiveId" clId="{92253C3F-DE3F-45F4-8760-89A61E3F4241}" dt="2023-07-26T20:37:36.030" v="320" actId="20577"/>
          <ac:spMkLst>
            <pc:docMk/>
            <pc:sldMk cId="3500256732" sldId="426"/>
            <ac:spMk id="3" creationId="{15FA87E5-2E34-9E5A-FE97-2D9B7881E8C9}"/>
          </ac:spMkLst>
        </pc:spChg>
        <pc:spChg chg="mod">
          <ac:chgData name="Saad Syed" userId="afc29d7a40d45ac4" providerId="LiveId" clId="{92253C3F-DE3F-45F4-8760-89A61E3F4241}" dt="2023-07-25T21:56:37.824" v="269" actId="20577"/>
          <ac:spMkLst>
            <pc:docMk/>
            <pc:sldMk cId="3500256732" sldId="426"/>
            <ac:spMk id="4" creationId="{6760A8E2-9FEF-88E7-11DA-9890AF7D87AB}"/>
          </ac:spMkLst>
        </pc:spChg>
      </pc:sldChg>
      <pc:sldChg chg="modSp new mod">
        <pc:chgData name="Saad Syed" userId="afc29d7a40d45ac4" providerId="LiveId" clId="{92253C3F-DE3F-45F4-8760-89A61E3F4241}" dt="2023-07-25T21:56:33.796" v="267" actId="20577"/>
        <pc:sldMkLst>
          <pc:docMk/>
          <pc:sldMk cId="3657139268" sldId="427"/>
        </pc:sldMkLst>
        <pc:spChg chg="mod">
          <ac:chgData name="Saad Syed" userId="afc29d7a40d45ac4" providerId="LiveId" clId="{92253C3F-DE3F-45F4-8760-89A61E3F4241}" dt="2023-07-25T19:25:19.925" v="87" actId="20577"/>
          <ac:spMkLst>
            <pc:docMk/>
            <pc:sldMk cId="3657139268" sldId="427"/>
            <ac:spMk id="2" creationId="{C6CC4D25-04B2-EE18-631F-CC907A5C5356}"/>
          </ac:spMkLst>
        </pc:spChg>
        <pc:spChg chg="mod">
          <ac:chgData name="Saad Syed" userId="afc29d7a40d45ac4" providerId="LiveId" clId="{92253C3F-DE3F-45F4-8760-89A61E3F4241}" dt="2023-07-25T19:26:59.254" v="120" actId="27636"/>
          <ac:spMkLst>
            <pc:docMk/>
            <pc:sldMk cId="3657139268" sldId="427"/>
            <ac:spMk id="3" creationId="{C5E6694C-B5C3-5B3F-6DF0-D22A8479518E}"/>
          </ac:spMkLst>
        </pc:spChg>
        <pc:spChg chg="mod">
          <ac:chgData name="Saad Syed" userId="afc29d7a40d45ac4" providerId="LiveId" clId="{92253C3F-DE3F-45F4-8760-89A61E3F4241}" dt="2023-07-25T21:56:33.796" v="267" actId="20577"/>
          <ac:spMkLst>
            <pc:docMk/>
            <pc:sldMk cId="3657139268" sldId="427"/>
            <ac:spMk id="4" creationId="{9DFD9A62-C52B-5509-E269-9274935AB6EC}"/>
          </ac:spMkLst>
        </pc:spChg>
      </pc:sldChg>
      <pc:sldChg chg="modSp new mod">
        <pc:chgData name="Saad Syed" userId="afc29d7a40d45ac4" providerId="LiveId" clId="{92253C3F-DE3F-45F4-8760-89A61E3F4241}" dt="2023-07-25T21:56:26.401" v="263" actId="20577"/>
        <pc:sldMkLst>
          <pc:docMk/>
          <pc:sldMk cId="2816312712" sldId="428"/>
        </pc:sldMkLst>
        <pc:spChg chg="mod">
          <ac:chgData name="Saad Syed" userId="afc29d7a40d45ac4" providerId="LiveId" clId="{92253C3F-DE3F-45F4-8760-89A61E3F4241}" dt="2023-07-25T19:29:02.254" v="183" actId="20577"/>
          <ac:spMkLst>
            <pc:docMk/>
            <pc:sldMk cId="2816312712" sldId="428"/>
            <ac:spMk id="2" creationId="{6838E522-40FC-11B1-F319-2CC08DD3D608}"/>
          </ac:spMkLst>
        </pc:spChg>
        <pc:spChg chg="mod">
          <ac:chgData name="Saad Syed" userId="afc29d7a40d45ac4" providerId="LiveId" clId="{92253C3F-DE3F-45F4-8760-89A61E3F4241}" dt="2023-07-25T19:29:24.052" v="191" actId="27636"/>
          <ac:spMkLst>
            <pc:docMk/>
            <pc:sldMk cId="2816312712" sldId="428"/>
            <ac:spMk id="3" creationId="{CDA2D34C-AEB0-FDD0-ABD5-4B4DA1984F4E}"/>
          </ac:spMkLst>
        </pc:spChg>
        <pc:spChg chg="mod">
          <ac:chgData name="Saad Syed" userId="afc29d7a40d45ac4" providerId="LiveId" clId="{92253C3F-DE3F-45F4-8760-89A61E3F4241}" dt="2023-07-25T21:56:26.401" v="263" actId="20577"/>
          <ac:spMkLst>
            <pc:docMk/>
            <pc:sldMk cId="2816312712" sldId="428"/>
            <ac:spMk id="4" creationId="{8D798FEF-61DB-CAE5-3046-54D9AFD10DF1}"/>
          </ac:spMkLst>
        </pc:spChg>
      </pc:sldChg>
    </pc:docChg>
  </pc:docChgLst>
  <pc:docChgLst>
    <pc:chgData name="Silvia ARRUEBO" userId="e9aba99f-2561-4cc4-9a75-fbf1b25c1b57" providerId="ADAL" clId="{809583EC-813E-447B-A6A2-C24F7E363A67}"/>
    <pc:docChg chg="custSel modSld">
      <pc:chgData name="Silvia ARRUEBO" userId="e9aba99f-2561-4cc4-9a75-fbf1b25c1b57" providerId="ADAL" clId="{809583EC-813E-447B-A6A2-C24F7E363A67}" dt="2023-08-01T09:49:37.749" v="28" actId="1076"/>
      <pc:docMkLst>
        <pc:docMk/>
      </pc:docMkLst>
      <pc:sldChg chg="modSp mod">
        <pc:chgData name="Silvia ARRUEBO" userId="e9aba99f-2561-4cc4-9a75-fbf1b25c1b57" providerId="ADAL" clId="{809583EC-813E-447B-A6A2-C24F7E363A67}" dt="2023-08-01T09:49:37.749" v="28" actId="1076"/>
        <pc:sldMkLst>
          <pc:docMk/>
          <pc:sldMk cId="3397777398" sldId="425"/>
        </pc:sldMkLst>
        <pc:spChg chg="mod">
          <ac:chgData name="Silvia ARRUEBO" userId="e9aba99f-2561-4cc4-9a75-fbf1b25c1b57" providerId="ADAL" clId="{809583EC-813E-447B-A6A2-C24F7E363A67}" dt="2023-08-01T09:49:37.749" v="28" actId="1076"/>
          <ac:spMkLst>
            <pc:docMk/>
            <pc:sldMk cId="3397777398" sldId="425"/>
            <ac:spMk id="3" creationId="{39CDB8CE-05DE-6086-A64B-D15367664DED}"/>
          </ac:spMkLst>
        </pc:spChg>
      </pc:sldChg>
      <pc:sldChg chg="modSp mod">
        <pc:chgData name="Silvia ARRUEBO" userId="e9aba99f-2561-4cc4-9a75-fbf1b25c1b57" providerId="ADAL" clId="{809583EC-813E-447B-A6A2-C24F7E363A67}" dt="2023-08-01T09:40:56.498" v="6" actId="255"/>
        <pc:sldMkLst>
          <pc:docMk/>
          <pc:sldMk cId="3500256732" sldId="426"/>
        </pc:sldMkLst>
        <pc:spChg chg="mod">
          <ac:chgData name="Silvia ARRUEBO" userId="e9aba99f-2561-4cc4-9a75-fbf1b25c1b57" providerId="ADAL" clId="{809583EC-813E-447B-A6A2-C24F7E363A67}" dt="2023-08-01T09:40:56.498" v="6" actId="255"/>
          <ac:spMkLst>
            <pc:docMk/>
            <pc:sldMk cId="3500256732" sldId="426"/>
            <ac:spMk id="3" creationId="{15FA87E5-2E34-9E5A-FE97-2D9B7881E8C9}"/>
          </ac:spMkLst>
        </pc:spChg>
      </pc:sldChg>
      <pc:sldChg chg="modSp mod">
        <pc:chgData name="Silvia ARRUEBO" userId="e9aba99f-2561-4cc4-9a75-fbf1b25c1b57" providerId="ADAL" clId="{809583EC-813E-447B-A6A2-C24F7E363A67}" dt="2023-08-01T09:43:28.504" v="18" actId="1076"/>
        <pc:sldMkLst>
          <pc:docMk/>
          <pc:sldMk cId="3657139268" sldId="427"/>
        </pc:sldMkLst>
        <pc:spChg chg="mod">
          <ac:chgData name="Silvia ARRUEBO" userId="e9aba99f-2561-4cc4-9a75-fbf1b25c1b57" providerId="ADAL" clId="{809583EC-813E-447B-A6A2-C24F7E363A67}" dt="2023-08-01T09:43:28.504" v="18" actId="1076"/>
          <ac:spMkLst>
            <pc:docMk/>
            <pc:sldMk cId="3657139268" sldId="427"/>
            <ac:spMk id="3" creationId="{C5E6694C-B5C3-5B3F-6DF0-D22A8479518E}"/>
          </ac:spMkLst>
        </pc:spChg>
      </pc:sldChg>
      <pc:sldChg chg="modSp mod">
        <pc:chgData name="Silvia ARRUEBO" userId="e9aba99f-2561-4cc4-9a75-fbf1b25c1b57" providerId="ADAL" clId="{809583EC-813E-447B-A6A2-C24F7E363A67}" dt="2023-08-01T09:44:09.718" v="25" actId="1076"/>
        <pc:sldMkLst>
          <pc:docMk/>
          <pc:sldMk cId="2816312712" sldId="428"/>
        </pc:sldMkLst>
        <pc:spChg chg="mod">
          <ac:chgData name="Silvia ARRUEBO" userId="e9aba99f-2561-4cc4-9a75-fbf1b25c1b57" providerId="ADAL" clId="{809583EC-813E-447B-A6A2-C24F7E363A67}" dt="2023-08-01T09:44:09.718" v="25" actId="1076"/>
          <ac:spMkLst>
            <pc:docMk/>
            <pc:sldMk cId="2816312712" sldId="428"/>
            <ac:spMk id="3" creationId="{CDA2D34C-AEB0-FDD0-ABD5-4B4DA1984F4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Publicly funded by govt; free at the point of delivery</c:v>
                </c:pt>
              </c:strCache>
            </c:strRef>
          </c:tx>
          <c:spPr>
            <a:solidFill>
              <a:schemeClr val="accent1"/>
            </a:solidFill>
            <a:ln>
              <a:noFill/>
            </a:ln>
            <a:effectLst/>
          </c:spPr>
          <c:invertIfNegative val="0"/>
          <c:cat>
            <c:strRef>
              <c:f>Sheet1!$A$2:$A$3</c:f>
              <c:strCache>
                <c:ptCount val="2"/>
                <c:pt idx="0">
                  <c:v>Africa</c:v>
                </c:pt>
                <c:pt idx="1">
                  <c:v>overall</c:v>
                </c:pt>
              </c:strCache>
            </c:strRef>
          </c:cat>
          <c:val>
            <c:numRef>
              <c:f>Sheet1!$B$2:$B$3</c:f>
              <c:numCache>
                <c:formatCode>0%</c:formatCode>
                <c:ptCount val="2"/>
                <c:pt idx="0">
                  <c:v>0.1</c:v>
                </c:pt>
                <c:pt idx="1">
                  <c:v>0.27</c:v>
                </c:pt>
              </c:numCache>
            </c:numRef>
          </c:val>
          <c:extLst>
            <c:ext xmlns:c16="http://schemas.microsoft.com/office/drawing/2014/chart" uri="{C3380CC4-5D6E-409C-BE32-E72D297353CC}">
              <c16:uniqueId val="{00000000-66FF-4E25-ADE3-CD0A6D6C48F2}"/>
            </c:ext>
          </c:extLst>
        </c:ser>
        <c:ser>
          <c:idx val="1"/>
          <c:order val="1"/>
          <c:tx>
            <c:strRef>
              <c:f>Sheet1!$C$1</c:f>
              <c:strCache>
                <c:ptCount val="1"/>
                <c:pt idx="0">
                  <c:v>Publicly funded by govt but with some fees</c:v>
                </c:pt>
              </c:strCache>
            </c:strRef>
          </c:tx>
          <c:spPr>
            <a:solidFill>
              <a:schemeClr val="accent2"/>
            </a:solidFill>
            <a:ln>
              <a:noFill/>
            </a:ln>
            <a:effectLst/>
          </c:spPr>
          <c:invertIfNegative val="0"/>
          <c:cat>
            <c:strRef>
              <c:f>Sheet1!$A$2:$A$3</c:f>
              <c:strCache>
                <c:ptCount val="2"/>
                <c:pt idx="0">
                  <c:v>Africa</c:v>
                </c:pt>
                <c:pt idx="1">
                  <c:v>overall</c:v>
                </c:pt>
              </c:strCache>
            </c:strRef>
          </c:cat>
          <c:val>
            <c:numRef>
              <c:f>Sheet1!$C$2:$C$3</c:f>
              <c:numCache>
                <c:formatCode>0%</c:formatCode>
                <c:ptCount val="2"/>
                <c:pt idx="0">
                  <c:v>0.24</c:v>
                </c:pt>
                <c:pt idx="1">
                  <c:v>0.19</c:v>
                </c:pt>
              </c:numCache>
            </c:numRef>
          </c:val>
          <c:extLst>
            <c:ext xmlns:c16="http://schemas.microsoft.com/office/drawing/2014/chart" uri="{C3380CC4-5D6E-409C-BE32-E72D297353CC}">
              <c16:uniqueId val="{00000001-66FF-4E25-ADE3-CD0A6D6C48F2}"/>
            </c:ext>
          </c:extLst>
        </c:ser>
        <c:ser>
          <c:idx val="2"/>
          <c:order val="2"/>
          <c:tx>
            <c:strRef>
              <c:f>Sheet1!$D$1</c:f>
              <c:strCache>
                <c:ptCount val="1"/>
                <c:pt idx="0">
                  <c:v>Mix of public and private funding systems</c:v>
                </c:pt>
              </c:strCache>
            </c:strRef>
          </c:tx>
          <c:spPr>
            <a:solidFill>
              <a:schemeClr val="accent3"/>
            </a:solidFill>
            <a:ln>
              <a:noFill/>
            </a:ln>
            <a:effectLst/>
          </c:spPr>
          <c:invertIfNegative val="0"/>
          <c:cat>
            <c:strRef>
              <c:f>Sheet1!$A$2:$A$3</c:f>
              <c:strCache>
                <c:ptCount val="2"/>
                <c:pt idx="0">
                  <c:v>Africa</c:v>
                </c:pt>
                <c:pt idx="1">
                  <c:v>overall</c:v>
                </c:pt>
              </c:strCache>
            </c:strRef>
          </c:cat>
          <c:val>
            <c:numRef>
              <c:f>Sheet1!$D$2:$D$3</c:f>
              <c:numCache>
                <c:formatCode>0%</c:formatCode>
                <c:ptCount val="2"/>
                <c:pt idx="0">
                  <c:v>0.34</c:v>
                </c:pt>
                <c:pt idx="1">
                  <c:v>0.37</c:v>
                </c:pt>
              </c:numCache>
            </c:numRef>
          </c:val>
          <c:extLst>
            <c:ext xmlns:c16="http://schemas.microsoft.com/office/drawing/2014/chart" uri="{C3380CC4-5D6E-409C-BE32-E72D297353CC}">
              <c16:uniqueId val="{00000007-66FF-4E25-ADE3-CD0A6D6C48F2}"/>
            </c:ext>
          </c:extLst>
        </c:ser>
        <c:ser>
          <c:idx val="3"/>
          <c:order val="3"/>
          <c:tx>
            <c:strRef>
              <c:f>Sheet1!$E$1</c:f>
              <c:strCache>
                <c:ptCount val="1"/>
                <c:pt idx="0">
                  <c:v>Solely private and out-of-pocket</c:v>
                </c:pt>
              </c:strCache>
            </c:strRef>
          </c:tx>
          <c:spPr>
            <a:solidFill>
              <a:schemeClr val="accent4"/>
            </a:solidFill>
            <a:ln>
              <a:noFill/>
            </a:ln>
            <a:effectLst/>
          </c:spPr>
          <c:invertIfNegative val="0"/>
          <c:cat>
            <c:strRef>
              <c:f>Sheet1!$A$2:$A$3</c:f>
              <c:strCache>
                <c:ptCount val="2"/>
                <c:pt idx="0">
                  <c:v>Africa</c:v>
                </c:pt>
                <c:pt idx="1">
                  <c:v>overall</c:v>
                </c:pt>
              </c:strCache>
            </c:strRef>
          </c:cat>
          <c:val>
            <c:numRef>
              <c:f>Sheet1!$E$2:$E$3</c:f>
              <c:numCache>
                <c:formatCode>0%</c:formatCode>
                <c:ptCount val="2"/>
                <c:pt idx="0">
                  <c:v>0.17</c:v>
                </c:pt>
                <c:pt idx="1">
                  <c:v>0.05</c:v>
                </c:pt>
              </c:numCache>
            </c:numRef>
          </c:val>
          <c:extLst>
            <c:ext xmlns:c16="http://schemas.microsoft.com/office/drawing/2014/chart" uri="{C3380CC4-5D6E-409C-BE32-E72D297353CC}">
              <c16:uniqueId val="{00000008-66FF-4E25-ADE3-CD0A6D6C48F2}"/>
            </c:ext>
          </c:extLst>
        </c:ser>
        <c:ser>
          <c:idx val="4"/>
          <c:order val="4"/>
          <c:tx>
            <c:strRef>
              <c:f>Sheet1!$F$1</c:f>
              <c:strCache>
                <c:ptCount val="1"/>
                <c:pt idx="0">
                  <c:v>Solely private through health insurance</c:v>
                </c:pt>
              </c:strCache>
            </c:strRef>
          </c:tx>
          <c:spPr>
            <a:solidFill>
              <a:schemeClr val="accent5"/>
            </a:solidFill>
            <a:ln>
              <a:noFill/>
            </a:ln>
            <a:effectLst/>
          </c:spPr>
          <c:invertIfNegative val="0"/>
          <c:cat>
            <c:strRef>
              <c:f>Sheet1!$A$2:$A$3</c:f>
              <c:strCache>
                <c:ptCount val="2"/>
                <c:pt idx="0">
                  <c:v>Africa</c:v>
                </c:pt>
                <c:pt idx="1">
                  <c:v>overall</c:v>
                </c:pt>
              </c:strCache>
            </c:strRef>
          </c:cat>
          <c:val>
            <c:numRef>
              <c:f>Sheet1!$F$2:$F$3</c:f>
              <c:numCache>
                <c:formatCode>0%</c:formatCode>
                <c:ptCount val="2"/>
                <c:pt idx="0" formatCode="General">
                  <c:v>0</c:v>
                </c:pt>
                <c:pt idx="1">
                  <c:v>0.01</c:v>
                </c:pt>
              </c:numCache>
            </c:numRef>
          </c:val>
          <c:extLst>
            <c:ext xmlns:c16="http://schemas.microsoft.com/office/drawing/2014/chart" uri="{C3380CC4-5D6E-409C-BE32-E72D297353CC}">
              <c16:uniqueId val="{00000009-66FF-4E25-ADE3-CD0A6D6C48F2}"/>
            </c:ext>
          </c:extLst>
        </c:ser>
        <c:ser>
          <c:idx val="5"/>
          <c:order val="5"/>
          <c:tx>
            <c:strRef>
              <c:f>Sheet1!$G$1</c:f>
              <c:strCache>
                <c:ptCount val="1"/>
                <c:pt idx="0">
                  <c:v>Multiple systems </c:v>
                </c:pt>
              </c:strCache>
            </c:strRef>
          </c:tx>
          <c:spPr>
            <a:solidFill>
              <a:schemeClr val="accent6"/>
            </a:solidFill>
            <a:ln>
              <a:noFill/>
            </a:ln>
            <a:effectLst/>
          </c:spPr>
          <c:invertIfNegative val="0"/>
          <c:cat>
            <c:strRef>
              <c:f>Sheet1!$A$2:$A$3</c:f>
              <c:strCache>
                <c:ptCount val="2"/>
                <c:pt idx="0">
                  <c:v>Africa</c:v>
                </c:pt>
                <c:pt idx="1">
                  <c:v>overall</c:v>
                </c:pt>
              </c:strCache>
            </c:strRef>
          </c:cat>
          <c:val>
            <c:numRef>
              <c:f>Sheet1!$G$2:$G$3</c:f>
              <c:numCache>
                <c:formatCode>0%</c:formatCode>
                <c:ptCount val="2"/>
                <c:pt idx="0">
                  <c:v>0.1</c:v>
                </c:pt>
                <c:pt idx="1">
                  <c:v>0.09</c:v>
                </c:pt>
              </c:numCache>
            </c:numRef>
          </c:val>
          <c:extLst>
            <c:ext xmlns:c16="http://schemas.microsoft.com/office/drawing/2014/chart" uri="{C3380CC4-5D6E-409C-BE32-E72D297353CC}">
              <c16:uniqueId val="{0000000A-66FF-4E25-ADE3-CD0A6D6C48F2}"/>
            </c:ext>
          </c:extLst>
        </c:ser>
        <c:ser>
          <c:idx val="6"/>
          <c:order val="6"/>
          <c:tx>
            <c:strRef>
              <c:f>Sheet1!$H$1</c:f>
              <c:strCache>
                <c:ptCount val="1"/>
                <c:pt idx="0">
                  <c:v>Other</c:v>
                </c:pt>
              </c:strCache>
            </c:strRef>
          </c:tx>
          <c:spPr>
            <a:solidFill>
              <a:schemeClr val="accent1">
                <a:lumMod val="60000"/>
              </a:schemeClr>
            </a:solidFill>
            <a:ln>
              <a:noFill/>
            </a:ln>
            <a:effectLst/>
          </c:spPr>
          <c:invertIfNegative val="0"/>
          <c:cat>
            <c:strRef>
              <c:f>Sheet1!$A$2:$A$3</c:f>
              <c:strCache>
                <c:ptCount val="2"/>
                <c:pt idx="0">
                  <c:v>Africa</c:v>
                </c:pt>
                <c:pt idx="1">
                  <c:v>overall</c:v>
                </c:pt>
              </c:strCache>
            </c:strRef>
          </c:cat>
          <c:val>
            <c:numRef>
              <c:f>Sheet1!$H$2:$H$3</c:f>
              <c:numCache>
                <c:formatCode>0%</c:formatCode>
                <c:ptCount val="2"/>
                <c:pt idx="0">
                  <c:v>0.05</c:v>
                </c:pt>
                <c:pt idx="1">
                  <c:v>0.02</c:v>
                </c:pt>
              </c:numCache>
            </c:numRef>
          </c:val>
          <c:extLst>
            <c:ext xmlns:c16="http://schemas.microsoft.com/office/drawing/2014/chart" uri="{C3380CC4-5D6E-409C-BE32-E72D297353CC}">
              <c16:uniqueId val="{0000000B-66FF-4E25-ADE3-CD0A6D6C48F2}"/>
            </c:ext>
          </c:extLst>
        </c:ser>
        <c:dLbls>
          <c:showLegendKey val="0"/>
          <c:showVal val="0"/>
          <c:showCatName val="0"/>
          <c:showSerName val="0"/>
          <c:showPercent val="0"/>
          <c:showBubbleSize val="0"/>
        </c:dLbls>
        <c:gapWidth val="182"/>
        <c:axId val="1416879616"/>
        <c:axId val="1416877696"/>
      </c:barChart>
      <c:catAx>
        <c:axId val="14168796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6877696"/>
        <c:crosses val="autoZero"/>
        <c:auto val="1"/>
        <c:lblAlgn val="ctr"/>
        <c:lblOffset val="100"/>
        <c:noMultiLvlLbl val="0"/>
      </c:catAx>
      <c:valAx>
        <c:axId val="141687769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16879616"/>
        <c:crosses val="autoZero"/>
        <c:crossBetween val="between"/>
      </c:valAx>
      <c:spPr>
        <a:noFill/>
        <a:ln>
          <a:noFill/>
        </a:ln>
        <a:effectLst/>
      </c:spPr>
    </c:plotArea>
    <c:legend>
      <c:legendPos val="l"/>
      <c:layout>
        <c:manualLayout>
          <c:xMode val="edge"/>
          <c:yMode val="edge"/>
          <c:x val="1.3769363166953529E-2"/>
          <c:y val="2.339264634613427E-2"/>
          <c:w val="0.32696418971724922"/>
          <c:h val="0.8973142613675141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AFE80-9698-EA43-94CF-826120C59F09}" type="doc">
      <dgm:prSet loTypeId="urn:microsoft.com/office/officeart/2005/8/layout/hChevron3" loCatId="" qsTypeId="urn:microsoft.com/office/officeart/2005/8/quickstyle/simple4" qsCatId="simple" csTypeId="urn:microsoft.com/office/officeart/2005/8/colors/colorful1" csCatId="colorful" phldr="1"/>
      <dgm:spPr/>
    </dgm:pt>
    <dgm:pt modelId="{2E6503BA-D182-B447-85FC-0E8E15909DE6}">
      <dgm:prSet phldrT="[Text]"/>
      <dgm:spPr/>
      <dgm:t>
        <a:bodyPr/>
        <a:lstStyle/>
        <a:p>
          <a:r>
            <a:rPr lang="en-US"/>
            <a:t>2016</a:t>
          </a:r>
        </a:p>
      </dgm:t>
    </dgm:pt>
    <dgm:pt modelId="{1C0D9AF8-5440-5541-8295-2A2D8C74A760}" type="parTrans" cxnId="{9AEE0270-C8FB-4A48-A527-183203707C48}">
      <dgm:prSet/>
      <dgm:spPr/>
      <dgm:t>
        <a:bodyPr/>
        <a:lstStyle/>
        <a:p>
          <a:endParaRPr lang="en-US"/>
        </a:p>
      </dgm:t>
    </dgm:pt>
    <dgm:pt modelId="{86A175C1-234B-1D4F-9BB6-01BC8C54B028}" type="sibTrans" cxnId="{9AEE0270-C8FB-4A48-A527-183203707C48}">
      <dgm:prSet/>
      <dgm:spPr/>
      <dgm:t>
        <a:bodyPr/>
        <a:lstStyle/>
        <a:p>
          <a:endParaRPr lang="en-US"/>
        </a:p>
      </dgm:t>
    </dgm:pt>
    <dgm:pt modelId="{F8CEC62E-0E28-1B4C-B2D8-3992693BB798}">
      <dgm:prSet phldrT="[Text]"/>
      <dgm:spPr/>
      <dgm:t>
        <a:bodyPr/>
        <a:lstStyle/>
        <a:p>
          <a:r>
            <a:rPr lang="en-US"/>
            <a:t>2018</a:t>
          </a:r>
        </a:p>
      </dgm:t>
    </dgm:pt>
    <dgm:pt modelId="{599F61D4-9BC1-3642-B328-43C1318575C7}" type="parTrans" cxnId="{B98DBB0D-693D-6B4D-84B9-B7950B8454CD}">
      <dgm:prSet/>
      <dgm:spPr/>
      <dgm:t>
        <a:bodyPr/>
        <a:lstStyle/>
        <a:p>
          <a:endParaRPr lang="en-US"/>
        </a:p>
      </dgm:t>
    </dgm:pt>
    <dgm:pt modelId="{9C2645B2-0390-7D4D-9FC7-5B109D248B97}" type="sibTrans" cxnId="{B98DBB0D-693D-6B4D-84B9-B7950B8454CD}">
      <dgm:prSet/>
      <dgm:spPr/>
      <dgm:t>
        <a:bodyPr/>
        <a:lstStyle/>
        <a:p>
          <a:endParaRPr lang="en-US"/>
        </a:p>
      </dgm:t>
    </dgm:pt>
    <dgm:pt modelId="{707AA972-4B25-2840-A97C-769AEE393B3D}">
      <dgm:prSet phldrT="[Text]"/>
      <dgm:spPr/>
      <dgm:t>
        <a:bodyPr/>
        <a:lstStyle/>
        <a:p>
          <a:r>
            <a:rPr lang="en-US"/>
            <a:t>2022</a:t>
          </a:r>
        </a:p>
      </dgm:t>
    </dgm:pt>
    <dgm:pt modelId="{38B7B931-4151-D944-8878-14D0A307860B}" type="parTrans" cxnId="{8AACDBA6-14AA-234F-8C1E-B16589F65984}">
      <dgm:prSet/>
      <dgm:spPr/>
      <dgm:t>
        <a:bodyPr/>
        <a:lstStyle/>
        <a:p>
          <a:endParaRPr lang="en-US"/>
        </a:p>
      </dgm:t>
    </dgm:pt>
    <dgm:pt modelId="{00656D50-D06F-D44A-9B08-D18433E9D77E}" type="sibTrans" cxnId="{8AACDBA6-14AA-234F-8C1E-B16589F65984}">
      <dgm:prSet/>
      <dgm:spPr/>
      <dgm:t>
        <a:bodyPr/>
        <a:lstStyle/>
        <a:p>
          <a:endParaRPr lang="en-US"/>
        </a:p>
      </dgm:t>
    </dgm:pt>
    <dgm:pt modelId="{BDD697CC-C6C5-364C-B0E6-F1FEF5214705}">
      <dgm:prSet phldrT="[Text]"/>
      <dgm:spPr/>
      <dgm:t>
        <a:bodyPr/>
        <a:lstStyle/>
        <a:p>
          <a:r>
            <a:rPr lang="en-US"/>
            <a:t>2026</a:t>
          </a:r>
        </a:p>
      </dgm:t>
    </dgm:pt>
    <dgm:pt modelId="{AD7A6569-7E4B-7E47-B89C-A6711C02D3DF}" type="parTrans" cxnId="{9FEACFB6-FC7A-3745-8543-9EAEB21FA7AE}">
      <dgm:prSet/>
      <dgm:spPr/>
      <dgm:t>
        <a:bodyPr/>
        <a:lstStyle/>
        <a:p>
          <a:endParaRPr lang="en-US"/>
        </a:p>
      </dgm:t>
    </dgm:pt>
    <dgm:pt modelId="{710D851B-8E87-2C4E-8B0E-97A646D4755E}" type="sibTrans" cxnId="{9FEACFB6-FC7A-3745-8543-9EAEB21FA7AE}">
      <dgm:prSet/>
      <dgm:spPr/>
      <dgm:t>
        <a:bodyPr/>
        <a:lstStyle/>
        <a:p>
          <a:endParaRPr lang="en-US"/>
        </a:p>
      </dgm:t>
    </dgm:pt>
    <dgm:pt modelId="{BC9358A4-E58A-A84D-9017-A3B672631A87}" type="pres">
      <dgm:prSet presAssocID="{41FAFE80-9698-EA43-94CF-826120C59F09}" presName="Name0" presStyleCnt="0">
        <dgm:presLayoutVars>
          <dgm:dir/>
          <dgm:resizeHandles val="exact"/>
        </dgm:presLayoutVars>
      </dgm:prSet>
      <dgm:spPr/>
    </dgm:pt>
    <dgm:pt modelId="{1FD70D52-87D6-1740-9767-3312307D897D}" type="pres">
      <dgm:prSet presAssocID="{2E6503BA-D182-B447-85FC-0E8E15909DE6}" presName="parTxOnly" presStyleLbl="node1" presStyleIdx="0" presStyleCnt="4">
        <dgm:presLayoutVars>
          <dgm:bulletEnabled val="1"/>
        </dgm:presLayoutVars>
      </dgm:prSet>
      <dgm:spPr/>
    </dgm:pt>
    <dgm:pt modelId="{96D0C594-5924-1244-8B58-92199F63BE2D}" type="pres">
      <dgm:prSet presAssocID="{86A175C1-234B-1D4F-9BB6-01BC8C54B028}" presName="parSpace" presStyleCnt="0"/>
      <dgm:spPr/>
    </dgm:pt>
    <dgm:pt modelId="{0FF82BE7-39EA-B94F-94FD-1245639AD408}" type="pres">
      <dgm:prSet presAssocID="{F8CEC62E-0E28-1B4C-B2D8-3992693BB798}" presName="parTxOnly" presStyleLbl="node1" presStyleIdx="1" presStyleCnt="4" custLinFactNeighborX="2308">
        <dgm:presLayoutVars>
          <dgm:bulletEnabled val="1"/>
        </dgm:presLayoutVars>
      </dgm:prSet>
      <dgm:spPr/>
    </dgm:pt>
    <dgm:pt modelId="{AD932FD8-305A-2345-ABAF-CE8DA24905FC}" type="pres">
      <dgm:prSet presAssocID="{9C2645B2-0390-7D4D-9FC7-5B109D248B97}" presName="parSpace" presStyleCnt="0"/>
      <dgm:spPr/>
    </dgm:pt>
    <dgm:pt modelId="{FC945BDB-1EC6-3448-9936-9D64A2BA14CE}" type="pres">
      <dgm:prSet presAssocID="{707AA972-4B25-2840-A97C-769AEE393B3D}" presName="parTxOnly" presStyleLbl="node1" presStyleIdx="2" presStyleCnt="4">
        <dgm:presLayoutVars>
          <dgm:bulletEnabled val="1"/>
        </dgm:presLayoutVars>
      </dgm:prSet>
      <dgm:spPr/>
    </dgm:pt>
    <dgm:pt modelId="{AFBC7919-C063-E949-AAA8-133B2903708A}" type="pres">
      <dgm:prSet presAssocID="{00656D50-D06F-D44A-9B08-D18433E9D77E}" presName="parSpace" presStyleCnt="0"/>
      <dgm:spPr/>
    </dgm:pt>
    <dgm:pt modelId="{A5CD6AFF-C837-0D48-927A-A53ABF9922EE}" type="pres">
      <dgm:prSet presAssocID="{BDD697CC-C6C5-364C-B0E6-F1FEF5214705}" presName="parTxOnly" presStyleLbl="node1" presStyleIdx="3" presStyleCnt="4">
        <dgm:presLayoutVars>
          <dgm:bulletEnabled val="1"/>
        </dgm:presLayoutVars>
      </dgm:prSet>
      <dgm:spPr/>
    </dgm:pt>
  </dgm:ptLst>
  <dgm:cxnLst>
    <dgm:cxn modelId="{B98DBB0D-693D-6B4D-84B9-B7950B8454CD}" srcId="{41FAFE80-9698-EA43-94CF-826120C59F09}" destId="{F8CEC62E-0E28-1B4C-B2D8-3992693BB798}" srcOrd="1" destOrd="0" parTransId="{599F61D4-9BC1-3642-B328-43C1318575C7}" sibTransId="{9C2645B2-0390-7D4D-9FC7-5B109D248B97}"/>
    <dgm:cxn modelId="{CB69FA31-4E9C-6B44-A2E3-DDDC0282767C}" type="presOf" srcId="{F8CEC62E-0E28-1B4C-B2D8-3992693BB798}" destId="{0FF82BE7-39EA-B94F-94FD-1245639AD408}" srcOrd="0" destOrd="0" presId="urn:microsoft.com/office/officeart/2005/8/layout/hChevron3"/>
    <dgm:cxn modelId="{A2CDB432-88DF-1147-BF0A-7D091A4F3F4F}" type="presOf" srcId="{2E6503BA-D182-B447-85FC-0E8E15909DE6}" destId="{1FD70D52-87D6-1740-9767-3312307D897D}" srcOrd="0" destOrd="0" presId="urn:microsoft.com/office/officeart/2005/8/layout/hChevron3"/>
    <dgm:cxn modelId="{9AEE0270-C8FB-4A48-A527-183203707C48}" srcId="{41FAFE80-9698-EA43-94CF-826120C59F09}" destId="{2E6503BA-D182-B447-85FC-0E8E15909DE6}" srcOrd="0" destOrd="0" parTransId="{1C0D9AF8-5440-5541-8295-2A2D8C74A760}" sibTransId="{86A175C1-234B-1D4F-9BB6-01BC8C54B028}"/>
    <dgm:cxn modelId="{00A7B6A0-D1FE-B343-A68B-1BC3A2FEFCE2}" type="presOf" srcId="{BDD697CC-C6C5-364C-B0E6-F1FEF5214705}" destId="{A5CD6AFF-C837-0D48-927A-A53ABF9922EE}" srcOrd="0" destOrd="0" presId="urn:microsoft.com/office/officeart/2005/8/layout/hChevron3"/>
    <dgm:cxn modelId="{BEAB98A6-1588-B548-AD98-EA09E6AC6CC9}" type="presOf" srcId="{707AA972-4B25-2840-A97C-769AEE393B3D}" destId="{FC945BDB-1EC6-3448-9936-9D64A2BA14CE}" srcOrd="0" destOrd="0" presId="urn:microsoft.com/office/officeart/2005/8/layout/hChevron3"/>
    <dgm:cxn modelId="{8AACDBA6-14AA-234F-8C1E-B16589F65984}" srcId="{41FAFE80-9698-EA43-94CF-826120C59F09}" destId="{707AA972-4B25-2840-A97C-769AEE393B3D}" srcOrd="2" destOrd="0" parTransId="{38B7B931-4151-D944-8878-14D0A307860B}" sibTransId="{00656D50-D06F-D44A-9B08-D18433E9D77E}"/>
    <dgm:cxn modelId="{7E6AD8AD-C5A8-234D-93C8-3372904FD660}" type="presOf" srcId="{41FAFE80-9698-EA43-94CF-826120C59F09}" destId="{BC9358A4-E58A-A84D-9017-A3B672631A87}" srcOrd="0" destOrd="0" presId="urn:microsoft.com/office/officeart/2005/8/layout/hChevron3"/>
    <dgm:cxn modelId="{9FEACFB6-FC7A-3745-8543-9EAEB21FA7AE}" srcId="{41FAFE80-9698-EA43-94CF-826120C59F09}" destId="{BDD697CC-C6C5-364C-B0E6-F1FEF5214705}" srcOrd="3" destOrd="0" parTransId="{AD7A6569-7E4B-7E47-B89C-A6711C02D3DF}" sibTransId="{710D851B-8E87-2C4E-8B0E-97A646D4755E}"/>
    <dgm:cxn modelId="{E23ED5D7-1A65-7B49-A738-AD0DA7788B9B}" type="presParOf" srcId="{BC9358A4-E58A-A84D-9017-A3B672631A87}" destId="{1FD70D52-87D6-1740-9767-3312307D897D}" srcOrd="0" destOrd="0" presId="urn:microsoft.com/office/officeart/2005/8/layout/hChevron3"/>
    <dgm:cxn modelId="{524EFC95-8515-984A-8BE5-1F4C33C06FCF}" type="presParOf" srcId="{BC9358A4-E58A-A84D-9017-A3B672631A87}" destId="{96D0C594-5924-1244-8B58-92199F63BE2D}" srcOrd="1" destOrd="0" presId="urn:microsoft.com/office/officeart/2005/8/layout/hChevron3"/>
    <dgm:cxn modelId="{ABFB08BC-7174-124D-B340-C13925502CB0}" type="presParOf" srcId="{BC9358A4-E58A-A84D-9017-A3B672631A87}" destId="{0FF82BE7-39EA-B94F-94FD-1245639AD408}" srcOrd="2" destOrd="0" presId="urn:microsoft.com/office/officeart/2005/8/layout/hChevron3"/>
    <dgm:cxn modelId="{B220E1AB-E3CF-4544-B1E9-DD2096E78B10}" type="presParOf" srcId="{BC9358A4-E58A-A84D-9017-A3B672631A87}" destId="{AD932FD8-305A-2345-ABAF-CE8DA24905FC}" srcOrd="3" destOrd="0" presId="urn:microsoft.com/office/officeart/2005/8/layout/hChevron3"/>
    <dgm:cxn modelId="{B2D1461D-9295-6B4D-8D4C-3648F48DF2E4}" type="presParOf" srcId="{BC9358A4-E58A-A84D-9017-A3B672631A87}" destId="{FC945BDB-1EC6-3448-9936-9D64A2BA14CE}" srcOrd="4" destOrd="0" presId="urn:microsoft.com/office/officeart/2005/8/layout/hChevron3"/>
    <dgm:cxn modelId="{D195BCAC-CCD2-6A4A-A717-A840AD561696}" type="presParOf" srcId="{BC9358A4-E58A-A84D-9017-A3B672631A87}" destId="{AFBC7919-C063-E949-AAA8-133B2903708A}" srcOrd="5" destOrd="0" presId="urn:microsoft.com/office/officeart/2005/8/layout/hChevron3"/>
    <dgm:cxn modelId="{8382B38D-1CA9-1943-8C48-ED954EB9E6C8}" type="presParOf" srcId="{BC9358A4-E58A-A84D-9017-A3B672631A87}" destId="{A5CD6AFF-C837-0D48-927A-A53ABF9922E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0D52-87D6-1740-9767-3312307D897D}">
      <dsp:nvSpPr>
        <dsp:cNvPr id="0" name=""/>
        <dsp:cNvSpPr/>
      </dsp:nvSpPr>
      <dsp:spPr>
        <a:xfrm>
          <a:off x="3080" y="1557467"/>
          <a:ext cx="3091011" cy="123640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2016</a:t>
          </a:r>
        </a:p>
      </dsp:txBody>
      <dsp:txXfrm>
        <a:off x="3080" y="1557467"/>
        <a:ext cx="2781910" cy="1236404"/>
      </dsp:txXfrm>
    </dsp:sp>
    <dsp:sp modelId="{0FF82BE7-39EA-B94F-94FD-1245639AD408}">
      <dsp:nvSpPr>
        <dsp:cNvPr id="0" name=""/>
        <dsp:cNvSpPr/>
      </dsp:nvSpPr>
      <dsp:spPr>
        <a:xfrm>
          <a:off x="2490157" y="1557467"/>
          <a:ext cx="3091011" cy="123640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2018</a:t>
          </a:r>
        </a:p>
      </dsp:txBody>
      <dsp:txXfrm>
        <a:off x="3108359" y="1557467"/>
        <a:ext cx="1854607" cy="1236404"/>
      </dsp:txXfrm>
    </dsp:sp>
    <dsp:sp modelId="{FC945BDB-1EC6-3448-9936-9D64A2BA14CE}">
      <dsp:nvSpPr>
        <dsp:cNvPr id="0" name=""/>
        <dsp:cNvSpPr/>
      </dsp:nvSpPr>
      <dsp:spPr>
        <a:xfrm>
          <a:off x="4948698" y="1557467"/>
          <a:ext cx="3091011" cy="1236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2022</a:t>
          </a:r>
        </a:p>
      </dsp:txBody>
      <dsp:txXfrm>
        <a:off x="5566900" y="1557467"/>
        <a:ext cx="1854607" cy="1236404"/>
      </dsp:txXfrm>
    </dsp:sp>
    <dsp:sp modelId="{A5CD6AFF-C837-0D48-927A-A53ABF9922EE}">
      <dsp:nvSpPr>
        <dsp:cNvPr id="0" name=""/>
        <dsp:cNvSpPr/>
      </dsp:nvSpPr>
      <dsp:spPr>
        <a:xfrm>
          <a:off x="7421507" y="1557467"/>
          <a:ext cx="3091011" cy="123640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2026</a:t>
          </a:r>
        </a:p>
      </dsp:txBody>
      <dsp:txXfrm>
        <a:off x="8039709" y="1557467"/>
        <a:ext cx="1854607" cy="12364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0B3B-FFE8-A849-82BA-C2EDAEF5FE3D}"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0754-BDBA-A847-9CEE-DAFD42C7995E}" type="slidenum">
              <a:rPr lang="en-US" smtClean="0"/>
              <a:t>‹#›</a:t>
            </a:fld>
            <a:endParaRPr lang="en-US"/>
          </a:p>
        </p:txBody>
      </p:sp>
    </p:spTree>
    <p:extLst>
      <p:ext uri="{BB962C8B-B14F-4D97-AF65-F5344CB8AC3E}">
        <p14:creationId xmlns:p14="http://schemas.microsoft.com/office/powerpoint/2010/main" val="18185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3793E40-A389-BE35-0D5E-017BDDD95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DEC3A73-F0FC-3B4B-A857-FFB2F17E2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dirty="0"/>
          </a:p>
        </p:txBody>
      </p:sp>
      <p:sp>
        <p:nvSpPr>
          <p:cNvPr id="15364" name="Slide Number Placeholder 3">
            <a:extLst>
              <a:ext uri="{FF2B5EF4-FFF2-40B4-BE49-F238E27FC236}">
                <a16:creationId xmlns:a16="http://schemas.microsoft.com/office/drawing/2014/main" id="{7EFBA111-2CF9-6EFD-2CB2-F342856BA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32C6FC-69D5-4665-B2EB-37ED51B6037E}" type="slidenum">
              <a:rPr lang="en-US" altLang="LID4096"/>
              <a:pPr fontAlgn="base">
                <a:spcBef>
                  <a:spcPct val="0"/>
                </a:spcBef>
                <a:spcAft>
                  <a:spcPct val="0"/>
                </a:spcAft>
              </a:pPr>
              <a:t>1</a:t>
            </a:fld>
            <a:endParaRPr lang="en-US" alt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A700D1A-4C55-B945-9111-A7D64EBB8932}" type="slidenum">
              <a:rPr lang="en-US" smtClean="0"/>
              <a:t>2</a:t>
            </a:fld>
            <a:endParaRPr lang="en-US"/>
          </a:p>
        </p:txBody>
      </p:sp>
    </p:spTree>
    <p:extLst>
      <p:ext uri="{BB962C8B-B14F-4D97-AF65-F5344CB8AC3E}">
        <p14:creationId xmlns:p14="http://schemas.microsoft.com/office/powerpoint/2010/main" val="64125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Gill Sans MT" panose="020B0502020104020203" pitchFamily="34" charset="0"/>
                <a:ea typeface="+mn-ea"/>
                <a:cs typeface="+mn-cs"/>
              </a:rPr>
              <a:t>REDCap</a:t>
            </a:r>
            <a:r>
              <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Cloud. </a:t>
            </a:r>
            <a:r>
              <a:rPr lang="en-US" sz="1200" dirty="0">
                <a:solidFill>
                  <a:prstClr val="black"/>
                </a:solidFill>
                <a:latin typeface="Gill Sans MT" panose="020B0502020104020203" pitchFamily="34" charset="0"/>
              </a:rPr>
              <a:t>The questionnaire was peer reviewed for content validity and comprehensiveness before it was piloted with the 10 ISN regional boards to identify any logistical and feasibility issues (e.g., translation needs). Intensive follow-ups were conducted by email and telephone with ISN regional and national leaders to ensure complete and timely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Data and reports published by the WHO Global Observatory, UN, World Bank, and OECD.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Both published and unpublished documents from international organizations/bodies and reports published by national governments on the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delivery of ESKD.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Gill Sans MT" panose="020B0502020104020203" pitchFamily="34" charset="0"/>
              </a:rPr>
              <a:t>Additional literature identified by key stakeholders (i.e., opinion leaders, national nephrology society leaders, ISN leaders) and through consultation with national nephrology societies and ISN regional boards.</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ndParaRPr>
          </a:p>
          <a:p>
            <a:endParaRPr lang="en-US" dirty="0"/>
          </a:p>
        </p:txBody>
      </p:sp>
      <p:sp>
        <p:nvSpPr>
          <p:cNvPr id="4" name="Slide Number Placeholder 3"/>
          <p:cNvSpPr>
            <a:spLocks noGrp="1"/>
          </p:cNvSpPr>
          <p:nvPr>
            <p:ph type="sldNum" sz="quarter" idx="10"/>
          </p:nvPr>
        </p:nvSpPr>
        <p:spPr/>
        <p:txBody>
          <a:bodyPr/>
          <a:lstStyle/>
          <a:p>
            <a:fld id="{51BC2DF6-7014-4B72-A13E-6928BF41BB5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67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7738581-9809-2971-1490-CCCB51B5C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6FE0909-DB06-119D-FA53-ADE697E78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06500" name="Slide Number Placeholder 3">
            <a:extLst>
              <a:ext uri="{FF2B5EF4-FFF2-40B4-BE49-F238E27FC236}">
                <a16:creationId xmlns:a16="http://schemas.microsoft.com/office/drawing/2014/main" id="{0B8A59DF-A3E5-C7A7-28FE-D680A4190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58D7C4-B55D-473F-8D23-F983F9697FA0}" type="slidenum">
              <a:rPr lang="en-US" altLang="LID4096"/>
              <a:pPr fontAlgn="base">
                <a:spcBef>
                  <a:spcPct val="0"/>
                </a:spcBef>
                <a:spcAft>
                  <a:spcPct val="0"/>
                </a:spcAft>
              </a:pPr>
              <a:t>52</a:t>
            </a:fld>
            <a:endParaRPr lang="en-US" altLang="LID4096"/>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64945A-7F90-C442-AC3D-8CC924B08F4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6525ACD-15F3-7240-9496-BE2F3955CDE8}"/>
              </a:ext>
            </a:extLst>
          </p:cNvPr>
          <p:cNvPicPr>
            <a:picLocks noChangeAspect="1"/>
          </p:cNvPicPr>
          <p:nvPr userDrawn="1"/>
        </p:nvPicPr>
        <p:blipFill>
          <a:blip r:embed="rId3"/>
          <a:stretch>
            <a:fillRect/>
          </a:stretch>
        </p:blipFill>
        <p:spPr>
          <a:xfrm>
            <a:off x="1805" y="0"/>
            <a:ext cx="12188389" cy="6858000"/>
          </a:xfrm>
          <a:prstGeom prst="rect">
            <a:avLst/>
          </a:prstGeom>
        </p:spPr>
      </p:pic>
    </p:spTree>
    <p:extLst>
      <p:ext uri="{BB962C8B-B14F-4D97-AF65-F5344CB8AC3E}">
        <p14:creationId xmlns:p14="http://schemas.microsoft.com/office/powerpoint/2010/main" val="24459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6FAA551F-EFB8-084D-2D81-48CC80A441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9C9B40E7-3D8A-978C-26E2-144C9821DB67}"/>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417623A6-C372-92E2-6780-1727ECA1846A}"/>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6E776E5A-6BED-F569-2250-18EAE961A25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4051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102FB70-7BDD-D4B7-95F8-436016D6CFE9}"/>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1" name="Footer Placeholder 4">
            <a:extLst>
              <a:ext uri="{FF2B5EF4-FFF2-40B4-BE49-F238E27FC236}">
                <a16:creationId xmlns:a16="http://schemas.microsoft.com/office/drawing/2014/main" id="{56841F5F-785F-C63D-8E6C-C092172169C4}"/>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2" name="Slide Number Placeholder 5">
            <a:extLst>
              <a:ext uri="{FF2B5EF4-FFF2-40B4-BE49-F238E27FC236}">
                <a16:creationId xmlns:a16="http://schemas.microsoft.com/office/drawing/2014/main" id="{04552222-9203-AC6E-A2FA-836ED7BFEC56}"/>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0847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6A6F3-EBCA-0048-B171-E052BBA9DE2B}"/>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1059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862C-25E3-A94A-A9C0-9579E4734365}"/>
              </a:ext>
            </a:extLst>
          </p:cNvPr>
          <p:cNvSpPr>
            <a:spLocks noGrp="1"/>
          </p:cNvSpPr>
          <p:nvPr>
            <p:ph type="ctrTitle"/>
          </p:nvPr>
        </p:nvSpPr>
        <p:spPr>
          <a:xfrm>
            <a:off x="1524000" y="1267345"/>
            <a:ext cx="9144000" cy="1600033"/>
          </a:xfrm>
        </p:spPr>
        <p:txBody>
          <a:bodyPr anchor="b">
            <a:normAutofit/>
          </a:bodyPr>
          <a:lstStyle>
            <a:lvl1pPr algn="ctr">
              <a:defRPr sz="2000"/>
            </a:lvl1pPr>
          </a:lstStyle>
          <a:p>
            <a:r>
              <a:rPr lang="en-US"/>
              <a:t>Click to edit Master title style</a:t>
            </a:r>
          </a:p>
        </p:txBody>
      </p:sp>
      <p:sp>
        <p:nvSpPr>
          <p:cNvPr id="3" name="Subtitle 2">
            <a:extLst>
              <a:ext uri="{FF2B5EF4-FFF2-40B4-BE49-F238E27FC236}">
                <a16:creationId xmlns:a16="http://schemas.microsoft.com/office/drawing/2014/main" id="{A28CE3BF-2E49-6F46-A5E3-0BDB6B3F6CC3}"/>
              </a:ext>
            </a:extLst>
          </p:cNvPr>
          <p:cNvSpPr>
            <a:spLocks noGrp="1"/>
          </p:cNvSpPr>
          <p:nvPr>
            <p:ph type="subTitle" idx="1"/>
          </p:nvPr>
        </p:nvSpPr>
        <p:spPr>
          <a:xfrm>
            <a:off x="1524000" y="2969506"/>
            <a:ext cx="9144000" cy="1655762"/>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BAA1470-FF5E-5449-9569-3EB768C09BA7}"/>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a:extLst>
              <a:ext uri="{FF2B5EF4-FFF2-40B4-BE49-F238E27FC236}">
                <a16:creationId xmlns:a16="http://schemas.microsoft.com/office/drawing/2014/main" id="{9E0F0C19-A67D-AE18-AE09-8CBEF6838C28}"/>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0FCBD383-87E2-5B00-C6E1-49EA16CA23D0}"/>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BC18F28-AE9D-B876-65E4-AC1F767F13F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4567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p:nvPr>
        </p:nvSpPr>
        <p:spPr/>
        <p:txBody>
          <a:bodyPr/>
          <a:lstStyle>
            <a:lvl1pPr>
              <a:defRPr baseline="0"/>
            </a:lvl1pPr>
          </a:lstStyle>
          <a:p>
            <a:r>
              <a:rPr lang="en-US"/>
              <a:t>Click to edit Master title style</a:t>
            </a:r>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2EE61319-E2F4-CD8C-0648-7ED1BD461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DAF1F537-DD48-5BCB-BFE4-8495E5A73454}"/>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98FE6374-972E-DB9B-F3D4-9BE4C6FB11D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4A5A871-B9FB-5400-3E1E-00C1143CBEB5}"/>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6903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BB17C98-8CCB-42A9-F372-50300F02FF58}"/>
              </a:ext>
            </a:extLst>
          </p:cNvPr>
          <p:cNvPicPr>
            <a:picLocks noChangeAspect="1"/>
          </p:cNvPicPr>
          <p:nvPr userDrawn="1"/>
        </p:nvPicPr>
        <p:blipFill>
          <a:blip r:embed="rId2">
            <a:alphaModFix amt="35000"/>
          </a:blip>
          <a:stretch>
            <a:fillRect/>
          </a:stretch>
        </p:blipFill>
        <p:spPr>
          <a:xfrm>
            <a:off x="890998" y="661394"/>
            <a:ext cx="5630453" cy="5510806"/>
          </a:xfrm>
          <a:prstGeom prst="rect">
            <a:avLst/>
          </a:prstGeom>
        </p:spPr>
      </p:pic>
      <p:sp>
        <p:nvSpPr>
          <p:cNvPr id="8" name="Rectangle 7">
            <a:extLst>
              <a:ext uri="{FF2B5EF4-FFF2-40B4-BE49-F238E27FC236}">
                <a16:creationId xmlns:a16="http://schemas.microsoft.com/office/drawing/2014/main" id="{3D69A1EE-DE47-F6C5-E548-3F2B46DEE641}"/>
              </a:ext>
            </a:extLst>
          </p:cNvPr>
          <p:cNvSpPr/>
          <p:nvPr userDrawn="1"/>
        </p:nvSpPr>
        <p:spPr>
          <a:xfrm>
            <a:off x="890998" y="346509"/>
            <a:ext cx="6978316" cy="5825691"/>
          </a:xfrm>
          <a:prstGeom prst="rect">
            <a:avLst/>
          </a:prstGeom>
          <a:gradFill flip="none" rotWithShape="1">
            <a:gsLst>
              <a:gs pos="0">
                <a:schemeClr val="bg1">
                  <a:alpha val="12000"/>
                </a:schemeClr>
              </a:gs>
              <a:gs pos="100000">
                <a:schemeClr val="bg1">
                  <a:alpha val="7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2" name="Title 1">
            <a:extLst>
              <a:ext uri="{FF2B5EF4-FFF2-40B4-BE49-F238E27FC236}">
                <a16:creationId xmlns:a16="http://schemas.microsoft.com/office/drawing/2014/main" id="{E3D8FDF2-99A0-9F47-B9AE-0C8EACBF06DC}"/>
              </a:ext>
            </a:extLst>
          </p:cNvPr>
          <p:cNvSpPr>
            <a:spLocks noGrp="1"/>
          </p:cNvSpPr>
          <p:nvPr>
            <p:ph type="title" hasCustomPrompt="1"/>
          </p:nvPr>
        </p:nvSpPr>
        <p:spPr>
          <a:xfrm>
            <a:off x="831850" y="1261512"/>
            <a:ext cx="10515600" cy="2040939"/>
          </a:xfrm>
        </p:spPr>
        <p:txBody>
          <a:bodyPr anchor="ctr">
            <a:normAutofit/>
          </a:bodyPr>
          <a:lstStyle>
            <a:lvl1pPr>
              <a:defRPr sz="4400" b="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3302451"/>
            <a:ext cx="10515600" cy="2338087"/>
          </a:xfrm>
        </p:spPr>
        <p:txBody>
          <a:bodyPr>
            <a:normAutofit/>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E5E1FCD9-EE3E-AA89-123F-B550C66C51C0}"/>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2C2E5534-6359-29E1-F123-A8760ABB63B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D2D5A865-84BF-3EAB-8870-0FF35D58374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90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descr="Icon&#10;&#10;Description automatically generated">
            <a:extLst>
              <a:ext uri="{FF2B5EF4-FFF2-40B4-BE49-F238E27FC236}">
                <a16:creationId xmlns:a16="http://schemas.microsoft.com/office/drawing/2014/main" id="{A6DE410A-EAC7-9847-14D0-3A1CB327A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1232C3DD-FB56-8D90-3D5A-66397FCB19D1}"/>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4A10159B-E6D9-3D2F-0FB3-FE772185BA4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9EE62645-2713-3D90-2F3D-6155C291DCE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3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333375"/>
            <a:ext cx="10515600" cy="5357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hasCustomPrompt="1"/>
          </p:nvPr>
        </p:nvSpPr>
        <p:spPr>
          <a:xfrm>
            <a:off x="839788" y="1275122"/>
            <a:ext cx="5157787"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099034"/>
            <a:ext cx="5157787"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hasCustomPrompt="1"/>
          </p:nvPr>
        </p:nvSpPr>
        <p:spPr>
          <a:xfrm>
            <a:off x="6172200" y="1275122"/>
            <a:ext cx="5183188"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099034"/>
            <a:ext cx="5183188"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2" descr="Icon&#10;&#10;Description automatically generated">
            <a:extLst>
              <a:ext uri="{FF2B5EF4-FFF2-40B4-BE49-F238E27FC236}">
                <a16:creationId xmlns:a16="http://schemas.microsoft.com/office/drawing/2014/main" id="{291A7AA7-80DB-607C-1B3C-781A158B7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52F792C6-A383-49F9-44E4-98A49AC60BB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A21BCBFC-F417-3157-D247-B829FB2CCBA5}"/>
              </a:ext>
            </a:extLst>
          </p:cNvPr>
          <p:cNvSpPr>
            <a:spLocks noGrp="1"/>
          </p:cNvSpPr>
          <p:nvPr>
            <p:ph type="ftr" sz="quarter" idx="11"/>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5B83C320-1E59-C71D-092D-AE15E7651CB8}"/>
              </a:ext>
            </a:extLst>
          </p:cNvPr>
          <p:cNvSpPr>
            <a:spLocks noGrp="1"/>
          </p:cNvSpPr>
          <p:nvPr>
            <p:ph type="sldNum" sz="quarter" idx="12"/>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720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en-US"/>
              <a:t>Click to edit Master title style</a:t>
            </a:r>
          </a:p>
        </p:txBody>
      </p:sp>
      <p:pic>
        <p:nvPicPr>
          <p:cNvPr id="6" name="Picture 12" descr="Icon&#10;&#10;Description automatically generated">
            <a:extLst>
              <a:ext uri="{FF2B5EF4-FFF2-40B4-BE49-F238E27FC236}">
                <a16:creationId xmlns:a16="http://schemas.microsoft.com/office/drawing/2014/main" id="{932EE3BB-4F59-9DAA-0722-82971D623B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E61F4866-AA29-54F5-A782-216D30E395C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8" name="Footer Placeholder 4">
            <a:extLst>
              <a:ext uri="{FF2B5EF4-FFF2-40B4-BE49-F238E27FC236}">
                <a16:creationId xmlns:a16="http://schemas.microsoft.com/office/drawing/2014/main" id="{55C52142-7BC7-ACF9-DBF7-64F4610FD56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9" name="Slide Number Placeholder 5">
            <a:extLst>
              <a:ext uri="{FF2B5EF4-FFF2-40B4-BE49-F238E27FC236}">
                <a16:creationId xmlns:a16="http://schemas.microsoft.com/office/drawing/2014/main" id="{F47E7431-C9B7-81CA-EEBA-8DE9FC467E7B}"/>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6440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400"/>
            </a:lvl1pPr>
            <a:lvl2pPr>
              <a:defRPr sz="1200"/>
            </a:lvl2pPr>
            <a:lvl3pPr>
              <a:defRPr sz="1100"/>
            </a:lvl3pPr>
            <a:lvl4pPr>
              <a:defRPr sz="1000"/>
            </a:lvl4pPr>
            <a:lvl5pPr>
              <a:defRPr sz="9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7BC5D59-2020-9DB2-6EC8-FF87A1F16C34}"/>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E3BF2E7E-F48C-050D-88C4-B961ED382D0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93391513-8274-97EE-BAF1-8817F7730648}"/>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5802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E88FCB2-6FC5-CCD1-C0D1-CF425F9B9D3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C72A7429-4F78-FF6B-3D83-930E51E214FE}"/>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D9553F8D-20B1-DB2F-B5D5-9706FAF2A603}"/>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4962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userDrawn="1"/>
        </p:nvPicPr>
        <p:blipFill>
          <a:blip r:embed="rId14">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771524" y="357725"/>
            <a:ext cx="8471087" cy="6508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771524" y="1256488"/>
            <a:ext cx="10582276" cy="4920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B50BB7-1F3C-0A46-8565-36DCDDEB9160}"/>
              </a:ext>
            </a:extLst>
          </p:cNvPr>
          <p:cNvSpPr/>
          <p:nvPr userDrawn="1"/>
        </p:nvSpPr>
        <p:spPr>
          <a:xfrm>
            <a:off x="-2388"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DDDFCE-0B71-9145-86C7-203EE8A19FB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userDrawn="1"/>
        </p:nvPicPr>
        <p:blipFill>
          <a:blip r:embed="rId15">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userDrawn="1"/>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userDrawn="1"/>
        </p:nvPicPr>
        <p:blipFill>
          <a:blip r:embed="rId16"/>
          <a:stretch>
            <a:fillRect/>
          </a:stretch>
        </p:blipFill>
        <p:spPr>
          <a:xfrm>
            <a:off x="10023835" y="184854"/>
            <a:ext cx="1863560" cy="1015188"/>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userDrawn="1"/>
        </p:nvPicPr>
        <p:blipFill rotWithShape="1">
          <a:blip r:embed="rId17">
            <a:clrChange>
              <a:clrFrom>
                <a:srgbClr val="FFFFFF"/>
              </a:clrFrom>
              <a:clrTo>
                <a:srgbClr val="FFFFFF">
                  <a:alpha val="0"/>
                </a:srgbClr>
              </a:clrTo>
            </a:clrChange>
          </a:blip>
          <a:srcRect l="1" r="19120"/>
          <a:stretch/>
        </p:blipFill>
        <p:spPr>
          <a:xfrm>
            <a:off x="11709230" y="1413686"/>
            <a:ext cx="482770" cy="2235200"/>
          </a:xfrm>
          <a:prstGeom prst="rect">
            <a:avLst/>
          </a:prstGeom>
        </p:spPr>
      </p:pic>
      <p:sp>
        <p:nvSpPr>
          <p:cNvPr id="27" name="Date Placeholder 3">
            <a:extLst>
              <a:ext uri="{FF2B5EF4-FFF2-40B4-BE49-F238E27FC236}">
                <a16:creationId xmlns:a16="http://schemas.microsoft.com/office/drawing/2014/main" id="{538B0622-83DB-B217-0B3A-083674A6152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28" name="Footer Placeholder 4">
            <a:extLst>
              <a:ext uri="{FF2B5EF4-FFF2-40B4-BE49-F238E27FC236}">
                <a16:creationId xmlns:a16="http://schemas.microsoft.com/office/drawing/2014/main" id="{C8BD5CF2-357A-03CB-2F7E-E2D6C306F75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29" name="Slide Number Placeholder 5">
            <a:extLst>
              <a:ext uri="{FF2B5EF4-FFF2-40B4-BE49-F238E27FC236}">
                <a16:creationId xmlns:a16="http://schemas.microsoft.com/office/drawing/2014/main" id="{D13D9505-5CE7-9758-6E2F-85E18B04D124}"/>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712775560"/>
      </p:ext>
    </p:extLst>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 id="2147483709" r:id="rId10"/>
    <p:sldLayoutId id="2147483710" r:id="rId11"/>
    <p:sldLayoutId id="2147483662" r:id="rId12"/>
  </p:sldLayoutIdLst>
  <p:hf hdr="0"/>
  <p:txStyles>
    <p:titleStyle>
      <a:lvl1pPr algn="l" defTabSz="914400" rtl="0" eaLnBrk="1" latinLnBrk="0" hangingPunct="1">
        <a:lnSpc>
          <a:spcPct val="90000"/>
        </a:lnSpc>
        <a:spcBef>
          <a:spcPct val="0"/>
        </a:spcBef>
        <a:buNone/>
        <a:defRPr sz="3200" b="0" kern="1200" spc="50" baseline="0">
          <a:solidFill>
            <a:srgbClr val="2833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hyperlink" Target="http://www.transplant-observatory.org/data-charts-and-tabl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transplant-observatory.org/data-charts-and-tables/" TargetMode="Externa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hyperlink" Target="https://www.facebook.com/ISNkidneycare/" TargetMode="External"/><Relationship Id="rId13" Type="http://schemas.openxmlformats.org/officeDocument/2006/relationships/image" Target="../media/image49.png"/><Relationship Id="rId3" Type="http://schemas.openxmlformats.org/officeDocument/2006/relationships/hyperlink" Target="http://www.theisn.org/" TargetMode="External"/><Relationship Id="rId7" Type="http://schemas.openxmlformats.org/officeDocument/2006/relationships/image" Target="../media/image46.png"/><Relationship Id="rId12" Type="http://schemas.openxmlformats.org/officeDocument/2006/relationships/hyperlink" Target="https://www.youtube.com/channel/UC5uy7AD8L1TYfHb38WUX5Hg" TargetMode="External"/><Relationship Id="rId17" Type="http://schemas.openxmlformats.org/officeDocument/2006/relationships/image" Target="../media/image51.emf"/><Relationship Id="rId2" Type="http://schemas.openxmlformats.org/officeDocument/2006/relationships/notesSlide" Target="../notesSlides/notesSlide4.xml"/><Relationship Id="rId16" Type="http://schemas.openxmlformats.org/officeDocument/2006/relationships/hyperlink" Target="https://www.instagram.com/isnkidneycare/" TargetMode="External"/><Relationship Id="rId1" Type="http://schemas.openxmlformats.org/officeDocument/2006/relationships/slideLayout" Target="../slideLayouts/slideLayout12.xml"/><Relationship Id="rId6" Type="http://schemas.openxmlformats.org/officeDocument/2006/relationships/hyperlink" Target="mailto:info@theisn.org" TargetMode="External"/><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hyperlink" Target="https://www.linkedin.com/company/isnkidneycare/" TargetMode="External"/><Relationship Id="rId4" Type="http://schemas.openxmlformats.org/officeDocument/2006/relationships/image" Target="../media/image44.png"/><Relationship Id="rId9" Type="http://schemas.openxmlformats.org/officeDocument/2006/relationships/image" Target="../media/image47.png"/><Relationship Id="rId14" Type="http://schemas.openxmlformats.org/officeDocument/2006/relationships/hyperlink" Target="https://twitter.com/ISNkidneycar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DFBFCB7-BB1E-14AB-91A5-923DCB50FCC7}"/>
              </a:ext>
            </a:extLst>
          </p:cNvPr>
          <p:cNvSpPr txBox="1">
            <a:spLocks noChangeArrowheads="1"/>
          </p:cNvSpPr>
          <p:nvPr/>
        </p:nvSpPr>
        <p:spPr bwMode="auto">
          <a:xfrm>
            <a:off x="3095625" y="5137150"/>
            <a:ext cx="71231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LID4096" sz="3300">
                <a:solidFill>
                  <a:srgbClr val="5AC6B8"/>
                </a:solidFill>
              </a:rPr>
              <a:t>Advancing Kidney Health Worldwide. Together</a:t>
            </a:r>
            <a:r>
              <a:rPr lang="en-US" altLang="LID4096" sz="3400">
                <a:solidFill>
                  <a:srgbClr val="5AC6B8"/>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DDAF776-508B-41B9-771E-9DFACAD2846B}"/>
              </a:ext>
            </a:extLst>
          </p:cNvPr>
          <p:cNvSpPr>
            <a:spLocks noGrp="1"/>
          </p:cNvSpPr>
          <p:nvPr>
            <p:ph type="title"/>
          </p:nvPr>
        </p:nvSpPr>
        <p:spPr/>
        <p:txBody>
          <a:bodyPr>
            <a:normAutofit/>
          </a:bodyPr>
          <a:lstStyle/>
          <a:p>
            <a:r>
              <a:rPr lang="en-AU">
                <a:solidFill>
                  <a:srgbClr val="283378"/>
                </a:solidFill>
              </a:rPr>
              <a:t>ISN Region: Africa</a:t>
            </a:r>
            <a:endParaRPr lang="LID4096"/>
          </a:p>
        </p:txBody>
      </p:sp>
      <p:pic>
        <p:nvPicPr>
          <p:cNvPr id="3" name="Picture 2" descr="A person holding a magnifying glass&#10;&#10;Description automatically generated">
            <a:extLst>
              <a:ext uri="{FF2B5EF4-FFF2-40B4-BE49-F238E27FC236}">
                <a16:creationId xmlns:a16="http://schemas.microsoft.com/office/drawing/2014/main" id="{A5E47439-B537-3921-5BF2-5A64C72F95C4}"/>
              </a:ext>
            </a:extLst>
          </p:cNvPr>
          <p:cNvPicPr>
            <a:picLocks noChangeAspect="1"/>
          </p:cNvPicPr>
          <p:nvPr/>
        </p:nvPicPr>
        <p:blipFill>
          <a:blip r:embed="rId2"/>
          <a:stretch>
            <a:fillRect/>
          </a:stretch>
        </p:blipFill>
        <p:spPr>
          <a:xfrm>
            <a:off x="3171300" y="831619"/>
            <a:ext cx="5849400" cy="5849400"/>
          </a:xfrm>
          <a:prstGeom prst="rect">
            <a:avLst/>
          </a:prstGeom>
        </p:spPr>
      </p:pic>
    </p:spTree>
    <p:extLst>
      <p:ext uri="{BB962C8B-B14F-4D97-AF65-F5344CB8AC3E}">
        <p14:creationId xmlns:p14="http://schemas.microsoft.com/office/powerpoint/2010/main" val="3233965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a:solidFill>
                  <a:srgbClr val="283378"/>
                </a:solidFill>
                <a:latin typeface="Arial" panose="020B0604020202020204" pitchFamily="34" charset="0"/>
                <a:cs typeface="Arial" panose="020B0604020202020204" pitchFamily="34" charset="0"/>
              </a:rPr>
              <a:t> Demographics</a:t>
            </a:r>
          </a:p>
        </p:txBody>
      </p:sp>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11</a:t>
            </a:fld>
            <a:endParaRPr lang="en-US"/>
          </a:p>
        </p:txBody>
      </p:sp>
      <p:grpSp>
        <p:nvGrpSpPr>
          <p:cNvPr id="2" name="Group 1">
            <a:extLst>
              <a:ext uri="{FF2B5EF4-FFF2-40B4-BE49-F238E27FC236}">
                <a16:creationId xmlns:a16="http://schemas.microsoft.com/office/drawing/2014/main" id="{98CACB26-1CF4-FA50-5BE6-58837B0B6CF5}"/>
              </a:ext>
            </a:extLst>
          </p:cNvPr>
          <p:cNvGrpSpPr/>
          <p:nvPr/>
        </p:nvGrpSpPr>
        <p:grpSpPr>
          <a:xfrm>
            <a:off x="339983" y="1500187"/>
            <a:ext cx="3995420" cy="3857625"/>
            <a:chOff x="0" y="0"/>
            <a:chExt cx="3995420" cy="3857625"/>
          </a:xfrm>
        </p:grpSpPr>
        <p:pic>
          <p:nvPicPr>
            <p:cNvPr id="4" name="Picture 3">
              <a:extLst>
                <a:ext uri="{FF2B5EF4-FFF2-40B4-BE49-F238E27FC236}">
                  <a16:creationId xmlns:a16="http://schemas.microsoft.com/office/drawing/2014/main" id="{836B7283-54FA-E6FF-AC35-DE62110FF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95420" cy="3857625"/>
            </a:xfrm>
            <a:prstGeom prst="rect">
              <a:avLst/>
            </a:prstGeom>
          </p:spPr>
        </p:pic>
        <p:sp>
          <p:nvSpPr>
            <p:cNvPr id="5" name="Rectangle 4">
              <a:extLst>
                <a:ext uri="{FF2B5EF4-FFF2-40B4-BE49-F238E27FC236}">
                  <a16:creationId xmlns:a16="http://schemas.microsoft.com/office/drawing/2014/main" id="{514AB09D-4E45-928E-72C2-24A8A3AF6CDD}"/>
                </a:ext>
              </a:extLst>
            </p:cNvPr>
            <p:cNvSpPr/>
            <p:nvPr/>
          </p:nvSpPr>
          <p:spPr>
            <a:xfrm>
              <a:off x="0" y="0"/>
              <a:ext cx="3995420" cy="3857625"/>
            </a:xfrm>
            <a:prstGeom prst="rect">
              <a:avLst/>
            </a:prstGeom>
            <a:noFill/>
            <a:ln w="12700" cap="flat" cmpd="sng" algn="ctr">
              <a:solidFill>
                <a:sysClr val="window" lastClr="FFFFFF">
                  <a:lumMod val="7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aphicFrame>
        <p:nvGraphicFramePr>
          <p:cNvPr id="9" name="Table 8">
            <a:extLst>
              <a:ext uri="{FF2B5EF4-FFF2-40B4-BE49-F238E27FC236}">
                <a16:creationId xmlns:a16="http://schemas.microsoft.com/office/drawing/2014/main" id="{EDA30DF9-3050-40B4-3ED8-AAE5B9A57B80}"/>
              </a:ext>
            </a:extLst>
          </p:cNvPr>
          <p:cNvGraphicFramePr>
            <a:graphicFrameLocks noGrp="1"/>
          </p:cNvGraphicFramePr>
          <p:nvPr>
            <p:extLst>
              <p:ext uri="{D42A27DB-BD31-4B8C-83A1-F6EECF244321}">
                <p14:modId xmlns:p14="http://schemas.microsoft.com/office/powerpoint/2010/main" val="579653494"/>
              </p:ext>
            </p:extLst>
          </p:nvPr>
        </p:nvGraphicFramePr>
        <p:xfrm>
          <a:off x="4742415" y="1215960"/>
          <a:ext cx="6964616" cy="4426079"/>
        </p:xfrm>
        <a:graphic>
          <a:graphicData uri="http://schemas.openxmlformats.org/drawingml/2006/table">
            <a:tbl>
              <a:tblPr firstRow="1" firstCol="1" bandRow="1">
                <a:tableStyleId>{F5AB1C69-6EDB-4FF4-983F-18BD219EF322}</a:tableStyleId>
              </a:tblPr>
              <a:tblGrid>
                <a:gridCol w="1188967">
                  <a:extLst>
                    <a:ext uri="{9D8B030D-6E8A-4147-A177-3AD203B41FA5}">
                      <a16:colId xmlns:a16="http://schemas.microsoft.com/office/drawing/2014/main" val="1259445464"/>
                    </a:ext>
                  </a:extLst>
                </a:gridCol>
                <a:gridCol w="1548882">
                  <a:extLst>
                    <a:ext uri="{9D8B030D-6E8A-4147-A177-3AD203B41FA5}">
                      <a16:colId xmlns:a16="http://schemas.microsoft.com/office/drawing/2014/main" val="2352489177"/>
                    </a:ext>
                  </a:extLst>
                </a:gridCol>
                <a:gridCol w="1017036">
                  <a:extLst>
                    <a:ext uri="{9D8B030D-6E8A-4147-A177-3AD203B41FA5}">
                      <a16:colId xmlns:a16="http://schemas.microsoft.com/office/drawing/2014/main" val="3565250742"/>
                    </a:ext>
                  </a:extLst>
                </a:gridCol>
                <a:gridCol w="1175658">
                  <a:extLst>
                    <a:ext uri="{9D8B030D-6E8A-4147-A177-3AD203B41FA5}">
                      <a16:colId xmlns:a16="http://schemas.microsoft.com/office/drawing/2014/main" val="3896265834"/>
                    </a:ext>
                  </a:extLst>
                </a:gridCol>
                <a:gridCol w="989044">
                  <a:extLst>
                    <a:ext uri="{9D8B030D-6E8A-4147-A177-3AD203B41FA5}">
                      <a16:colId xmlns:a16="http://schemas.microsoft.com/office/drawing/2014/main" val="1806330581"/>
                    </a:ext>
                  </a:extLst>
                </a:gridCol>
                <a:gridCol w="1045029">
                  <a:extLst>
                    <a:ext uri="{9D8B030D-6E8A-4147-A177-3AD203B41FA5}">
                      <a16:colId xmlns:a16="http://schemas.microsoft.com/office/drawing/2014/main" val="1364347769"/>
                    </a:ext>
                  </a:extLst>
                </a:gridCol>
              </a:tblGrid>
              <a:tr h="524400">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Country </a:t>
                      </a:r>
                      <a:endParaRPr lang="en-GB" sz="1000" b="1" kern="120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solidFill>
                          <a:effectLst/>
                        </a:rPr>
                        <a:t>World bank ranking</a:t>
                      </a:r>
                      <a:endParaRPr lang="en-GB" sz="1000" b="1" kern="1200">
                        <a:solidFill>
                          <a:schemeClr val="tx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solidFill>
                          <a:effectLst/>
                        </a:rPr>
                        <a:t>Area (sq km)</a:t>
                      </a:r>
                      <a:endParaRPr lang="en-GB" sz="1000" b="1" kern="1200">
                        <a:solidFill>
                          <a:schemeClr val="tx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solidFill>
                          <a:effectLst/>
                        </a:rPr>
                        <a:t>Total population (2022)</a:t>
                      </a:r>
                      <a:endParaRPr lang="en-GB" sz="1000" b="1" kern="1200">
                        <a:solidFill>
                          <a:schemeClr val="tx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solidFill>
                          <a:effectLst/>
                        </a:rPr>
                        <a:t>GDP (PPP)</a:t>
                      </a:r>
                      <a:endParaRPr lang="en-GB" sz="1000" b="1" kern="1200">
                        <a:solidFill>
                          <a:schemeClr val="tx1"/>
                        </a:solidFill>
                        <a:effectLst/>
                      </a:endParaRPr>
                    </a:p>
                    <a:p>
                      <a:pPr marL="0" marR="0" algn="ctr" defTabSz="914400" rtl="0" eaLnBrk="1" latinLnBrk="0" hangingPunct="1">
                        <a:lnSpc>
                          <a:spcPct val="115000"/>
                        </a:lnSpc>
                        <a:spcBef>
                          <a:spcPts val="0"/>
                        </a:spcBef>
                        <a:spcAft>
                          <a:spcPts val="0"/>
                        </a:spcAft>
                      </a:pPr>
                      <a:r>
                        <a:rPr lang="en-US" sz="1000" b="1" kern="1200">
                          <a:solidFill>
                            <a:schemeClr val="tx1"/>
                          </a:solidFill>
                          <a:effectLst/>
                        </a:rPr>
                        <a:t>($ billion)</a:t>
                      </a:r>
                      <a:endParaRPr lang="en-GB" sz="1000" b="1" kern="1200">
                        <a:solidFill>
                          <a:schemeClr val="tx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solidFill>
                          <a:effectLst/>
                        </a:rPr>
                        <a:t>Total health expenditures</a:t>
                      </a:r>
                    </a:p>
                    <a:p>
                      <a:pPr marL="0" marR="0" algn="ctr" defTabSz="914400" rtl="0" eaLnBrk="1" latinLnBrk="0" hangingPunct="1">
                        <a:lnSpc>
                          <a:spcPct val="115000"/>
                        </a:lnSpc>
                        <a:spcBef>
                          <a:spcPts val="0"/>
                        </a:spcBef>
                        <a:spcAft>
                          <a:spcPts val="0"/>
                        </a:spcAft>
                      </a:pPr>
                      <a:r>
                        <a:rPr lang="en-US" sz="1000" b="1" kern="1200">
                          <a:solidFill>
                            <a:schemeClr val="tx1"/>
                          </a:solidFill>
                          <a:effectLst/>
                        </a:rPr>
                        <a:t> (% of GDP)</a:t>
                      </a:r>
                      <a:endParaRPr lang="en-GB" sz="1000" b="1" kern="1200">
                        <a:solidFill>
                          <a:schemeClr val="tx1"/>
                        </a:solidFill>
                        <a:effectLst/>
                        <a:latin typeface="+mj-lt"/>
                        <a:ea typeface="+mn-ea"/>
                        <a:cs typeface="+mn-cs"/>
                      </a:endParaRPr>
                    </a:p>
                  </a:txBody>
                  <a:tcPr marL="20119" marR="20119" marT="0" marB="0" anchor="ctr"/>
                </a:tc>
                <a:extLst>
                  <a:ext uri="{0D108BD9-81ED-4DB2-BD59-A6C34878D82A}">
                    <a16:rowId xmlns:a16="http://schemas.microsoft.com/office/drawing/2014/main" val="403259860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Algeria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2,381,741</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44,178,884</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535.8</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6.2</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1026649586"/>
                  </a:ext>
                </a:extLst>
              </a:tr>
              <a:tr h="199487">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Angola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1,246,700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34,795,287</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224.0</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2.5</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55683966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Benin</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112,622</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13,754,688</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47.4</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2.4</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286643610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Botswana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Upper-middle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581,730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2,384,246</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42.2</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6.1</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25183737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Burkina Faso</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274,200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21,935,389</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52.9</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5.5</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414833648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Burundi</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27,830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12,696,478</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9.7</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8</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258471339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Cabo Verde</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4,033</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596,707</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3.9</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4.9</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2290162626"/>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Cameroon</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475,440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29,321,637</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110.6</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3.6</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919817351"/>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Chad</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1,284,000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17,963,211</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26.9</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4.4</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419102540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Congo, Dem. Rep.</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2,344,858</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108,400,000</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113.1</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3.5</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418906012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Congo, Rep.</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342,000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5,546,307</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20.7</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2.1</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15356962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Cote d'Ivoire</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322,463</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28,713,423</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160.7</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3.3</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10412823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Djibouti</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23,200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957,273</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6.0</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1.8</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193098153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Egypt, Arab Rep.</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1,001,450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107,800,000</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1388.3</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4.7</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617047141"/>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Eritrea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117,600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6,209,262</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4.5</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243960597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Ethiopia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1,104,300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113,700,000</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306.4</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3.2</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897193358"/>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Gabon</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Upper-middle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267,667</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2,340,613</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35.5</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2.8</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11187389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Gambia, The</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11,300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2,413,403</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6.0</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3.8</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03298405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Ghana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238,533</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33,107,275</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196.1</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3.4</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96350671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Guinea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245,857</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13,237,832</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39.3</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399238379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Kenya</a:t>
                      </a:r>
                      <a:endParaRPr lang="en-GB" sz="1000" b="1" kern="1200">
                        <a:solidFill>
                          <a:schemeClr val="tx1"/>
                        </a:solidFill>
                        <a:effectLst/>
                        <a:latin typeface="+mj-lt"/>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580,367</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55,864,655</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276.2</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4.6</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282432962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Liberia</a:t>
                      </a:r>
                      <a:endParaRPr lang="en-GB" sz="1000" b="1" kern="1200">
                        <a:solidFill>
                          <a:schemeClr val="tx1"/>
                        </a:solidFill>
                        <a:effectLst/>
                        <a:latin typeface="+mj-lt"/>
                        <a:ea typeface="+mn-ea"/>
                        <a:cs typeface="+mn-cs"/>
                      </a:endParaRPr>
                    </a:p>
                  </a:txBody>
                  <a:tcPr marL="27305" marR="27305" marT="0" marB="0" anchor="ctr"/>
                </a:tc>
                <a:tc>
                  <a:txBody>
                    <a:bodyPr/>
                    <a:lstStyle/>
                    <a:p>
                      <a:pPr marL="0" marR="0" indent="85725" algn="l" defTabSz="914400" rtl="0" eaLnBrk="1" latinLnBrk="0" hangingPunct="1">
                        <a:lnSpc>
                          <a:spcPct val="115000"/>
                        </a:lnSpc>
                        <a:spcBef>
                          <a:spcPts val="0"/>
                        </a:spcBef>
                        <a:spcAft>
                          <a:spcPts val="0"/>
                        </a:spcAft>
                      </a:pPr>
                      <a:r>
                        <a:rPr lang="en-US" sz="1000" kern="1200">
                          <a:solidFill>
                            <a:schemeClr val="tx1"/>
                          </a:solidFill>
                          <a:effectLst/>
                        </a:rPr>
                        <a:t>Low income</a:t>
                      </a:r>
                      <a:endParaRPr lang="en-GB" sz="1000" kern="1200">
                        <a:solidFill>
                          <a:schemeClr val="tx1"/>
                        </a:solidFill>
                        <a:effectLst/>
                        <a:latin typeface="+mj-lt"/>
                        <a:ea typeface="+mn-ea"/>
                        <a:cs typeface="+mn-cs"/>
                      </a:endParaRPr>
                    </a:p>
                  </a:txBody>
                  <a:tcPr marL="27305" marR="27305" marT="0"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111,369</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5,358,483</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8.1</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8.5</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1401697926"/>
                  </a:ext>
                </a:extLst>
              </a:tr>
              <a:tr h="109144">
                <a:tc>
                  <a:txBody>
                    <a:bodyPr/>
                    <a:lstStyle/>
                    <a:p>
                      <a:pPr marL="0" marR="0" algn="l" defTabSz="914400" rtl="0" eaLnBrk="1" latinLnBrk="0" hangingPunct="1">
                        <a:lnSpc>
                          <a:spcPct val="115000"/>
                        </a:lnSpc>
                        <a:spcBef>
                          <a:spcPts val="0"/>
                        </a:spcBef>
                        <a:spcAft>
                          <a:spcPts val="0"/>
                        </a:spcAft>
                      </a:pPr>
                      <a:r>
                        <a:rPr lang="en-US" sz="1000" b="1" kern="1200">
                          <a:solidFill>
                            <a:schemeClr val="tx1"/>
                          </a:solidFill>
                          <a:effectLst/>
                        </a:rPr>
                        <a:t>Libya</a:t>
                      </a:r>
                      <a:endParaRPr lang="en-GB" sz="1000" b="1" kern="1200">
                        <a:solidFill>
                          <a:schemeClr val="tx1"/>
                        </a:solidFill>
                        <a:effectLst/>
                        <a:latin typeface="+mj-lt"/>
                        <a:ea typeface="+mn-ea"/>
                        <a:cs typeface="+mn-cs"/>
                      </a:endParaRPr>
                    </a:p>
                  </a:txBody>
                  <a:tcPr marL="27305" marR="27305" marT="0" marB="0" anchor="ctr"/>
                </a:tc>
                <a:tc>
                  <a:txBody>
                    <a:bodyPr/>
                    <a:lstStyle/>
                    <a:p>
                      <a:pPr marL="0" marR="0" indent="85725" algn="l" defTabSz="914400" rtl="0" eaLnBrk="1" latinLnBrk="0" hangingPunct="1">
                        <a:lnSpc>
                          <a:spcPct val="115000"/>
                        </a:lnSpc>
                        <a:spcBef>
                          <a:spcPts val="0"/>
                        </a:spcBef>
                        <a:spcAft>
                          <a:spcPts val="0"/>
                        </a:spcAft>
                      </a:pPr>
                      <a:r>
                        <a:rPr lang="en-US" sz="1000" kern="1200">
                          <a:solidFill>
                            <a:schemeClr val="tx1"/>
                          </a:solidFill>
                          <a:effectLst/>
                        </a:rPr>
                        <a:t>Upper middle income</a:t>
                      </a:r>
                      <a:endParaRPr lang="en-GB" sz="1000" kern="1200">
                        <a:solidFill>
                          <a:schemeClr val="tx1"/>
                        </a:solidFill>
                        <a:effectLst/>
                        <a:latin typeface="+mj-lt"/>
                        <a:ea typeface="+mn-ea"/>
                        <a:cs typeface="+mn-cs"/>
                      </a:endParaRPr>
                    </a:p>
                  </a:txBody>
                  <a:tcPr marL="27305" marR="27305" marT="0"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1,759,540</a:t>
                      </a:r>
                      <a:endParaRPr lang="en-GB" sz="1000" kern="1200">
                        <a:solidFill>
                          <a:schemeClr val="tx1"/>
                        </a:solidFill>
                        <a:effectLst/>
                        <a:latin typeface="+mj-lt"/>
                        <a:ea typeface="+mn-ea"/>
                        <a:cs typeface="+mn-cs"/>
                      </a:endParaRPr>
                    </a:p>
                  </a:txBody>
                  <a:tcPr marL="27305" marR="27305" marT="0" marB="0" anchor="ctr"/>
                </a:tc>
                <a:tc>
                  <a:txBody>
                    <a:bodyPr/>
                    <a:lstStyle/>
                    <a:p>
                      <a:pPr algn="ctr" fontAlgn="b"/>
                      <a:r>
                        <a:rPr lang="en-CA" sz="1000" kern="1200">
                          <a:solidFill>
                            <a:schemeClr val="tx1"/>
                          </a:solidFill>
                          <a:effectLst/>
                        </a:rPr>
                        <a:t>7,137,931</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162.5</a:t>
                      </a:r>
                      <a:endParaRPr lang="en-CA" sz="1000" kern="1200">
                        <a:solidFill>
                          <a:schemeClr val="tx1"/>
                        </a:solidFill>
                        <a:effectLst/>
                        <a:latin typeface="+mj-lt"/>
                        <a:ea typeface="+mn-ea"/>
                        <a:cs typeface="+mn-cs"/>
                      </a:endParaRPr>
                    </a:p>
                  </a:txBody>
                  <a:tcPr marL="4763" marR="4763" marT="4763" marB="0" anchor="b"/>
                </a:tc>
                <a:tc>
                  <a:txBody>
                    <a:bodyPr/>
                    <a:lstStyle/>
                    <a:p>
                      <a:pPr algn="ctr" fontAlgn="b"/>
                      <a:r>
                        <a:rPr lang="en-CA" sz="1000" kern="1200">
                          <a:solidFill>
                            <a:schemeClr val="tx1"/>
                          </a:solidFill>
                          <a:effectLst/>
                        </a:rPr>
                        <a:t>-</a:t>
                      </a:r>
                      <a:endParaRPr lang="en-CA" sz="1000" kern="1200">
                        <a:solidFill>
                          <a:schemeClr val="tx1"/>
                        </a:solidFill>
                        <a:effectLst/>
                        <a:latin typeface="+mj-lt"/>
                        <a:ea typeface="+mn-ea"/>
                        <a:cs typeface="+mn-cs"/>
                      </a:endParaRPr>
                    </a:p>
                  </a:txBody>
                  <a:tcPr marL="0" marR="0" marT="0" marB="0" anchor="b"/>
                </a:tc>
                <a:extLst>
                  <a:ext uri="{0D108BD9-81ED-4DB2-BD59-A6C34878D82A}">
                    <a16:rowId xmlns:a16="http://schemas.microsoft.com/office/drawing/2014/main" val="1032456644"/>
                  </a:ext>
                </a:extLst>
              </a:tr>
            </a:tbl>
          </a:graphicData>
        </a:graphic>
      </p:graphicFrame>
      <p:sp>
        <p:nvSpPr>
          <p:cNvPr id="10" name="Rectangle 9">
            <a:extLst>
              <a:ext uri="{FF2B5EF4-FFF2-40B4-BE49-F238E27FC236}">
                <a16:creationId xmlns:a16="http://schemas.microsoft.com/office/drawing/2014/main" id="{C88A619D-63B0-92DA-C02B-161B35B4E66F}"/>
              </a:ext>
            </a:extLst>
          </p:cNvPr>
          <p:cNvSpPr/>
          <p:nvPr/>
        </p:nvSpPr>
        <p:spPr>
          <a:xfrm>
            <a:off x="484969" y="5481327"/>
            <a:ext cx="3850434" cy="738664"/>
          </a:xfrm>
          <a:prstGeom prst="rect">
            <a:avLst/>
          </a:prstGeom>
        </p:spPr>
        <p:txBody>
          <a:bodyPr wrap="square">
            <a:spAutoFit/>
          </a:bodyPr>
          <a:lstStyle/>
          <a:p>
            <a:pPr lvl="0"/>
            <a:r>
              <a:rPr lang="en-US" sz="1400">
                <a:solidFill>
                  <a:prstClr val="black"/>
                </a:solidFill>
              </a:rPr>
              <a:t>Responses were received from 41 of 54 countries in Africa (75.9%) representing 93% of the region’s population. </a:t>
            </a:r>
          </a:p>
        </p:txBody>
      </p:sp>
      <p:sp>
        <p:nvSpPr>
          <p:cNvPr id="11" name="TextBox 10">
            <a:extLst>
              <a:ext uri="{FF2B5EF4-FFF2-40B4-BE49-F238E27FC236}">
                <a16:creationId xmlns:a16="http://schemas.microsoft.com/office/drawing/2014/main" id="{6D99245D-A470-2B2A-CF66-962E7CE846A4}"/>
              </a:ext>
            </a:extLst>
          </p:cNvPr>
          <p:cNvSpPr txBox="1"/>
          <p:nvPr/>
        </p:nvSpPr>
        <p:spPr>
          <a:xfrm>
            <a:off x="4723830" y="5889687"/>
            <a:ext cx="2045870" cy="246221"/>
          </a:xfrm>
          <a:prstGeom prst="rect">
            <a:avLst/>
          </a:prstGeom>
          <a:noFill/>
        </p:spPr>
        <p:txBody>
          <a:bodyPr wrap="square" rtlCol="0">
            <a:spAutoFit/>
          </a:bodyPr>
          <a:lstStyle/>
          <a:p>
            <a:r>
              <a:rPr lang="en-US" sz="1000"/>
              <a:t>‘ – ’ : data not reported/unavailable</a:t>
            </a:r>
          </a:p>
        </p:txBody>
      </p:sp>
    </p:spTree>
    <p:extLst>
      <p:ext uri="{BB962C8B-B14F-4D97-AF65-F5344CB8AC3E}">
        <p14:creationId xmlns:p14="http://schemas.microsoft.com/office/powerpoint/2010/main" val="1613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a:solidFill>
                  <a:srgbClr val="283378"/>
                </a:solidFill>
                <a:latin typeface="Arial" panose="020B0604020202020204" pitchFamily="34" charset="0"/>
                <a:cs typeface="Arial" panose="020B0604020202020204" pitchFamily="34" charset="0"/>
              </a:rPr>
              <a:t>Demographics (cont’d)</a:t>
            </a:r>
          </a:p>
        </p:txBody>
      </p:sp>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12</a:t>
            </a:fld>
            <a:endParaRPr lang="en-US"/>
          </a:p>
        </p:txBody>
      </p:sp>
      <p:grpSp>
        <p:nvGrpSpPr>
          <p:cNvPr id="3" name="Group 2">
            <a:extLst>
              <a:ext uri="{FF2B5EF4-FFF2-40B4-BE49-F238E27FC236}">
                <a16:creationId xmlns:a16="http://schemas.microsoft.com/office/drawing/2014/main" id="{AC9641F3-15C1-F7C3-13CE-8DAAFFBFC7B2}"/>
              </a:ext>
            </a:extLst>
          </p:cNvPr>
          <p:cNvGrpSpPr/>
          <p:nvPr/>
        </p:nvGrpSpPr>
        <p:grpSpPr>
          <a:xfrm>
            <a:off x="339983" y="1500187"/>
            <a:ext cx="3995420" cy="3857625"/>
            <a:chOff x="0" y="0"/>
            <a:chExt cx="3995420" cy="3857625"/>
          </a:xfrm>
        </p:grpSpPr>
        <p:pic>
          <p:nvPicPr>
            <p:cNvPr id="12" name="Picture 11">
              <a:extLst>
                <a:ext uri="{FF2B5EF4-FFF2-40B4-BE49-F238E27FC236}">
                  <a16:creationId xmlns:a16="http://schemas.microsoft.com/office/drawing/2014/main" id="{D281BA25-EF66-C5B4-F04A-5B10C6512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95420" cy="3857625"/>
            </a:xfrm>
            <a:prstGeom prst="rect">
              <a:avLst/>
            </a:prstGeom>
          </p:spPr>
        </p:pic>
        <p:sp>
          <p:nvSpPr>
            <p:cNvPr id="13" name="Rectangle 12">
              <a:extLst>
                <a:ext uri="{FF2B5EF4-FFF2-40B4-BE49-F238E27FC236}">
                  <a16:creationId xmlns:a16="http://schemas.microsoft.com/office/drawing/2014/main" id="{062E6F9B-2E4E-87D6-CC63-41C4477C3B8C}"/>
                </a:ext>
              </a:extLst>
            </p:cNvPr>
            <p:cNvSpPr/>
            <p:nvPr/>
          </p:nvSpPr>
          <p:spPr>
            <a:xfrm>
              <a:off x="0" y="0"/>
              <a:ext cx="3995420" cy="3857625"/>
            </a:xfrm>
            <a:prstGeom prst="rect">
              <a:avLst/>
            </a:prstGeom>
            <a:noFill/>
            <a:ln w="12700" cap="flat" cmpd="sng" algn="ctr">
              <a:solidFill>
                <a:sysClr val="window" lastClr="FFFFFF">
                  <a:lumMod val="7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4" name="Rectangle 13">
            <a:extLst>
              <a:ext uri="{FF2B5EF4-FFF2-40B4-BE49-F238E27FC236}">
                <a16:creationId xmlns:a16="http://schemas.microsoft.com/office/drawing/2014/main" id="{34962B75-6DB0-2548-E149-7A2E21C83E05}"/>
              </a:ext>
            </a:extLst>
          </p:cNvPr>
          <p:cNvSpPr/>
          <p:nvPr/>
        </p:nvSpPr>
        <p:spPr>
          <a:xfrm>
            <a:off x="484969" y="5481327"/>
            <a:ext cx="3850434" cy="738664"/>
          </a:xfrm>
          <a:prstGeom prst="rect">
            <a:avLst/>
          </a:prstGeom>
        </p:spPr>
        <p:txBody>
          <a:bodyPr wrap="square">
            <a:spAutoFit/>
          </a:bodyPr>
          <a:lstStyle/>
          <a:p>
            <a:pPr lvl="0"/>
            <a:r>
              <a:rPr lang="en-US" sz="1400">
                <a:solidFill>
                  <a:prstClr val="black"/>
                </a:solidFill>
                <a:latin typeface="+mj-lt"/>
              </a:rPr>
              <a:t>Responses were received from 41 of 54 countries in Africa (75.9%) representing 93% of the region’s population. </a:t>
            </a:r>
          </a:p>
        </p:txBody>
      </p:sp>
      <p:graphicFrame>
        <p:nvGraphicFramePr>
          <p:cNvPr id="15" name="Table 14">
            <a:extLst>
              <a:ext uri="{FF2B5EF4-FFF2-40B4-BE49-F238E27FC236}">
                <a16:creationId xmlns:a16="http://schemas.microsoft.com/office/drawing/2014/main" id="{407397CA-1F58-E47D-787C-6C3820D25486}"/>
              </a:ext>
            </a:extLst>
          </p:cNvPr>
          <p:cNvGraphicFramePr>
            <a:graphicFrameLocks noGrp="1"/>
          </p:cNvGraphicFramePr>
          <p:nvPr>
            <p:extLst>
              <p:ext uri="{D42A27DB-BD31-4B8C-83A1-F6EECF244321}">
                <p14:modId xmlns:p14="http://schemas.microsoft.com/office/powerpoint/2010/main" val="3419820081"/>
              </p:ext>
            </p:extLst>
          </p:nvPr>
        </p:nvGraphicFramePr>
        <p:xfrm>
          <a:off x="4696056" y="1191325"/>
          <a:ext cx="6321085" cy="4475347"/>
        </p:xfrm>
        <a:graphic>
          <a:graphicData uri="http://schemas.openxmlformats.org/drawingml/2006/table">
            <a:tbl>
              <a:tblPr firstRow="1" firstCol="1" bandRow="1">
                <a:tableStyleId>{C083E6E3-FA7D-4D7B-A595-EF9225AFEA82}</a:tableStyleId>
              </a:tblPr>
              <a:tblGrid>
                <a:gridCol w="987085">
                  <a:extLst>
                    <a:ext uri="{9D8B030D-6E8A-4147-A177-3AD203B41FA5}">
                      <a16:colId xmlns:a16="http://schemas.microsoft.com/office/drawing/2014/main" val="1259445464"/>
                    </a:ext>
                  </a:extLst>
                </a:gridCol>
                <a:gridCol w="1329559">
                  <a:extLst>
                    <a:ext uri="{9D8B030D-6E8A-4147-A177-3AD203B41FA5}">
                      <a16:colId xmlns:a16="http://schemas.microsoft.com/office/drawing/2014/main" val="2352489177"/>
                    </a:ext>
                  </a:extLst>
                </a:gridCol>
                <a:gridCol w="966952">
                  <a:extLst>
                    <a:ext uri="{9D8B030D-6E8A-4147-A177-3AD203B41FA5}">
                      <a16:colId xmlns:a16="http://schemas.microsoft.com/office/drawing/2014/main" val="3565250742"/>
                    </a:ext>
                  </a:extLst>
                </a:gridCol>
                <a:gridCol w="1166648">
                  <a:extLst>
                    <a:ext uri="{9D8B030D-6E8A-4147-A177-3AD203B41FA5}">
                      <a16:colId xmlns:a16="http://schemas.microsoft.com/office/drawing/2014/main" val="3896265834"/>
                    </a:ext>
                  </a:extLst>
                </a:gridCol>
                <a:gridCol w="914400">
                  <a:extLst>
                    <a:ext uri="{9D8B030D-6E8A-4147-A177-3AD203B41FA5}">
                      <a16:colId xmlns:a16="http://schemas.microsoft.com/office/drawing/2014/main" val="1806330581"/>
                    </a:ext>
                  </a:extLst>
                </a:gridCol>
                <a:gridCol w="956441">
                  <a:extLst>
                    <a:ext uri="{9D8B030D-6E8A-4147-A177-3AD203B41FA5}">
                      <a16:colId xmlns:a16="http://schemas.microsoft.com/office/drawing/2014/main" val="1364347769"/>
                    </a:ext>
                  </a:extLst>
                </a:gridCol>
              </a:tblGrid>
              <a:tr h="570202">
                <a:tc>
                  <a:txBody>
                    <a:bodyPr/>
                    <a:lstStyle/>
                    <a:p>
                      <a:pPr marL="0" marR="0" algn="ctr" defTabSz="914400" rtl="0" eaLnBrk="1" latinLnBrk="0" hangingPunct="1">
                        <a:lnSpc>
                          <a:spcPct val="115000"/>
                        </a:lnSpc>
                        <a:spcBef>
                          <a:spcPts val="0"/>
                        </a:spcBef>
                        <a:spcAft>
                          <a:spcPts val="0"/>
                        </a:spcAft>
                      </a:pPr>
                      <a:r>
                        <a:rPr lang="en-US" sz="1000" kern="1200" dirty="0">
                          <a:solidFill>
                            <a:schemeClr val="bg1"/>
                          </a:solidFill>
                          <a:effectLst/>
                        </a:rPr>
                        <a:t>Country </a:t>
                      </a:r>
                      <a:endParaRPr lang="en-GB" sz="1000" b="1" kern="1200" dirty="0">
                        <a:solidFill>
                          <a:schemeClr val="bg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kern="1200">
                          <a:solidFill>
                            <a:schemeClr val="tx1"/>
                          </a:solidFill>
                          <a:effectLst/>
                        </a:rPr>
                        <a:t>World bank ranking</a:t>
                      </a:r>
                      <a:endParaRPr lang="en-GB" sz="1000" b="1" kern="1200">
                        <a:solidFill>
                          <a:schemeClr val="tx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kern="1200">
                          <a:solidFill>
                            <a:schemeClr val="tx1"/>
                          </a:solidFill>
                          <a:effectLst/>
                        </a:rPr>
                        <a:t>Area (sq km)</a:t>
                      </a:r>
                      <a:endParaRPr lang="en-GB" sz="1000" b="1" kern="1200">
                        <a:solidFill>
                          <a:schemeClr val="tx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kern="1200">
                          <a:solidFill>
                            <a:schemeClr val="tx1"/>
                          </a:solidFill>
                          <a:effectLst/>
                        </a:rPr>
                        <a:t>Total population (2022)</a:t>
                      </a:r>
                      <a:endParaRPr lang="en-GB" sz="1000" b="1" kern="1200">
                        <a:solidFill>
                          <a:schemeClr val="tx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kern="1200">
                          <a:solidFill>
                            <a:schemeClr val="tx1"/>
                          </a:solidFill>
                          <a:effectLst/>
                        </a:rPr>
                        <a:t>GDP (PPP)</a:t>
                      </a:r>
                      <a:endParaRPr lang="en-GB" sz="1000" kern="1200">
                        <a:solidFill>
                          <a:schemeClr val="tx1"/>
                        </a:solidFill>
                        <a:effectLst/>
                      </a:endParaRPr>
                    </a:p>
                    <a:p>
                      <a:pPr marL="0" marR="0" algn="ctr" defTabSz="914400" rtl="0" eaLnBrk="1" latinLnBrk="0" hangingPunct="1">
                        <a:lnSpc>
                          <a:spcPct val="115000"/>
                        </a:lnSpc>
                        <a:spcBef>
                          <a:spcPts val="0"/>
                        </a:spcBef>
                        <a:spcAft>
                          <a:spcPts val="0"/>
                        </a:spcAft>
                      </a:pPr>
                      <a:r>
                        <a:rPr lang="en-US" sz="1000" kern="1200">
                          <a:solidFill>
                            <a:schemeClr val="tx1"/>
                          </a:solidFill>
                          <a:effectLst/>
                        </a:rPr>
                        <a:t>($ billion)</a:t>
                      </a:r>
                      <a:endParaRPr lang="en-GB" sz="1000" b="1" kern="1200">
                        <a:solidFill>
                          <a:schemeClr val="tx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kern="1200">
                          <a:solidFill>
                            <a:schemeClr val="tx1"/>
                          </a:solidFill>
                          <a:effectLst/>
                        </a:rPr>
                        <a:t>Total health expenditures</a:t>
                      </a:r>
                    </a:p>
                    <a:p>
                      <a:pPr marL="0" marR="0" algn="ctr" defTabSz="914400" rtl="0" eaLnBrk="1" latinLnBrk="0" hangingPunct="1">
                        <a:lnSpc>
                          <a:spcPct val="115000"/>
                        </a:lnSpc>
                        <a:spcBef>
                          <a:spcPts val="0"/>
                        </a:spcBef>
                        <a:spcAft>
                          <a:spcPts val="0"/>
                        </a:spcAft>
                      </a:pPr>
                      <a:r>
                        <a:rPr lang="en-US" sz="1000" kern="1200">
                          <a:solidFill>
                            <a:schemeClr val="tx1"/>
                          </a:solidFill>
                          <a:effectLst/>
                        </a:rPr>
                        <a:t> (% of GDP)</a:t>
                      </a:r>
                      <a:endParaRPr lang="en-GB" sz="1000" b="1" kern="1200">
                        <a:solidFill>
                          <a:schemeClr val="tx1"/>
                        </a:solidFill>
                        <a:effectLst/>
                        <a:latin typeface="Gill Sans MT" panose="020B0502020104020203" pitchFamily="34" charset="0"/>
                        <a:ea typeface="+mn-ea"/>
                        <a:cs typeface="+mn-cs"/>
                      </a:endParaRPr>
                    </a:p>
                  </a:txBody>
                  <a:tcPr marL="20119" marR="20119" marT="0" marB="0" anchor="ctr"/>
                </a:tc>
                <a:extLst>
                  <a:ext uri="{0D108BD9-81ED-4DB2-BD59-A6C34878D82A}">
                    <a16:rowId xmlns:a16="http://schemas.microsoft.com/office/drawing/2014/main" val="4032598603"/>
                  </a:ext>
                </a:extLst>
              </a:tr>
              <a:tr h="199487">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Madagascar</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587,041</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28,172,462</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46.5</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3.7</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556839665"/>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Malawi</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118,484</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20,794,353</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32.6</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7.4</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2866436107"/>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Mali</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1,240,192</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20,741,769</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51.0</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3.9</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251837373"/>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Mauritania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1,030,700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4,161,925</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26.9</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3.3</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4148336489"/>
                  </a:ext>
                </a:extLst>
              </a:tr>
              <a:tr h="168439">
                <a:tc>
                  <a:txBody>
                    <a:bodyPr/>
                    <a:lstStyle/>
                    <a:p>
                      <a:pPr marL="0" marR="0" algn="l" defTabSz="914400" rtl="0" eaLnBrk="1" latinLnBrk="0" hangingPunct="1">
                        <a:lnSpc>
                          <a:spcPct val="115000"/>
                        </a:lnSpc>
                        <a:spcBef>
                          <a:spcPts val="0"/>
                        </a:spcBef>
                        <a:spcAft>
                          <a:spcPts val="0"/>
                        </a:spcAft>
                      </a:pPr>
                      <a:r>
                        <a:rPr lang="en-GB" sz="1000" kern="1200">
                          <a:solidFill>
                            <a:schemeClr val="tx1"/>
                          </a:solidFill>
                          <a:effectLst/>
                        </a:rPr>
                        <a:t>Mauritius</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Upper-middle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1"/>
                          </a:solidFill>
                          <a:effectLst/>
                        </a:rPr>
                        <a:t>2,040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u="none" strike="noStrike">
                          <a:solidFill>
                            <a:schemeClr val="tx1"/>
                          </a:solidFill>
                          <a:effectLst/>
                        </a:rPr>
                        <a:t>1,308,222</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a:solidFill>
                            <a:schemeClr val="tx1"/>
                          </a:solidFill>
                          <a:effectLst/>
                        </a:rPr>
                        <a:t>-</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6.7</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2729563442"/>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Morocco</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446,550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36,738,229</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333.2</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5.3</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2584713390"/>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Mozambique</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799,380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31,693,239</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43.2</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7.8</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2290162626"/>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Namibia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Upper-middle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824,292</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2,727,409</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25.4</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8.5</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919817351"/>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Niger</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1,267,000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24,484,587</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32.9</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5.7</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4191025403"/>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Nigeria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923,768</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225,100,000</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1154.1</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3</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4189060127"/>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Rwanda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26,338</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13,173,730</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33.1</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6.4</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153569623"/>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Senegal</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196,722</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17,923,036</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64.8</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4.1</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104128235"/>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Sierra Leone</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71, 740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8,692,606</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14.9</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8.8</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1930981535"/>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Somalia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637,657</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12,386,248</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21.3</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617047141"/>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South Africa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Upper-middle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1,219,090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57,516,665</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868.6</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9.1</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2439605970"/>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Sudan</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1,861,484</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47,958,856</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185.6</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4.6</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897193358"/>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Swaziland</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17,364</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1,121,761</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6.8</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111873899"/>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Tanzania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947,300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63,852,892</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175.0</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3.8</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032984050"/>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Togo</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56,785</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8,492,333</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20.2</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5.7</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963506717"/>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Tunisia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163,610</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11,896,972</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138.4</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7</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3992383790"/>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Uganda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241,038</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46,205,893</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113.2</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3.8</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2824329629"/>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Zambia</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752,618</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19,642,123</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69.2</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a:solidFill>
                            <a:schemeClr val="tx1"/>
                          </a:solidFill>
                          <a:effectLst/>
                        </a:rPr>
                        <a:t>5.3</a:t>
                      </a:r>
                      <a:endParaRPr lang="en-CA" sz="1000" b="0" i="0" u="none" strike="noStrike" kern="120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1401697926"/>
                  </a:ext>
                </a:extLst>
              </a:tr>
              <a:tr h="168439">
                <a:tc>
                  <a:txBody>
                    <a:bodyPr/>
                    <a:lstStyle/>
                    <a:p>
                      <a:pPr marL="0" marR="0" algn="l" defTabSz="914400" rtl="0" eaLnBrk="1" latinLnBrk="0" hangingPunct="1">
                        <a:lnSpc>
                          <a:spcPct val="115000"/>
                        </a:lnSpc>
                        <a:spcBef>
                          <a:spcPts val="0"/>
                        </a:spcBef>
                        <a:spcAft>
                          <a:spcPts val="0"/>
                        </a:spcAft>
                      </a:pPr>
                      <a:r>
                        <a:rPr lang="en-US" sz="1000" kern="1200">
                          <a:solidFill>
                            <a:schemeClr val="tx1"/>
                          </a:solidFill>
                          <a:effectLst/>
                        </a:rPr>
                        <a:t>Zimbabwe</a:t>
                      </a:r>
                      <a:endParaRPr lang="en-GB" sz="1000" b="1"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l" fontAlgn="b"/>
                      <a:r>
                        <a:rPr lang="en-CA" sz="1000" kern="1200">
                          <a:solidFill>
                            <a:schemeClr val="tx1"/>
                          </a:solidFill>
                          <a:effectLst/>
                        </a:rPr>
                        <a:t>   Lower-middle income</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solidFill>
                          <a:effectLst/>
                        </a:rPr>
                        <a:t>390,757</a:t>
                      </a:r>
                      <a:endParaRPr lang="en-GB" sz="1000" kern="1200">
                        <a:solidFill>
                          <a:schemeClr val="tx1"/>
                        </a:solidFill>
                        <a:effectLst/>
                        <a:latin typeface="Gill Sans MT" panose="020B0502020104020203" pitchFamily="34" charset="0"/>
                        <a:ea typeface="+mn-ea"/>
                        <a:cs typeface="+mn-cs"/>
                      </a:endParaRPr>
                    </a:p>
                  </a:txBody>
                  <a:tcPr marL="27305" marR="27305" marT="0" marB="0" anchor="ctr"/>
                </a:tc>
                <a:tc>
                  <a:txBody>
                    <a:bodyPr/>
                    <a:lstStyle/>
                    <a:p>
                      <a:pPr algn="ctr" fontAlgn="b"/>
                      <a:r>
                        <a:rPr lang="en-CA" sz="1000" kern="1200">
                          <a:solidFill>
                            <a:schemeClr val="tx1"/>
                          </a:solidFill>
                          <a:effectLst/>
                        </a:rPr>
                        <a:t>15,121,004</a:t>
                      </a:r>
                      <a:endParaRPr lang="en-CA" sz="1000" kern="1200">
                        <a:solidFill>
                          <a:schemeClr val="tx1"/>
                        </a:solidFill>
                        <a:effectLst/>
                        <a:latin typeface="Gill Sans MT" panose="020B0502020104020203" pitchFamily="34" charset="0"/>
                        <a:ea typeface="+mn-ea"/>
                        <a:cs typeface="+mn-cs"/>
                      </a:endParaRPr>
                    </a:p>
                  </a:txBody>
                  <a:tcPr marL="4763" marR="4763" marT="4763" marB="0" anchor="b"/>
                </a:tc>
                <a:tc>
                  <a:txBody>
                    <a:bodyPr/>
                    <a:lstStyle/>
                    <a:p>
                      <a:pPr algn="ctr" fontAlgn="b"/>
                      <a:r>
                        <a:rPr lang="en-CA" sz="1000" u="none" strike="noStrike">
                          <a:solidFill>
                            <a:schemeClr val="tx1"/>
                          </a:solidFill>
                          <a:effectLst/>
                        </a:rPr>
                        <a:t>37.2</a:t>
                      </a:r>
                      <a:endParaRPr lang="en-CA" sz="1000" b="0" i="0" u="none" strike="noStrike">
                        <a:solidFill>
                          <a:schemeClr val="tx1"/>
                        </a:solidFill>
                        <a:effectLst/>
                        <a:latin typeface="Gill Sans MT" panose="020B0502020104020203" pitchFamily="34" charset="0"/>
                      </a:endParaRPr>
                    </a:p>
                  </a:txBody>
                  <a:tcPr marL="4763" marR="4763" marT="4763" marB="0" anchor="b"/>
                </a:tc>
                <a:tc>
                  <a:txBody>
                    <a:bodyPr/>
                    <a:lstStyle/>
                    <a:p>
                      <a:pPr algn="ctr" fontAlgn="b"/>
                      <a:r>
                        <a:rPr lang="en-CA" sz="1000" u="none" strike="noStrike" kern="1200" dirty="0">
                          <a:solidFill>
                            <a:schemeClr val="tx1"/>
                          </a:solidFill>
                          <a:effectLst/>
                        </a:rPr>
                        <a:t>7.7</a:t>
                      </a:r>
                      <a:endParaRPr lang="en-CA" sz="1000" b="0" i="0" u="none" strike="noStrike" kern="1200" dirty="0">
                        <a:solidFill>
                          <a:schemeClr val="tx1"/>
                        </a:solidFill>
                        <a:effectLst/>
                        <a:latin typeface="Gill Sans MT" panose="020B0502020104020203" pitchFamily="34" charset="0"/>
                        <a:ea typeface="+mn-ea"/>
                        <a:cs typeface="+mn-cs"/>
                      </a:endParaRPr>
                    </a:p>
                  </a:txBody>
                  <a:tcPr marL="0" marR="0" marT="0" marB="0" anchor="b"/>
                </a:tc>
                <a:extLst>
                  <a:ext uri="{0D108BD9-81ED-4DB2-BD59-A6C34878D82A}">
                    <a16:rowId xmlns:a16="http://schemas.microsoft.com/office/drawing/2014/main" val="2377811056"/>
                  </a:ext>
                </a:extLst>
              </a:tr>
            </a:tbl>
          </a:graphicData>
        </a:graphic>
      </p:graphicFrame>
      <p:sp>
        <p:nvSpPr>
          <p:cNvPr id="16" name="TextBox 15">
            <a:extLst>
              <a:ext uri="{FF2B5EF4-FFF2-40B4-BE49-F238E27FC236}">
                <a16:creationId xmlns:a16="http://schemas.microsoft.com/office/drawing/2014/main" id="{E19DEB09-F677-AC43-AE32-86C465958C59}"/>
              </a:ext>
            </a:extLst>
          </p:cNvPr>
          <p:cNvSpPr txBox="1"/>
          <p:nvPr/>
        </p:nvSpPr>
        <p:spPr>
          <a:xfrm>
            <a:off x="4649593" y="5898646"/>
            <a:ext cx="2045870" cy="246221"/>
          </a:xfrm>
          <a:prstGeom prst="rect">
            <a:avLst/>
          </a:prstGeom>
          <a:noFill/>
        </p:spPr>
        <p:txBody>
          <a:bodyPr wrap="square" rtlCol="0">
            <a:spAutoFit/>
          </a:bodyPr>
          <a:lstStyle/>
          <a:p>
            <a:r>
              <a:rPr lang="en-US" sz="1000">
                <a:latin typeface="+mj-lt"/>
              </a:rPr>
              <a:t>‘ – ’ : data not reported/unavailable</a:t>
            </a:r>
          </a:p>
        </p:txBody>
      </p:sp>
    </p:spTree>
    <p:extLst>
      <p:ext uri="{BB962C8B-B14F-4D97-AF65-F5344CB8AC3E}">
        <p14:creationId xmlns:p14="http://schemas.microsoft.com/office/powerpoint/2010/main" val="372568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0400" y="356399"/>
            <a:ext cx="8470800"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Demographics</a:t>
            </a:r>
          </a:p>
        </p:txBody>
      </p:sp>
      <p:graphicFrame>
        <p:nvGraphicFramePr>
          <p:cNvPr id="6" name="Table 5">
            <a:extLst>
              <a:ext uri="{FF2B5EF4-FFF2-40B4-BE49-F238E27FC236}">
                <a16:creationId xmlns:a16="http://schemas.microsoft.com/office/drawing/2014/main" id="{1055C325-0711-28C0-257E-9AA33BE8CE2D}"/>
              </a:ext>
            </a:extLst>
          </p:cNvPr>
          <p:cNvGraphicFramePr>
            <a:graphicFrameLocks noGrp="1"/>
          </p:cNvGraphicFramePr>
          <p:nvPr>
            <p:extLst>
              <p:ext uri="{D42A27DB-BD31-4B8C-83A1-F6EECF244321}">
                <p14:modId xmlns:p14="http://schemas.microsoft.com/office/powerpoint/2010/main" val="1643234429"/>
              </p:ext>
            </p:extLst>
          </p:nvPr>
        </p:nvGraphicFramePr>
        <p:xfrm>
          <a:off x="1372996" y="1283156"/>
          <a:ext cx="10051751" cy="4429545"/>
        </p:xfrm>
        <a:graphic>
          <a:graphicData uri="http://schemas.openxmlformats.org/drawingml/2006/table">
            <a:tbl>
              <a:tblPr firstRow="1" firstCol="1" bandRow="1">
                <a:tableStyleId>{F5AB1C69-6EDB-4FF4-983F-18BD219EF322}</a:tableStyleId>
              </a:tblPr>
              <a:tblGrid>
                <a:gridCol w="1183321">
                  <a:extLst>
                    <a:ext uri="{9D8B030D-6E8A-4147-A177-3AD203B41FA5}">
                      <a16:colId xmlns:a16="http://schemas.microsoft.com/office/drawing/2014/main" val="1259445464"/>
                    </a:ext>
                  </a:extLst>
                </a:gridCol>
                <a:gridCol w="1541528">
                  <a:extLst>
                    <a:ext uri="{9D8B030D-6E8A-4147-A177-3AD203B41FA5}">
                      <a16:colId xmlns:a16="http://schemas.microsoft.com/office/drawing/2014/main" val="2352489177"/>
                    </a:ext>
                  </a:extLst>
                </a:gridCol>
                <a:gridCol w="1012207">
                  <a:extLst>
                    <a:ext uri="{9D8B030D-6E8A-4147-A177-3AD203B41FA5}">
                      <a16:colId xmlns:a16="http://schemas.microsoft.com/office/drawing/2014/main" val="3565250742"/>
                    </a:ext>
                  </a:extLst>
                </a:gridCol>
                <a:gridCol w="1170075">
                  <a:extLst>
                    <a:ext uri="{9D8B030D-6E8A-4147-A177-3AD203B41FA5}">
                      <a16:colId xmlns:a16="http://schemas.microsoft.com/office/drawing/2014/main" val="3896265834"/>
                    </a:ext>
                  </a:extLst>
                </a:gridCol>
                <a:gridCol w="984348">
                  <a:extLst>
                    <a:ext uri="{9D8B030D-6E8A-4147-A177-3AD203B41FA5}">
                      <a16:colId xmlns:a16="http://schemas.microsoft.com/office/drawing/2014/main" val="1806330581"/>
                    </a:ext>
                  </a:extLst>
                </a:gridCol>
                <a:gridCol w="1040068">
                  <a:extLst>
                    <a:ext uri="{9D8B030D-6E8A-4147-A177-3AD203B41FA5}">
                      <a16:colId xmlns:a16="http://schemas.microsoft.com/office/drawing/2014/main" val="1364347769"/>
                    </a:ext>
                  </a:extLst>
                </a:gridCol>
                <a:gridCol w="1040068">
                  <a:extLst>
                    <a:ext uri="{9D8B030D-6E8A-4147-A177-3AD203B41FA5}">
                      <a16:colId xmlns:a16="http://schemas.microsoft.com/office/drawing/2014/main" val="1308366451"/>
                    </a:ext>
                  </a:extLst>
                </a:gridCol>
                <a:gridCol w="1040068">
                  <a:extLst>
                    <a:ext uri="{9D8B030D-6E8A-4147-A177-3AD203B41FA5}">
                      <a16:colId xmlns:a16="http://schemas.microsoft.com/office/drawing/2014/main" val="4106691035"/>
                    </a:ext>
                  </a:extLst>
                </a:gridCol>
                <a:gridCol w="1040068">
                  <a:extLst>
                    <a:ext uri="{9D8B030D-6E8A-4147-A177-3AD203B41FA5}">
                      <a16:colId xmlns:a16="http://schemas.microsoft.com/office/drawing/2014/main" val="1539889979"/>
                    </a:ext>
                  </a:extLst>
                </a:gridCol>
              </a:tblGrid>
              <a:tr h="524400">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Country </a:t>
                      </a:r>
                      <a:endParaRPr lang="en-GB" sz="1000" b="1" kern="120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World bank ranking</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Area (sq km)</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population (2022)</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GDP (PPP)</a:t>
                      </a:r>
                      <a:endParaRPr lang="en-GB" sz="1000" b="1" kern="120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billion)</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 of GDP)</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algn="ctr"/>
                      <a:r>
                        <a:rPr lang="en-US" sz="1000" b="1" kern="1200">
                          <a:solidFill>
                            <a:schemeClr val="tx1">
                              <a:lumMod val="75000"/>
                              <a:lumOff val="25000"/>
                            </a:schemeClr>
                          </a:solidFill>
                          <a:effectLst/>
                        </a:rPr>
                        <a:t>Total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Government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Out-of-pocket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extLst>
                  <a:ext uri="{0D108BD9-81ED-4DB2-BD59-A6C34878D82A}">
                    <a16:rowId xmlns:a16="http://schemas.microsoft.com/office/drawing/2014/main" val="403259860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Algeria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2,381,741</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44,178,884</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535.8</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6.2</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210</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142</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64</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026649586"/>
                  </a:ext>
                </a:extLst>
              </a:tr>
              <a:tr h="19948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Angola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1,246,700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34,795,287</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224.0</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2.5</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55</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24</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18</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55683966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Benin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112,622</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13,754,688</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47.4</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2.4</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31</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7</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11</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86643610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Botswana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Upper-middle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581,730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2,384,246</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42.2</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6.1</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468</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353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13</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25183737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Burkina Faso</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274,200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21,935,389</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52.9</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5.5</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44</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17</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12</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414833648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Burundi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27,830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12,696,478</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9.7</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8</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33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6</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5</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58471339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Cabo Verde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4,033</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596,707</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3.9</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4.9</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205</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138</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47</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290162626"/>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Cameroon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475,440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29,321,637</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110.6</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3.6</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47</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31</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919817351"/>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Chad</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1,284,000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17,963,211</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26.9</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4.4</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29</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6</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15</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419102540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Congo, Dem. Rep.</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2,344,858</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108,400,000</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113.1</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3.5</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22</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7</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418906012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Congo, Rep.</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342,000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5,546,307</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20.7</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2.1</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48</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19</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20</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15356962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Cote d'Ivoire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322,463</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28,713,423</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160.7</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3.3</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73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21</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26</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10412823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Djibouti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23,200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957,273</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6.0</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1.8</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52</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28</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16</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93098153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Egypt, Arab Rep.</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1,001,450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107,800,000</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1388.3</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4.7</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160</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43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97</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617047141"/>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Eritrea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117,600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6,209,262</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4.5</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17</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5</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43960597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Ethiopia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1,104,300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113,700,000</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306.4</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3.2</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27</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6</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9</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897193358"/>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Gabon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Upper-middle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267,667</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2,340,613</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35.5</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2.8</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253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158</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53</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11187389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Gambia, The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11,300</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2,413,403</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6.0</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3.8</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48</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9</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6</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03298405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Ghana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238,533</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33,107,275</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196.1</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3.4</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78</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35</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26</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96350671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Guinea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245,857</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13,237,832</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39.3</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51</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7</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25</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99238379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Kenya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75000"/>
                              <a:lumOff val="25000"/>
                            </a:schemeClr>
                          </a:solidFill>
                          <a:effectLst/>
                        </a:rPr>
                        <a:t>   Lower-middle income</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580,367</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55,864,655</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276.2</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4.6</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101</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41</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22</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82432962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Liberia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marL="0" marR="0" indent="85725" algn="l"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Low income</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111,369</a:t>
                      </a:r>
                      <a:endParaRPr lang="en-GB" sz="1000"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5,358,483</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8.1</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8.5</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73</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9</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22</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401697926"/>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Libya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marL="0" marR="0" indent="85725" algn="l"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Upper middle income</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1,759,540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75000"/>
                              <a:lumOff val="25000"/>
                            </a:schemeClr>
                          </a:solidFill>
                          <a:effectLst/>
                        </a:rPr>
                        <a:t>7,137,931</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162.5</a:t>
                      </a:r>
                      <a:endParaRPr lang="en-CA" sz="1000" kern="1200">
                        <a:solidFill>
                          <a:schemeClr val="tx1">
                            <a:lumMod val="75000"/>
                            <a:lumOff val="25000"/>
                          </a:schemeClr>
                        </a:solidFill>
                        <a:effectLst/>
                        <a:latin typeface="+mj-lt"/>
                        <a:ea typeface="+mn-ea"/>
                        <a:cs typeface="+mn-cs"/>
                      </a:endParaRPr>
                    </a:p>
                  </a:txBody>
                  <a:tcPr marL="4763" marR="4763" marT="4763" marB="0" anchor="b"/>
                </a:tc>
                <a:tc>
                  <a:txBody>
                    <a:bodyPr/>
                    <a:lstStyle/>
                    <a:p>
                      <a:pPr algn="ctr" fontAlgn="b"/>
                      <a:r>
                        <a:rPr lang="en-CA" sz="1000" kern="1200">
                          <a:solidFill>
                            <a:schemeClr val="tx1">
                              <a:lumMod val="75000"/>
                              <a:lumOff val="25000"/>
                            </a:schemeClr>
                          </a:solidFill>
                          <a:effectLst/>
                        </a:rPr>
                        <a:t>-</a:t>
                      </a:r>
                      <a:endParaRPr lang="en-CA" sz="1000" kern="1200">
                        <a:solidFill>
                          <a:schemeClr val="tx1">
                            <a:lumMod val="75000"/>
                            <a:lumOff val="25000"/>
                          </a:schemeClr>
                        </a:solidFill>
                        <a:effectLst/>
                        <a:latin typeface="+mj-lt"/>
                        <a:ea typeface="+mn-ea"/>
                        <a:cs typeface="+mn-cs"/>
                      </a:endParaRPr>
                    </a:p>
                  </a:txBody>
                  <a:tcPr marL="0" marR="0" marT="0" marB="0" anchor="b"/>
                </a:tc>
                <a:tc>
                  <a:txBody>
                    <a:bodyPr/>
                    <a:lstStyle/>
                    <a:p>
                      <a:pPr algn="ctr" fontAlgn="b"/>
                      <a:r>
                        <a:rPr lang="en-CA" sz="1000" kern="1200">
                          <a:solidFill>
                            <a:schemeClr val="tx1">
                              <a:lumMod val="75000"/>
                              <a:lumOff val="25000"/>
                            </a:schemeClr>
                          </a:solidFill>
                          <a:effectLst/>
                        </a:rPr>
                        <a:t>741</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580</a:t>
                      </a:r>
                      <a:endParaRPr lang="en-CA" sz="10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1000" kern="1200">
                          <a:solidFill>
                            <a:schemeClr val="tx1">
                              <a:lumMod val="75000"/>
                              <a:lumOff val="25000"/>
                            </a:schemeClr>
                          </a:solidFill>
                          <a:effectLst/>
                        </a:rPr>
                        <a:t>151</a:t>
                      </a:r>
                      <a:endParaRPr lang="en-CA" sz="10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032456644"/>
                  </a:ext>
                </a:extLst>
              </a:tr>
            </a:tbl>
          </a:graphicData>
        </a:graphic>
      </p:graphicFrame>
      <p:sp>
        <p:nvSpPr>
          <p:cNvPr id="7" name="TextBox 6">
            <a:extLst>
              <a:ext uri="{FF2B5EF4-FFF2-40B4-BE49-F238E27FC236}">
                <a16:creationId xmlns:a16="http://schemas.microsoft.com/office/drawing/2014/main" id="{969F2BE9-1502-D165-62F8-AC280482DC5D}"/>
              </a:ext>
            </a:extLst>
          </p:cNvPr>
          <p:cNvSpPr txBox="1"/>
          <p:nvPr/>
        </p:nvSpPr>
        <p:spPr>
          <a:xfrm>
            <a:off x="1372996" y="5963114"/>
            <a:ext cx="2045870" cy="246221"/>
          </a:xfrm>
          <a:prstGeom prst="rect">
            <a:avLst/>
          </a:prstGeom>
          <a:noFill/>
        </p:spPr>
        <p:txBody>
          <a:bodyPr wrap="square" rtlCol="0">
            <a:spAutoFit/>
          </a:bodyPr>
          <a:lstStyle/>
          <a:p>
            <a:r>
              <a:rPr lang="en-US" sz="1000">
                <a:latin typeface="+mj-lt"/>
              </a:rPr>
              <a:t>‘ – ’ : data not reported/unavailable</a:t>
            </a:r>
          </a:p>
        </p:txBody>
      </p:sp>
      <p:sp>
        <p:nvSpPr>
          <p:cNvPr id="2" name="Date Placeholder 3">
            <a:extLst>
              <a:ext uri="{FF2B5EF4-FFF2-40B4-BE49-F238E27FC236}">
                <a16:creationId xmlns:a16="http://schemas.microsoft.com/office/drawing/2014/main" id="{2187CE09-9997-BD74-6213-2643B8011838}"/>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3" name="Footer Placeholder 4">
            <a:extLst>
              <a:ext uri="{FF2B5EF4-FFF2-40B4-BE49-F238E27FC236}">
                <a16:creationId xmlns:a16="http://schemas.microsoft.com/office/drawing/2014/main" id="{37B3FAAF-693C-7C7D-38C3-624EF4B6C1F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237F4E1A-DBCF-5A91-4A18-26E132B55A4F}"/>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13</a:t>
            </a:fld>
            <a:endParaRPr lang="en-US"/>
          </a:p>
        </p:txBody>
      </p:sp>
    </p:spTree>
    <p:extLst>
      <p:ext uri="{BB962C8B-B14F-4D97-AF65-F5344CB8AC3E}">
        <p14:creationId xmlns:p14="http://schemas.microsoft.com/office/powerpoint/2010/main" val="2600408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70400" y="356400"/>
            <a:ext cx="8470800"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Demographics (cont’d)</a:t>
            </a:r>
          </a:p>
        </p:txBody>
      </p:sp>
      <p:graphicFrame>
        <p:nvGraphicFramePr>
          <p:cNvPr id="3" name="Table 2">
            <a:extLst>
              <a:ext uri="{FF2B5EF4-FFF2-40B4-BE49-F238E27FC236}">
                <a16:creationId xmlns:a16="http://schemas.microsoft.com/office/drawing/2014/main" id="{DC6B8727-AFFF-1CDB-4D6F-5E58DF06F8B6}"/>
              </a:ext>
            </a:extLst>
          </p:cNvPr>
          <p:cNvGraphicFramePr>
            <a:graphicFrameLocks noGrp="1"/>
          </p:cNvGraphicFramePr>
          <p:nvPr>
            <p:extLst>
              <p:ext uri="{D42A27DB-BD31-4B8C-83A1-F6EECF244321}">
                <p14:modId xmlns:p14="http://schemas.microsoft.com/office/powerpoint/2010/main" val="525185412"/>
              </p:ext>
            </p:extLst>
          </p:nvPr>
        </p:nvGraphicFramePr>
        <p:xfrm>
          <a:off x="1377742" y="1218840"/>
          <a:ext cx="9773732" cy="4475347"/>
        </p:xfrm>
        <a:graphic>
          <a:graphicData uri="http://schemas.openxmlformats.org/drawingml/2006/table">
            <a:tbl>
              <a:tblPr firstRow="1" firstCol="1" bandRow="1">
                <a:tableStyleId>{F5AB1C69-6EDB-4FF4-983F-18BD219EF322}</a:tableStyleId>
              </a:tblPr>
              <a:tblGrid>
                <a:gridCol w="1049735">
                  <a:extLst>
                    <a:ext uri="{9D8B030D-6E8A-4147-A177-3AD203B41FA5}">
                      <a16:colId xmlns:a16="http://schemas.microsoft.com/office/drawing/2014/main" val="1259445464"/>
                    </a:ext>
                  </a:extLst>
                </a:gridCol>
                <a:gridCol w="1413947">
                  <a:extLst>
                    <a:ext uri="{9D8B030D-6E8A-4147-A177-3AD203B41FA5}">
                      <a16:colId xmlns:a16="http://schemas.microsoft.com/office/drawing/2014/main" val="2352489177"/>
                    </a:ext>
                  </a:extLst>
                </a:gridCol>
                <a:gridCol w="1028324">
                  <a:extLst>
                    <a:ext uri="{9D8B030D-6E8A-4147-A177-3AD203B41FA5}">
                      <a16:colId xmlns:a16="http://schemas.microsoft.com/office/drawing/2014/main" val="3565250742"/>
                    </a:ext>
                  </a:extLst>
                </a:gridCol>
                <a:gridCol w="1240697">
                  <a:extLst>
                    <a:ext uri="{9D8B030D-6E8A-4147-A177-3AD203B41FA5}">
                      <a16:colId xmlns:a16="http://schemas.microsoft.com/office/drawing/2014/main" val="3896265834"/>
                    </a:ext>
                  </a:extLst>
                </a:gridCol>
                <a:gridCol w="972437">
                  <a:extLst>
                    <a:ext uri="{9D8B030D-6E8A-4147-A177-3AD203B41FA5}">
                      <a16:colId xmlns:a16="http://schemas.microsoft.com/office/drawing/2014/main" val="1806330581"/>
                    </a:ext>
                  </a:extLst>
                </a:gridCol>
                <a:gridCol w="1017148">
                  <a:extLst>
                    <a:ext uri="{9D8B030D-6E8A-4147-A177-3AD203B41FA5}">
                      <a16:colId xmlns:a16="http://schemas.microsoft.com/office/drawing/2014/main" val="1364347769"/>
                    </a:ext>
                  </a:extLst>
                </a:gridCol>
                <a:gridCol w="1017148">
                  <a:extLst>
                    <a:ext uri="{9D8B030D-6E8A-4147-A177-3AD203B41FA5}">
                      <a16:colId xmlns:a16="http://schemas.microsoft.com/office/drawing/2014/main" val="1574293313"/>
                    </a:ext>
                  </a:extLst>
                </a:gridCol>
                <a:gridCol w="1017148">
                  <a:extLst>
                    <a:ext uri="{9D8B030D-6E8A-4147-A177-3AD203B41FA5}">
                      <a16:colId xmlns:a16="http://schemas.microsoft.com/office/drawing/2014/main" val="304053540"/>
                    </a:ext>
                  </a:extLst>
                </a:gridCol>
                <a:gridCol w="1017148">
                  <a:extLst>
                    <a:ext uri="{9D8B030D-6E8A-4147-A177-3AD203B41FA5}">
                      <a16:colId xmlns:a16="http://schemas.microsoft.com/office/drawing/2014/main" val="3917293743"/>
                    </a:ext>
                  </a:extLst>
                </a:gridCol>
              </a:tblGrid>
              <a:tr h="570202">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Country </a:t>
                      </a:r>
                      <a:endParaRPr lang="en-GB" sz="1000" b="1" kern="120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World bank ranking</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Area (sq km)</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population (2022)</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GDP (PPP)</a:t>
                      </a:r>
                      <a:endParaRPr lang="en-GB" sz="1000" b="1" kern="120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billion)</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 of GDP)</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algn="ctr"/>
                      <a:r>
                        <a:rPr lang="en-US" sz="1000" b="1" kern="1200">
                          <a:solidFill>
                            <a:schemeClr val="tx1">
                              <a:lumMod val="75000"/>
                              <a:lumOff val="25000"/>
                            </a:schemeClr>
                          </a:solidFill>
                          <a:effectLst/>
                        </a:rPr>
                        <a:t>Total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Government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Out-of-pocket Health Spending per person</a:t>
                      </a:r>
                      <a:endParaRPr lang="en-US" sz="1000" b="1" kern="1200">
                        <a:solidFill>
                          <a:schemeClr val="tx1">
                            <a:lumMod val="75000"/>
                            <a:lumOff val="25000"/>
                          </a:schemeClr>
                        </a:solidFill>
                        <a:effectLst/>
                        <a:latin typeface="+mj-lt"/>
                        <a:ea typeface="+mn-ea"/>
                        <a:cs typeface="+mn-cs"/>
                      </a:endParaRPr>
                    </a:p>
                  </a:txBody>
                  <a:tcPr marL="45720" marR="45720" marT="18288" marB="18288" anchor="ctr"/>
                </a:tc>
                <a:extLst>
                  <a:ext uri="{0D108BD9-81ED-4DB2-BD59-A6C34878D82A}">
                    <a16:rowId xmlns:a16="http://schemas.microsoft.com/office/drawing/2014/main" val="4032598603"/>
                  </a:ext>
                </a:extLst>
              </a:tr>
              <a:tr h="19948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Madagascar</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587,041</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28,172,462</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46.5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3.7</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23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55683966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Malawi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118,484</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20,794,353</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32.6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7.4</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50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86643610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Mali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1,240,192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20,741,769</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51.0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3.9</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32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10</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25183737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Mauritania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1,030,700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4,161,925</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26.9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3.3</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66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29</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4148336489"/>
                  </a:ext>
                </a:extLst>
              </a:tr>
              <a:tr h="168439">
                <a:tc>
                  <a:txBody>
                    <a:bodyPr/>
                    <a:lstStyle/>
                    <a:p>
                      <a:pPr marL="0" marR="0" algn="l" defTabSz="914400" rtl="0" eaLnBrk="1" latinLnBrk="0" hangingPunct="1">
                        <a:lnSpc>
                          <a:spcPct val="115000"/>
                        </a:lnSpc>
                        <a:spcBef>
                          <a:spcPts val="0"/>
                        </a:spcBef>
                        <a:spcAft>
                          <a:spcPts val="0"/>
                        </a:spcAft>
                      </a:pPr>
                      <a:r>
                        <a:rPr lang="en-GB" sz="1000" b="1" kern="1200">
                          <a:solidFill>
                            <a:schemeClr val="tx1">
                              <a:lumMod val="75000"/>
                              <a:lumOff val="25000"/>
                            </a:schemeClr>
                          </a:solidFill>
                          <a:effectLst/>
                        </a:rPr>
                        <a:t>Mauritius</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Upper-middle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GB" sz="1000" kern="1200">
                          <a:solidFill>
                            <a:schemeClr val="tx1">
                              <a:lumMod val="85000"/>
                              <a:lumOff val="15000"/>
                            </a:schemeClr>
                          </a:solidFill>
                          <a:effectLst/>
                        </a:rPr>
                        <a:t>2,040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b="0" u="none" strike="noStrike">
                          <a:solidFill>
                            <a:srgbClr val="000000"/>
                          </a:solidFill>
                          <a:effectLst/>
                        </a:rPr>
                        <a:t>1,308,222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6.7</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729563442"/>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Morocco</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446,550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36,738,229</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333.2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5.3</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176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81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79</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58471339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Mozambique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799,380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31,693,239</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43.2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7.8</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43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7</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290162626"/>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Namibia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Upper-middle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824,292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2,727,409</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25.4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8.5</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404</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181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28</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919817351"/>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Niger</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1,267,000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24,484,587</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32.9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5.7</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31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13</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419102540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Nigeria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923,768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225,100,000</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1154.1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3</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76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11</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58</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418906012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Rwanda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26,338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13,173,730</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33.1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6.4</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54</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6</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53569623"/>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Senegal</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196,722</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17,923,036</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64.8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4.1</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67</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17</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31</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0412823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Sierra Leone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71, 740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8,692,606</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14.9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8.8</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76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32</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930981535"/>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Somalia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637,657</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12,386,248</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21.3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617047141"/>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South Africa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Upper-middle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1,219,090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57,516,665</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868.6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9.1</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478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270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31</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43960597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Sudan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1,861,484</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47,958,856</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185.6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4.6</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44</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29</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897193358"/>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Swaziland</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17,364</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1,121,761</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6.8</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237</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97</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23</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11187389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Tanzania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947,300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63,852,892</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175.0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3.8</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43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8</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03298405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Togo</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56,785</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8,492,333</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20.2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5.7</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42</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21</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963506717"/>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Tunisia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163,610</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11,896,972</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138.4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7</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274</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163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101</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3992383790"/>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Uganda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241,038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46,205,893</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113.2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3.8</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50</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17</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824329629"/>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Zambia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752,618</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19,642,123</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69.2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5.3</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65</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16</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1401697926"/>
                  </a:ext>
                </a:extLst>
              </a:tr>
              <a:tr h="168439">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Zimbabwe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l" fontAlgn="b"/>
                      <a:r>
                        <a:rPr lang="en-CA" sz="1000" kern="1200">
                          <a:solidFill>
                            <a:schemeClr val="tx1">
                              <a:lumMod val="85000"/>
                              <a:lumOff val="15000"/>
                            </a:schemeClr>
                          </a:solidFill>
                          <a:effectLst/>
                        </a:rPr>
                        <a:t>   Lower-middle income</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85000"/>
                              <a:lumOff val="15000"/>
                            </a:schemeClr>
                          </a:solidFill>
                          <a:effectLst/>
                        </a:rPr>
                        <a:t>390,757</a:t>
                      </a:r>
                      <a:endParaRPr lang="en-GB" sz="1000" kern="1200">
                        <a:solidFill>
                          <a:schemeClr val="tx1">
                            <a:lumMod val="85000"/>
                            <a:lumOff val="15000"/>
                          </a:schemeClr>
                        </a:solidFill>
                        <a:effectLst/>
                        <a:latin typeface="+mj-lt"/>
                        <a:ea typeface="+mn-ea"/>
                        <a:cs typeface="+mn-cs"/>
                      </a:endParaRPr>
                    </a:p>
                  </a:txBody>
                  <a:tcPr marL="27305" marR="27305" marT="0" marB="0" anchor="ctr"/>
                </a:tc>
                <a:tc>
                  <a:txBody>
                    <a:bodyPr/>
                    <a:lstStyle/>
                    <a:p>
                      <a:pPr algn="ctr" fontAlgn="b"/>
                      <a:r>
                        <a:rPr lang="en-CA" sz="1000" kern="1200">
                          <a:solidFill>
                            <a:schemeClr val="tx1">
                              <a:lumMod val="85000"/>
                              <a:lumOff val="15000"/>
                            </a:schemeClr>
                          </a:solidFill>
                          <a:effectLst/>
                        </a:rPr>
                        <a:t>15,121,004</a:t>
                      </a:r>
                      <a:endParaRPr lang="en-CA" sz="1000" kern="1200">
                        <a:solidFill>
                          <a:schemeClr val="tx1">
                            <a:lumMod val="85000"/>
                            <a:lumOff val="15000"/>
                          </a:schemeClr>
                        </a:solidFill>
                        <a:effectLst/>
                        <a:latin typeface="+mj-lt"/>
                        <a:ea typeface="+mn-ea"/>
                        <a:cs typeface="+mn-cs"/>
                      </a:endParaRPr>
                    </a:p>
                  </a:txBody>
                  <a:tcPr marL="4763" marR="4763" marT="4763" marB="0" anchor="ctr"/>
                </a:tc>
                <a:tc>
                  <a:txBody>
                    <a:bodyPr/>
                    <a:lstStyle/>
                    <a:p>
                      <a:pPr algn="ctr" fontAlgn="b"/>
                      <a:r>
                        <a:rPr lang="en-CA" sz="1000" b="0" u="none" strike="noStrike">
                          <a:solidFill>
                            <a:srgbClr val="000000"/>
                          </a:solidFill>
                          <a:effectLst/>
                        </a:rPr>
                        <a:t>37.2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kern="1200">
                          <a:solidFill>
                            <a:srgbClr val="000000"/>
                          </a:solidFill>
                          <a:effectLst/>
                        </a:rPr>
                        <a:t>7.7</a:t>
                      </a:r>
                      <a:endParaRPr lang="en-CA" sz="1000" b="0" i="0" u="none" strike="noStrike" kern="1200">
                        <a:solidFill>
                          <a:srgbClr val="000000"/>
                        </a:solidFill>
                        <a:effectLst/>
                        <a:latin typeface="+mj-lt"/>
                        <a:ea typeface="+mn-ea"/>
                        <a:cs typeface="+mn-cs"/>
                      </a:endParaRPr>
                    </a:p>
                  </a:txBody>
                  <a:tcPr marL="0" marR="0" marT="0" marB="0" anchor="ctr"/>
                </a:tc>
                <a:tc>
                  <a:txBody>
                    <a:bodyPr/>
                    <a:lstStyle/>
                    <a:p>
                      <a:pPr algn="ctr" fontAlgn="b"/>
                      <a:r>
                        <a:rPr lang="en-CA" sz="1000" b="0" u="none" strike="noStrike" kern="1200">
                          <a:solidFill>
                            <a:srgbClr val="000000"/>
                          </a:solidFill>
                          <a:effectLst/>
                        </a:rPr>
                        <a:t>78</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13</a:t>
                      </a:r>
                      <a:endParaRPr lang="en-CA" sz="1000" b="0" i="0" u="none" strike="noStrike" kern="1200">
                        <a:solidFill>
                          <a:srgbClr val="00000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13</a:t>
                      </a:r>
                      <a:endParaRPr lang="en-CA" sz="1000" b="0" i="0" u="none" strike="noStrike" kern="1200">
                        <a:solidFill>
                          <a:srgbClr val="000000"/>
                        </a:solidFill>
                        <a:effectLst/>
                        <a:latin typeface="+mj-lt"/>
                        <a:ea typeface="+mn-ea"/>
                        <a:cs typeface="+mn-cs"/>
                      </a:endParaRPr>
                    </a:p>
                  </a:txBody>
                  <a:tcPr marL="4763" marR="4763" marT="4763" marB="0" anchor="ctr"/>
                </a:tc>
                <a:extLst>
                  <a:ext uri="{0D108BD9-81ED-4DB2-BD59-A6C34878D82A}">
                    <a16:rowId xmlns:a16="http://schemas.microsoft.com/office/drawing/2014/main" val="2377811056"/>
                  </a:ext>
                </a:extLst>
              </a:tr>
            </a:tbl>
          </a:graphicData>
        </a:graphic>
      </p:graphicFrame>
      <p:sp>
        <p:nvSpPr>
          <p:cNvPr id="4" name="TextBox 3">
            <a:extLst>
              <a:ext uri="{FF2B5EF4-FFF2-40B4-BE49-F238E27FC236}">
                <a16:creationId xmlns:a16="http://schemas.microsoft.com/office/drawing/2014/main" id="{530333DD-68D0-BF02-62CD-6EB766CCC91A}"/>
              </a:ext>
            </a:extLst>
          </p:cNvPr>
          <p:cNvSpPr txBox="1"/>
          <p:nvPr/>
        </p:nvSpPr>
        <p:spPr>
          <a:xfrm>
            <a:off x="1377742" y="6030457"/>
            <a:ext cx="2045870" cy="246221"/>
          </a:xfrm>
          <a:prstGeom prst="rect">
            <a:avLst/>
          </a:prstGeom>
          <a:noFill/>
        </p:spPr>
        <p:txBody>
          <a:bodyPr wrap="square" rtlCol="0">
            <a:spAutoFit/>
          </a:bodyPr>
          <a:lstStyle/>
          <a:p>
            <a:r>
              <a:rPr lang="en-US" sz="1000">
                <a:latin typeface="+mj-lt"/>
              </a:rPr>
              <a:t>‘ – ’ : data not reported/unavailable</a:t>
            </a:r>
          </a:p>
        </p:txBody>
      </p:sp>
      <p:sp>
        <p:nvSpPr>
          <p:cNvPr id="2" name="Date Placeholder 3">
            <a:extLst>
              <a:ext uri="{FF2B5EF4-FFF2-40B4-BE49-F238E27FC236}">
                <a16:creationId xmlns:a16="http://schemas.microsoft.com/office/drawing/2014/main" id="{7E191058-147E-8B10-1FA8-128F5EFD9BE4}"/>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6" name="Footer Placeholder 4">
            <a:extLst>
              <a:ext uri="{FF2B5EF4-FFF2-40B4-BE49-F238E27FC236}">
                <a16:creationId xmlns:a16="http://schemas.microsoft.com/office/drawing/2014/main" id="{63A3861D-F180-CA15-7F02-329BE9EDFB55}"/>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456E9DE-267D-8698-F285-8794279DA1DF}"/>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14</a:t>
            </a:fld>
            <a:endParaRPr lang="en-US"/>
          </a:p>
        </p:txBody>
      </p:sp>
    </p:spTree>
    <p:extLst>
      <p:ext uri="{BB962C8B-B14F-4D97-AF65-F5344CB8AC3E}">
        <p14:creationId xmlns:p14="http://schemas.microsoft.com/office/powerpoint/2010/main" val="2348799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539056" y="3638332"/>
            <a:ext cx="2633370" cy="124495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Abbreviations: CKD (Chronic Kidney Disease), DALYS (disability-adjusted life years), BP (blood pressure), CI (confidence interval)</a:t>
            </a:r>
          </a:p>
          <a:p>
            <a:pPr>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sources: GBD study </a:t>
            </a:r>
            <a:r>
              <a:rPr lang="en-US" sz="1000">
                <a:solidFill>
                  <a:prstClr val="black"/>
                </a:solidFill>
                <a:latin typeface="+mj-lt"/>
                <a:ea typeface="Calibri" panose="020F0502020204030204" pitchFamily="34" charset="0"/>
                <a:cs typeface="Times New Roman" panose="02020603050405020304" pitchFamily="18" charset="0"/>
              </a:rPr>
              <a:t>database (</a:t>
            </a:r>
            <a:r>
              <a:rPr lang="en-US" sz="1000">
                <a:latin typeface="+mj-lt"/>
                <a:hlinkClick r:id="rId2"/>
              </a:rPr>
              <a:t>http://www.healthdata.org/gbd</a:t>
            </a:r>
            <a:r>
              <a:rPr lang="en-US" sz="1000">
                <a:latin typeface="+mj-lt"/>
              </a:rPr>
              <a:t>)</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WHO data observatory </a:t>
            </a:r>
            <a:r>
              <a:rPr lang="en-US" sz="1000">
                <a:solidFill>
                  <a:prstClr val="black"/>
                </a:solidFill>
                <a:latin typeface="+mj-lt"/>
                <a:ea typeface="Calibri" panose="020F0502020204030204" pitchFamily="34" charset="0"/>
                <a:cs typeface="Times New Roman" panose="02020603050405020304" pitchFamily="18" charset="0"/>
              </a:rPr>
              <a:t>(</a:t>
            </a:r>
            <a:r>
              <a:rPr lang="en-US" sz="1000">
                <a:latin typeface="+mj-lt"/>
                <a:hlinkClick r:id="rId3"/>
              </a:rPr>
              <a:t>https://www.who.int/gho/en/</a:t>
            </a:r>
            <a:r>
              <a:rPr lang="en-US" sz="1000">
                <a:latin typeface="+mj-lt"/>
              </a:rPr>
              <a:t>)</a:t>
            </a:r>
          </a:p>
          <a:p>
            <a:pPr>
              <a:lnSpc>
                <a:spcPct val="107000"/>
              </a:lnSpc>
              <a:defRPr/>
            </a:pPr>
            <a:r>
              <a:rPr lang="en-US" sz="1000">
                <a:latin typeface="+mj-lt"/>
              </a:rPr>
              <a:t>‘ – ’ : data not reported/unavailable</a:t>
            </a:r>
          </a:p>
        </p:txBody>
      </p:sp>
      <p:sp>
        <p:nvSpPr>
          <p:cNvPr id="5" name="Rectangle 4"/>
          <p:cNvSpPr/>
          <p:nvPr/>
        </p:nvSpPr>
        <p:spPr>
          <a:xfrm>
            <a:off x="770400" y="356400"/>
            <a:ext cx="8470800"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CKD and its risk factors burden</a:t>
            </a:r>
          </a:p>
        </p:txBody>
      </p:sp>
      <p:graphicFrame>
        <p:nvGraphicFramePr>
          <p:cNvPr id="2" name="Table 1"/>
          <p:cNvGraphicFramePr>
            <a:graphicFrameLocks noGrp="1"/>
          </p:cNvGraphicFramePr>
          <p:nvPr>
            <p:extLst>
              <p:ext uri="{D42A27DB-BD31-4B8C-83A1-F6EECF244321}">
                <p14:modId xmlns:p14="http://schemas.microsoft.com/office/powerpoint/2010/main" val="1682054814"/>
              </p:ext>
            </p:extLst>
          </p:nvPr>
        </p:nvGraphicFramePr>
        <p:xfrm>
          <a:off x="1842052" y="1152939"/>
          <a:ext cx="7636817" cy="5033276"/>
        </p:xfrm>
        <a:graphic>
          <a:graphicData uri="http://schemas.openxmlformats.org/drawingml/2006/table">
            <a:tbl>
              <a:tblPr firstRow="1" firstCol="1" bandRow="1">
                <a:tableStyleId>{F5AB1C69-6EDB-4FF4-983F-18BD219EF322}</a:tableStyleId>
              </a:tblPr>
              <a:tblGrid>
                <a:gridCol w="1364620">
                  <a:extLst>
                    <a:ext uri="{9D8B030D-6E8A-4147-A177-3AD203B41FA5}">
                      <a16:colId xmlns:a16="http://schemas.microsoft.com/office/drawing/2014/main" val="3096802513"/>
                    </a:ext>
                  </a:extLst>
                </a:gridCol>
                <a:gridCol w="1137183">
                  <a:extLst>
                    <a:ext uri="{9D8B030D-6E8A-4147-A177-3AD203B41FA5}">
                      <a16:colId xmlns:a16="http://schemas.microsoft.com/office/drawing/2014/main" val="2725510241"/>
                    </a:ext>
                  </a:extLst>
                </a:gridCol>
                <a:gridCol w="1046209">
                  <a:extLst>
                    <a:ext uri="{9D8B030D-6E8A-4147-A177-3AD203B41FA5}">
                      <a16:colId xmlns:a16="http://schemas.microsoft.com/office/drawing/2014/main" val="548728024"/>
                    </a:ext>
                  </a:extLst>
                </a:gridCol>
                <a:gridCol w="1137183">
                  <a:extLst>
                    <a:ext uri="{9D8B030D-6E8A-4147-A177-3AD203B41FA5}">
                      <a16:colId xmlns:a16="http://schemas.microsoft.com/office/drawing/2014/main" val="2451032417"/>
                    </a:ext>
                  </a:extLst>
                </a:gridCol>
                <a:gridCol w="950180">
                  <a:extLst>
                    <a:ext uri="{9D8B030D-6E8A-4147-A177-3AD203B41FA5}">
                      <a16:colId xmlns:a16="http://schemas.microsoft.com/office/drawing/2014/main" val="3486892311"/>
                    </a:ext>
                  </a:extLst>
                </a:gridCol>
                <a:gridCol w="1051262">
                  <a:extLst>
                    <a:ext uri="{9D8B030D-6E8A-4147-A177-3AD203B41FA5}">
                      <a16:colId xmlns:a16="http://schemas.microsoft.com/office/drawing/2014/main" val="3876830247"/>
                    </a:ext>
                  </a:extLst>
                </a:gridCol>
                <a:gridCol w="950180">
                  <a:extLst>
                    <a:ext uri="{9D8B030D-6E8A-4147-A177-3AD203B41FA5}">
                      <a16:colId xmlns:a16="http://schemas.microsoft.com/office/drawing/2014/main" val="1677019575"/>
                    </a:ext>
                  </a:extLst>
                </a:gridCol>
              </a:tblGrid>
              <a:tr h="524918">
                <a:tc>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06000"/>
                        </a:lnSpc>
                        <a:spcBef>
                          <a:spcPts val="0"/>
                        </a:spcBef>
                        <a:spcAft>
                          <a:spcPts val="0"/>
                        </a:spcAft>
                      </a:pPr>
                      <a:r>
                        <a:rPr lang="en-US" sz="1000" b="1" kern="1200">
                          <a:solidFill>
                            <a:srgbClr val="404040"/>
                          </a:solidFill>
                          <a:effectLst/>
                        </a:rPr>
                        <a:t>CKD Prevalence</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06000"/>
                        </a:lnSpc>
                        <a:spcBef>
                          <a:spcPts val="0"/>
                        </a:spcBef>
                        <a:spcAft>
                          <a:spcPts val="0"/>
                        </a:spcAft>
                      </a:pPr>
                      <a:r>
                        <a:rPr lang="en-US" sz="1000" b="1" kern="1200">
                          <a:solidFill>
                            <a:srgbClr val="404040"/>
                          </a:solidFill>
                          <a:effectLst/>
                        </a:rPr>
                        <a:t>Death attributed to CKD</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06000"/>
                        </a:lnSpc>
                        <a:spcBef>
                          <a:spcPts val="0"/>
                        </a:spcBef>
                        <a:spcAft>
                          <a:spcPts val="0"/>
                        </a:spcAft>
                      </a:pPr>
                      <a:r>
                        <a:rPr lang="en-US" sz="1000" b="1" kern="1200">
                          <a:solidFill>
                            <a:srgbClr val="404040"/>
                          </a:solidFill>
                          <a:effectLst/>
                        </a:rPr>
                        <a:t>DALYS attributed to CKD</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06000"/>
                        </a:lnSpc>
                        <a:spcBef>
                          <a:spcPts val="0"/>
                        </a:spcBef>
                        <a:spcAft>
                          <a:spcPts val="0"/>
                        </a:spcAft>
                      </a:pPr>
                      <a:r>
                        <a:rPr lang="en-US" sz="1000" b="1" kern="1200">
                          <a:solidFill>
                            <a:srgbClr val="404040"/>
                          </a:solidFill>
                          <a:effectLst/>
                        </a:rPr>
                        <a:t>Obesity</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06000"/>
                        </a:lnSpc>
                        <a:spcBef>
                          <a:spcPts val="0"/>
                        </a:spcBef>
                        <a:spcAft>
                          <a:spcPts val="0"/>
                        </a:spcAft>
                      </a:pPr>
                      <a:r>
                        <a:rPr lang="en-US" sz="1000" b="1" kern="1200">
                          <a:solidFill>
                            <a:srgbClr val="404040"/>
                          </a:solidFill>
                          <a:effectLst/>
                        </a:rPr>
                        <a:t>Increased BP</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20686" marR="20686" marT="7216" marB="0" anchor="ctr"/>
                </a:tc>
                <a:tc>
                  <a:txBody>
                    <a:bodyPr/>
                    <a:lstStyle/>
                    <a:p>
                      <a:pPr marL="0" marR="0" algn="ctr">
                        <a:lnSpc>
                          <a:spcPct val="115000"/>
                        </a:lnSpc>
                        <a:spcBef>
                          <a:spcPts val="0"/>
                        </a:spcBef>
                        <a:spcAft>
                          <a:spcPts val="0"/>
                        </a:spcAft>
                      </a:pPr>
                      <a:r>
                        <a:rPr lang="en-GB" sz="1000" b="1" kern="1200">
                          <a:solidFill>
                            <a:srgbClr val="404040"/>
                          </a:solidFill>
                          <a:effectLst/>
                        </a:rPr>
                        <a:t>Smoking</a:t>
                      </a:r>
                      <a:endParaRPr lang="en-GB" sz="1000">
                        <a:effectLst/>
                      </a:endParaRPr>
                    </a:p>
                    <a:p>
                      <a:pPr marL="0" marR="0" algn="ctr">
                        <a:lnSpc>
                          <a:spcPct val="115000"/>
                        </a:lnSpc>
                        <a:spcBef>
                          <a:spcPts val="0"/>
                        </a:spcBef>
                        <a:spcAft>
                          <a:spcPts val="0"/>
                        </a:spcAft>
                      </a:pPr>
                      <a:r>
                        <a:rPr lang="en-GB"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61761480"/>
                  </a:ext>
                </a:extLst>
              </a:tr>
              <a:tr h="17810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Algeria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9.54 (8.88 - 10.20)</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4.08 (3.36 - 5.16)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2.32 (1.96 - 2.86)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26.6 (21.7 - 32.0)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25.1 (19.4 - 31.5)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10.3 (8.4 - 12.5)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147627992"/>
                  </a:ext>
                </a:extLst>
              </a:tr>
              <a:tr h="17810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Angola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3.38 (3.09 - 3.67)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1.33 (1 - 1.54)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0.78 (0.6 - 0.91)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6.8 (4.2 - 10.3)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29.7 (22.1 - 38.3)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6.7 (5.6 - 8.0)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557283400"/>
                  </a:ext>
                </a:extLst>
              </a:tr>
              <a:tr h="17810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Benin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3.76 (3.49 - 4.05)</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1.7 (1.38 - 2.04)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0.94 (0.77 - 1.14)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8.2 (6.0 - 10.8)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27.7 (21.7 - 34.2)</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4.1 (3.3 - 5.0)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899354401"/>
                  </a:ext>
                </a:extLst>
              </a:tr>
              <a:tr h="17810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Botswana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6.09 (5.60 - 6.57)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2.09 (1.6 - 2.68)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1.35 (1.03 - 1.7)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16.1 (12.3 - 20.3)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29.6 (23.4 - 36.4)</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11.1 (9.4 - 13.0)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740806295"/>
                  </a:ext>
                </a:extLst>
              </a:tr>
              <a:tr h="17810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Burkina Faso</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3.61 (3.35 - 3.89)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1.4 (1.15 - 1.64)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0.81 (0.65 - 0.97)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4.5 (3.1 - 6.3)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32.6 (25.3 - 40.1)</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7.5 (5.9 - 9.5)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241200041"/>
                  </a:ext>
                </a:extLst>
              </a:tr>
              <a:tr h="178107">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Burundi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3.20 (2.91 - 3.48)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1.25 (1.06 - 1.46)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0.7 (0.6 - 0.81)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4.4 (2.8 - 6.6)</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29.2 (22.0 - 37.7)</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4.7 (3.7 - 5.8)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882847113"/>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Cabo Verde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6.36 (5.91 - 6.82)</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2.99 (2.67 - 3.28)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1.81 (1.6 - 2.04)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10.6 (7.5 - 14.0)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29.5 (22.6 - 36.8)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5.6 (4.3 - 7.1)</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746975833"/>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Cameroon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4.70 (4.36 - 5.03)</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2.3 (1.86 - 2.81)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1.36 (1.1 - 1.68)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9.5 (7.1 - 12.2)</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24.8 (18.8 - 31.8)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4.4 (3.6 - 5.3)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873734723"/>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Chad</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3.16 (2.92 - 3.41)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1.16 (0.92 - 1.49)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0.63 (0.5 - 0.81)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4.8 (3.3 - 6.8)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32.9 (25.7 - 40.6)</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5.2 (4.1 - 6.5)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895988242"/>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Congo, Dem. Rep.</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3.47 (3.19 - 3.76)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1.42 (1.2 - 1.64)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0.8 (0.67 - 0.95)</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5.6 (3.7 - 8.0)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28.5 (21.1 - 36.5)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6.3 (5.5 - 7.3)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552076958"/>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Congo, Rep.</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4.37 (4.02 - 4.74)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1.96 (1.43 - 2.39)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1.16 (0.88 - 1.42)</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8.4 (5.8 - 11.5)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26.2 (19.1 - 34.3)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5.5 (4.6 - 6.7)</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524265242"/>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Cote d'Ivoire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4.24 (3.94 - 4.58)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9.0 (6.7 - 11.9)</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27.2 (20.7 - 34.2)</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7.3 (6.1 - 8.7)</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943915915"/>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Djibouti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4.48 (4.10 - 4.88)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1.79 (1.49 - 2.13)</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1.06 (0.88 - 1.26)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12.2 (8.6 - 16.7)</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26.8 (19.5 - 35.0)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11.4 (9.5 - 13.5)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021609934"/>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Egypt, Arab Rep.</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7.99 (7.44 - 8.56)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3.92 (2.5 - 5.3)</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2.49 (1.74 - 3.27)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31.1 (26.7 - 35.5)</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25.0 (19.8 - 30.6)</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16.0 (14.4 - 17.8)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709140752"/>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Eritrea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3.56 (3.27 - 3.87)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1.52 (1.11 - 1.9)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0.97 (0.75 - 1.18)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4.1 (2.6 - 6.0)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29.1 (22.3 - 36.3)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5.1 (4.0 - 6.4)</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63020465"/>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Ethiopia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3.31 (3.05 - 3.61)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1.76 (1.54 - 2.01)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0.87 (0.75 - 0.99)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3.6 (2.3 - 5.2)</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30.3 (23.1 - 38.0)</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3.1 (2.4 - 3.8)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931754127"/>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Gabon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5.09 (4.72 - 5.49)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3.12 (2.09 - 3.86)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1.77 (1.26 - 2.2)</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13.4 (9.5 - 18.1)</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25.5 (18.4 - 33.7)</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8.3 (7.0 - 9.8)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784541477"/>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Gambia, The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4.09 (3.78 - 4.41)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2.29 (1.89 - 2.72)</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1.31 (1.03 - 1.6)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8.7 (6.3 - 11.6)</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29.1 (22.5 - 36.4)</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8.9 (7.4 - 10.4)</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165384161"/>
                  </a:ext>
                </a:extLst>
              </a:tr>
              <a:tr h="205812">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Ghana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4.63 (4.29 - 5.00)</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2.25 (1.66 - 2.7)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1.35 (1.03 - 1.64)</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9.7 (7.5 - 12.2)</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23.7 (18.7 - 29.3)</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2.5 (2.0 - 3.1)</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872973726"/>
                  </a:ext>
                </a:extLst>
              </a:tr>
              <a:tr h="191040">
                <a:tc>
                  <a:txBody>
                    <a:bodyPr/>
                    <a:lstStyle/>
                    <a:p>
                      <a:pPr marL="0" marR="0">
                        <a:lnSpc>
                          <a:spcPct val="115000"/>
                        </a:lnSpc>
                        <a:spcBef>
                          <a:spcPts val="0"/>
                        </a:spcBef>
                        <a:spcAft>
                          <a:spcPts val="0"/>
                        </a:spcAft>
                      </a:pPr>
                      <a:r>
                        <a:rPr lang="en-GB" sz="1000" b="1">
                          <a:solidFill>
                            <a:schemeClr val="tx1">
                              <a:lumMod val="75000"/>
                              <a:lumOff val="25000"/>
                            </a:schemeClr>
                          </a:solidFill>
                          <a:effectLst/>
                        </a:rPr>
                        <a:t>Guinea</a:t>
                      </a:r>
                      <a:endParaRPr lang="en-GB" sz="1000" b="1">
                        <a:solidFill>
                          <a:schemeClr val="tx1">
                            <a:lumMod val="75000"/>
                            <a:lumOff val="25000"/>
                          </a:schemeClr>
                        </a:solidFill>
                        <a:effectLst/>
                        <a:latin typeface="+mj-lt"/>
                        <a:ea typeface="Calibri" panose="020F0502020204030204" pitchFamily="34" charset="0"/>
                        <a:cs typeface="Times New Roman" panose="02020603050405020304" pitchFamily="18" charset="0"/>
                      </a:endParaRPr>
                    </a:p>
                  </a:txBody>
                  <a:tcPr marL="19724" marR="19724" marT="7216" marB="0"/>
                </a:tc>
                <a:tc>
                  <a:txBody>
                    <a:bodyPr/>
                    <a:lstStyle/>
                    <a:p>
                      <a:pPr algn="ctr" fontAlgn="b"/>
                      <a:r>
                        <a:rPr lang="en-CA" sz="1000" kern="1200">
                          <a:solidFill>
                            <a:srgbClr val="404040"/>
                          </a:solidFill>
                          <a:effectLst/>
                        </a:rPr>
                        <a:t>3.83 (3.56 - 4.10)</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1.69 (1.48 - 1.98)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0.95 (0.82 - 1.13)</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6.6 (4.6 - 8.9)</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t"/>
                      <a:r>
                        <a:rPr lang="en-US" sz="1000" kern="1200">
                          <a:solidFill>
                            <a:srgbClr val="404040"/>
                          </a:solidFill>
                          <a:effectLst/>
                        </a:rPr>
                        <a:t>30.3 (23.7 - 37.4)</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tc>
                  <a:txBody>
                    <a:bodyPr/>
                    <a:lstStyle/>
                    <a:p>
                      <a:pPr algn="ctr" fontAlgn="b"/>
                      <a:r>
                        <a:rPr lang="en-US" sz="1000" kern="1200">
                          <a:solidFill>
                            <a:srgbClr val="404040"/>
                          </a:solidFill>
                          <a:effectLst/>
                        </a:rPr>
                        <a:t>3.8 (2.9 - 4.8)</a:t>
                      </a:r>
                      <a:endParaRPr lang="en-US" sz="1000" kern="1200">
                        <a:solidFill>
                          <a:srgbClr val="404040"/>
                        </a:solidFill>
                        <a:effectLst/>
                        <a:latin typeface="+mj-lt"/>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4196336216"/>
                  </a:ext>
                </a:extLst>
              </a:tr>
              <a:tr h="191040">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Kenya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3.78 (3.48 - 4.11)</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1.62 (1.42 - 1.88)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0.92 (0.8 - 1.07)</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6.0 (4.3 - 8.2)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26.7 (20.2 - 34.0)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6.7 (6.5 - 7.0)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88098794"/>
                  </a:ext>
                </a:extLst>
              </a:tr>
              <a:tr h="191040">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Liberia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4.19 (3.87 - 4.52)</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2.17 (1.68 - 2.86)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1.19 (0.9 - 1.58)</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8.6 (6.2 - 11.4)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28.3 (22.2 - 35.2)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4.5 (3.8 - 5.4)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874025392"/>
                  </a:ext>
                </a:extLst>
              </a:tr>
              <a:tr h="191040">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Libya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9.37 (8.73 - 9.99)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4.34 (2.99 - 5.66)</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b"/>
                      <a:r>
                        <a:rPr lang="en-CA" sz="1000" kern="1200">
                          <a:solidFill>
                            <a:srgbClr val="404040"/>
                          </a:solidFill>
                          <a:effectLst/>
                        </a:rPr>
                        <a:t>2.38 (1.83 - 2.99)</a:t>
                      </a:r>
                      <a:endParaRPr lang="en-CA" sz="1000" kern="1200">
                        <a:solidFill>
                          <a:srgbClr val="404040"/>
                        </a:solidFill>
                        <a:effectLst/>
                        <a:latin typeface="+mj-lt"/>
                        <a:cs typeface="Arial" panose="020B0604020202020204" pitchFamily="34" charset="0"/>
                      </a:endParaRPr>
                    </a:p>
                  </a:txBody>
                  <a:tcPr marL="4763" marR="4763" marT="4763" marB="0" anchor="ctr"/>
                </a:tc>
                <a:tc>
                  <a:txBody>
                    <a:bodyPr/>
                    <a:lstStyle/>
                    <a:p>
                      <a:pPr algn="ctr" fontAlgn="t"/>
                      <a:r>
                        <a:rPr lang="en-US" sz="1000" kern="1200">
                          <a:solidFill>
                            <a:srgbClr val="404040"/>
                          </a:solidFill>
                          <a:effectLst/>
                        </a:rPr>
                        <a:t>31.8 (26.5 - 37.4)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23.7 (18.0 - 29.8)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13.0 (11.3 - 15.0)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08914208"/>
                  </a:ext>
                </a:extLst>
              </a:tr>
            </a:tbl>
          </a:graphicData>
        </a:graphic>
      </p:graphicFrame>
      <p:sp>
        <p:nvSpPr>
          <p:cNvPr id="3" name="Date Placeholder 3">
            <a:extLst>
              <a:ext uri="{FF2B5EF4-FFF2-40B4-BE49-F238E27FC236}">
                <a16:creationId xmlns:a16="http://schemas.microsoft.com/office/drawing/2014/main" id="{289F8FE2-2502-F110-5476-5735852092A4}"/>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B407CAC0-2079-F97A-CDFD-0240D574905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2A1AEF7B-6CE0-AB6D-2DB8-C3FCB51EE55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15</a:t>
            </a:fld>
            <a:endParaRPr lang="en-US"/>
          </a:p>
        </p:txBody>
      </p:sp>
    </p:spTree>
    <p:extLst>
      <p:ext uri="{BB962C8B-B14F-4D97-AF65-F5344CB8AC3E}">
        <p14:creationId xmlns:p14="http://schemas.microsoft.com/office/powerpoint/2010/main" val="1872283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37999590"/>
              </p:ext>
            </p:extLst>
          </p:nvPr>
        </p:nvGraphicFramePr>
        <p:xfrm>
          <a:off x="1298713" y="1073426"/>
          <a:ext cx="8087724" cy="5148995"/>
        </p:xfrm>
        <a:graphic>
          <a:graphicData uri="http://schemas.openxmlformats.org/drawingml/2006/table">
            <a:tbl>
              <a:tblPr firstRow="1" firstCol="1" bandRow="1">
                <a:tableStyleId>{F5AB1C69-6EDB-4FF4-983F-18BD219EF322}</a:tableStyleId>
              </a:tblPr>
              <a:tblGrid>
                <a:gridCol w="1475011">
                  <a:extLst>
                    <a:ext uri="{9D8B030D-6E8A-4147-A177-3AD203B41FA5}">
                      <a16:colId xmlns:a16="http://schemas.microsoft.com/office/drawing/2014/main" val="4132852929"/>
                    </a:ext>
                  </a:extLst>
                </a:gridCol>
                <a:gridCol w="1191947">
                  <a:extLst>
                    <a:ext uri="{9D8B030D-6E8A-4147-A177-3AD203B41FA5}">
                      <a16:colId xmlns:a16="http://schemas.microsoft.com/office/drawing/2014/main" val="1530359545"/>
                    </a:ext>
                  </a:extLst>
                </a:gridCol>
                <a:gridCol w="1119394">
                  <a:extLst>
                    <a:ext uri="{9D8B030D-6E8A-4147-A177-3AD203B41FA5}">
                      <a16:colId xmlns:a16="http://schemas.microsoft.com/office/drawing/2014/main" val="1068456823"/>
                    </a:ext>
                  </a:extLst>
                </a:gridCol>
                <a:gridCol w="1223041">
                  <a:extLst>
                    <a:ext uri="{9D8B030D-6E8A-4147-A177-3AD203B41FA5}">
                      <a16:colId xmlns:a16="http://schemas.microsoft.com/office/drawing/2014/main" val="1862606435"/>
                    </a:ext>
                  </a:extLst>
                </a:gridCol>
                <a:gridCol w="984651">
                  <a:extLst>
                    <a:ext uri="{9D8B030D-6E8A-4147-A177-3AD203B41FA5}">
                      <a16:colId xmlns:a16="http://schemas.microsoft.com/office/drawing/2014/main" val="1667131172"/>
                    </a:ext>
                  </a:extLst>
                </a:gridCol>
                <a:gridCol w="1109029">
                  <a:extLst>
                    <a:ext uri="{9D8B030D-6E8A-4147-A177-3AD203B41FA5}">
                      <a16:colId xmlns:a16="http://schemas.microsoft.com/office/drawing/2014/main" val="2866304693"/>
                    </a:ext>
                  </a:extLst>
                </a:gridCol>
                <a:gridCol w="984651">
                  <a:extLst>
                    <a:ext uri="{9D8B030D-6E8A-4147-A177-3AD203B41FA5}">
                      <a16:colId xmlns:a16="http://schemas.microsoft.com/office/drawing/2014/main" val="294746148"/>
                    </a:ext>
                  </a:extLst>
                </a:gridCol>
              </a:tblGrid>
              <a:tr h="565417">
                <a:tc>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1000" b="1" kern="1200">
                          <a:solidFill>
                            <a:srgbClr val="404040"/>
                          </a:solidFill>
                          <a:effectLst/>
                        </a:rPr>
                        <a:t>CKD Prevalence</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1000" b="1" kern="1200">
                          <a:solidFill>
                            <a:srgbClr val="404040"/>
                          </a:solidFill>
                          <a:effectLst/>
                        </a:rPr>
                        <a:t>Death attributed to CKD</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1000" b="1" kern="1200">
                          <a:solidFill>
                            <a:srgbClr val="404040"/>
                          </a:solidFill>
                          <a:effectLst/>
                        </a:rPr>
                        <a:t>DALYS attributed to CKD</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1000" b="1" kern="1200">
                          <a:solidFill>
                            <a:srgbClr val="404040"/>
                          </a:solidFill>
                          <a:effectLst/>
                        </a:rPr>
                        <a:t>Obesity</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06000"/>
                        </a:lnSpc>
                        <a:spcBef>
                          <a:spcPts val="0"/>
                        </a:spcBef>
                        <a:spcAft>
                          <a:spcPts val="0"/>
                        </a:spcAft>
                      </a:pPr>
                      <a:r>
                        <a:rPr lang="en-US" sz="1000" b="1" kern="1200">
                          <a:solidFill>
                            <a:srgbClr val="404040"/>
                          </a:solidFill>
                          <a:effectLst/>
                        </a:rPr>
                        <a:t>Increased BP</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18597" marR="18597" marT="6487" marB="0" anchor="ctr"/>
                </a:tc>
                <a:tc>
                  <a:txBody>
                    <a:bodyPr/>
                    <a:lstStyle/>
                    <a:p>
                      <a:pPr marL="0" marR="0" algn="ctr">
                        <a:lnSpc>
                          <a:spcPct val="115000"/>
                        </a:lnSpc>
                        <a:spcBef>
                          <a:spcPts val="0"/>
                        </a:spcBef>
                        <a:spcAft>
                          <a:spcPts val="0"/>
                        </a:spcAft>
                      </a:pPr>
                      <a:r>
                        <a:rPr lang="en-GB" sz="1000" b="1" kern="1200">
                          <a:solidFill>
                            <a:srgbClr val="404040"/>
                          </a:solidFill>
                          <a:effectLst/>
                        </a:rPr>
                        <a:t>Smoking</a:t>
                      </a:r>
                      <a:endParaRPr lang="en-GB" sz="1000">
                        <a:effectLst/>
                      </a:endParaRPr>
                    </a:p>
                    <a:p>
                      <a:pPr marL="0" marR="0" algn="ctr">
                        <a:lnSpc>
                          <a:spcPct val="115000"/>
                        </a:lnSpc>
                        <a:spcBef>
                          <a:spcPts val="0"/>
                        </a:spcBef>
                        <a:spcAft>
                          <a:spcPts val="0"/>
                        </a:spcAft>
                      </a:pPr>
                      <a:r>
                        <a:rPr lang="en-GB" sz="1000" b="1" kern="1200">
                          <a:solidFill>
                            <a:srgbClr val="404040"/>
                          </a:solidFill>
                          <a:effectLst/>
                        </a:rPr>
                        <a:t>% (95% CI)</a:t>
                      </a:r>
                      <a:endParaRPr lang="en-GB" sz="1000">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25493529"/>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Madagascar</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3.48 (3.18 - 3.80)</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1.18 (0.99 - 1.43)</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0.72 (0.61 - 0.85)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4.5 (2.9 - 6.4)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28.1 (21.4 - 35.4)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9.2 (7.6 - 11.0)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4345837"/>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Malawi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5.31 (4.09 - 7.27)</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1.53 (1.34 - 1.72)</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0.87 (0.75 - 1)</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4.7 (3.2 - 6.5)</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28.9 (22.1 - 36.3)</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6.1 (5.1 - 7.3)</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58476144"/>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Mali</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3.49 (3.23 - 3.75)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1.34 (1.12 - 1.59)</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0.72 (0.6 - 0.85)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7.1 (5.1 - 9.6)</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32.6 (25.4 - 40.4)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4.9 (4.1 - 6.0)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2253373"/>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Mauritania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4.72 (4.40 - 5.06)</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2.82 (2.18 - 3.44)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1.47 (1.15 - 1.8)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11.3 (8.3 - 14.9)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31.7 (24.3 - 40.0)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8.5 (6.7 - 10.8)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6486529"/>
                  </a:ext>
                </a:extLst>
              </a:tr>
              <a:tr h="199286">
                <a:tc>
                  <a:txBody>
                    <a:bodyPr/>
                    <a:lstStyle/>
                    <a:p>
                      <a:pPr marL="0" marR="0" algn="l" defTabSz="914400" rtl="0" eaLnBrk="1" latinLnBrk="0" hangingPunct="1">
                        <a:lnSpc>
                          <a:spcPct val="115000"/>
                        </a:lnSpc>
                        <a:spcBef>
                          <a:spcPts val="0"/>
                        </a:spcBef>
                        <a:spcAft>
                          <a:spcPts val="0"/>
                        </a:spcAft>
                      </a:pPr>
                      <a:r>
                        <a:rPr lang="en-GB" sz="1000" b="1" kern="1200">
                          <a:solidFill>
                            <a:schemeClr val="tx1">
                              <a:lumMod val="75000"/>
                              <a:lumOff val="25000"/>
                            </a:schemeClr>
                          </a:solidFill>
                          <a:effectLst/>
                        </a:rPr>
                        <a:t>Mauritius</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11.5 (8.4 - 15.2)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25.0 (18.9 - 31.9)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15.8 (13.6 - 18.2)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9960649"/>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Morocco</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9.64 (8.98 - 10.30)</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4.09 (3.42 - 5.02)</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2.58 (2.2 - 3.02)</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25.6 (20.7 - 30.9)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26.1 (20.0 - 32.9)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8.3 (6.8 - 10.0)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24594487"/>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Mozambique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3.27 (3.00 - 3.55)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 (0.85 - 1.15)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0.62 (0.51 - 0.73)</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6.0 (4.1 - 8.2)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29.1 (22.2 - 36.6)</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7.8 (6.5 - 9.3)</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74314050"/>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Namibia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5.24 (4.86 - 5.63)</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1.85 (1.46 - 2.53)</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1.06 (0.85 - 1.39)</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15.0 (11.5 - 18.7)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28.5 (22.3 - 35.0)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10.4 (8.9 - 12.2)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23928973"/>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Niger</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3.47 (3.18 - 3.78)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1.09 (0.89 - 1.34)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0.61 (0.5 - 0.74)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4.7 (3.2 - 6.7)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33.4 (25.9 - 41.4)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4.0 (3.2 - 4.9)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5717261"/>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Nigeria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3.90 (3.61 - 4.19)</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1.26 (1.02 - 1.54)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0.66 (0.53 - 0.82)</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7.8 (5.9 - 9.9)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23.9 (18.7 - 29.5)</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2.9 (2.3 - 3.6)</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37540514"/>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Rwanda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3.86 (3.53 - 4.18)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1.85 (1.5 - 2.14)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1.03 (0.85 - 1.21)</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4.8 (3.2 - 6.7)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26.7 (19.7 - 34.3)</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6.3 (5.3 - 7.4)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54360338"/>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Senegal</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4.21 (3.91 - 4.54)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2.72 (2.19 - 3.41)</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1.46 (1.13 - 1.85)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7.4 (5.2 - 9.9)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30.2 (23.0 - 38.0)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4.4 (3.7 - 5.3)</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3686294"/>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Sierra Leone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4.06 (3.75 - 4.37)</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1.48 (1.21 - 1.77)</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0.86 (0.69 - 1.04)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7.5 (5.3 - 10.1)</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30.3 (23.4 - 37.2)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10.9 (9.3 - 12.8)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64623587"/>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Somalia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3.00 (2.75 - 3.28)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1.02 (0.86 - 1.18)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0.61 (0.52 - 0.7)</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6.9 (4.5 - 9.8)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32.9 (25.2 - 41.3)</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6.0 (4.9 - 7.5)</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1973553"/>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South Africa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7.28 (6.74 - 7.78)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2.37 (2.16 - 2.53)</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1.38 (1.25 - 1.51)</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27.0 (23.4 - 30.8)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26.9 (21.7 - 32.7)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14.6 (13.9 - 15.3)</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85431099"/>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Sudan</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5.61 (5.20 - 6.01)</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2.35 (1.71 - 3.45)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1.31 (1.01 - 1.72)</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1.0 (0.7 - 1.5)</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4468022"/>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Swaziland</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5.43 (5.02 - 5.87)</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2.32 (1.88 - 2.67)</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1.46 (1.16 - 1.74)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13.5 (10.0 - 17.5)</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29.8 (23.3 - 37.0)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4.7 (4.0 - 5.5)</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83189703"/>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Tanzania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3.63 (3.33 - 3.93)</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1.76 (1.55 - 1.99)</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0.95 (0.82 - 1.09)</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7.1 (5.3 - 9.4)</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27.3 (21.4 - 33.8)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6.9 (5.9 - 8.0)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72690411"/>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Togo</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4.30 (3.97 - 4.63)</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1.87 (1.56 - 2.18)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1.11 (0.9 - 1.31)</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7.1 (4.9 - 9.7)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28.9 (22.4 - 35.8)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3.9 (3.2 - 4.7)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4841080"/>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Tunisia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11.77 (10.99 - 12.52)</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3.9 (3.16 - 4.6)</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2.4 (2.02 - 2.8)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27.3 (22.4 - 32.1)</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23.2 (17.7 - 29.0)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19.9 (17.3 - 22.7)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59195399"/>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Uganda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2.98 (2.73 - 3.25)</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1.4 (1.13 - 1.69)</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0.73 (0.59 - 0.88)</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4.1 (2.8 - 5.8)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27.3 (21.0 - 34.2)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5.2 (4.4 - 6.2)</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79423680"/>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Zambia</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3.49 (3.21 - 3.80)</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1.56 (1.33 - 1.79)</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0.95 (0.79 - 1.1)</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6.5 (4.6 - 8.8)</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27.1 (20.8 - 34.1)</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6.5 (5.2 - 8.0)</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6925879"/>
                  </a:ext>
                </a:extLst>
              </a:tr>
              <a:tr h="199286">
                <a:tc>
                  <a:txBody>
                    <a:bodyPr/>
                    <a:lstStyle/>
                    <a:p>
                      <a:pPr marL="0" marR="0" algn="l"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Zimbabwe</a:t>
                      </a:r>
                      <a:endParaRPr lang="en-GB" sz="1000" b="1" kern="1200">
                        <a:solidFill>
                          <a:schemeClr val="tx1">
                            <a:lumMod val="75000"/>
                            <a:lumOff val="25000"/>
                          </a:schemeClr>
                        </a:solidFill>
                        <a:effectLst/>
                        <a:latin typeface="+mj-lt"/>
                        <a:ea typeface="+mn-ea"/>
                        <a:cs typeface="+mn-cs"/>
                      </a:endParaRPr>
                    </a:p>
                  </a:txBody>
                  <a:tcPr marL="27305" marR="27305" marT="0" marB="0" anchor="ctr"/>
                </a:tc>
                <a:tc>
                  <a:txBody>
                    <a:bodyPr/>
                    <a:lstStyle/>
                    <a:p>
                      <a:pPr algn="ctr" fontAlgn="b"/>
                      <a:r>
                        <a:rPr lang="en-CA" sz="1000" kern="1200">
                          <a:solidFill>
                            <a:srgbClr val="404040"/>
                          </a:solidFill>
                          <a:effectLst/>
                        </a:rPr>
                        <a:t>4.88 (4.47 - 5.30)</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1.81 (1.42 - 2.54)</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b"/>
                      <a:r>
                        <a:rPr lang="en-CA" sz="1000" kern="1200">
                          <a:solidFill>
                            <a:srgbClr val="404040"/>
                          </a:solidFill>
                          <a:effectLst/>
                        </a:rPr>
                        <a:t>1.08 (0.85 - 1.47)</a:t>
                      </a:r>
                      <a:endParaRPr lang="en-CA" sz="1000" kern="1200">
                        <a:solidFill>
                          <a:srgbClr val="404040"/>
                        </a:solidFill>
                        <a:effectLst/>
                        <a:latin typeface="+mj-lt"/>
                        <a:cs typeface="Times New Roman" panose="02020603050405020304" pitchFamily="18" charset="0"/>
                      </a:endParaRPr>
                    </a:p>
                  </a:txBody>
                  <a:tcPr marL="4763" marR="4763" marT="4763" marB="0" anchor="ctr"/>
                </a:tc>
                <a:tc>
                  <a:txBody>
                    <a:bodyPr/>
                    <a:lstStyle/>
                    <a:p>
                      <a:pPr algn="ctr" fontAlgn="t"/>
                      <a:r>
                        <a:rPr lang="en-US" sz="1000" kern="1200">
                          <a:solidFill>
                            <a:srgbClr val="404040"/>
                          </a:solidFill>
                          <a:effectLst/>
                        </a:rPr>
                        <a:t>12.3 (9.4 - 15.6)</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a:solidFill>
                            <a:srgbClr val="404040"/>
                          </a:solidFill>
                          <a:effectLst/>
                        </a:rPr>
                        <a:t>28.2 (21.6 - 35.7)</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tc>
                  <a:txBody>
                    <a:bodyPr/>
                    <a:lstStyle/>
                    <a:p>
                      <a:pPr algn="ctr" fontAlgn="b"/>
                      <a:r>
                        <a:rPr lang="en-US" sz="1000" kern="1200">
                          <a:solidFill>
                            <a:srgbClr val="404040"/>
                          </a:solidFill>
                          <a:effectLst/>
                        </a:rPr>
                        <a:t>8.8 (7.9 - 9.9)</a:t>
                      </a:r>
                      <a:endParaRPr lang="en-US" sz="1000" kern="1200">
                        <a:solidFill>
                          <a:srgbClr val="404040"/>
                        </a:solidFill>
                        <a:effectLst/>
                        <a:latin typeface="+mj-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32249954"/>
                  </a:ext>
                </a:extLst>
              </a:tr>
            </a:tbl>
          </a:graphicData>
        </a:graphic>
      </p:graphicFrame>
      <p:sp>
        <p:nvSpPr>
          <p:cNvPr id="8" name="Rectangle 7"/>
          <p:cNvSpPr/>
          <p:nvPr/>
        </p:nvSpPr>
        <p:spPr>
          <a:xfrm>
            <a:off x="9386437" y="3657600"/>
            <a:ext cx="2730711" cy="123437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Abbreviations: CKD (Chronic Kidney Disease), DALYS (disability-adjusted life years), BP (blood pressure), CI (confidence interval)</a:t>
            </a:r>
          </a:p>
          <a:p>
            <a:pPr>
              <a:lnSpc>
                <a:spcPct val="107000"/>
              </a:lnSpc>
              <a:defRPr/>
            </a:pP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Data sources: GBD study </a:t>
            </a:r>
            <a:r>
              <a:rPr lang="en-US" sz="1000">
                <a:solidFill>
                  <a:prstClr val="black"/>
                </a:solidFill>
                <a:ea typeface="Calibri" panose="020F0502020204030204" pitchFamily="34" charset="0"/>
                <a:cs typeface="Times New Roman" panose="02020603050405020304" pitchFamily="18" charset="0"/>
              </a:rPr>
              <a:t>database (</a:t>
            </a:r>
            <a:r>
              <a:rPr lang="en-US" sz="1000">
                <a:hlinkClick r:id="rId2"/>
              </a:rPr>
              <a:t>http://www.healthdata.org/gbd</a:t>
            </a:r>
            <a:r>
              <a:rPr lang="en-US" sz="1000"/>
              <a:t>)</a:t>
            </a: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 WHO data observatory </a:t>
            </a:r>
            <a:r>
              <a:rPr lang="en-US" sz="1000">
                <a:solidFill>
                  <a:prstClr val="black"/>
                </a:solidFill>
                <a:ea typeface="Calibri" panose="020F0502020204030204" pitchFamily="34" charset="0"/>
                <a:cs typeface="Times New Roman" panose="02020603050405020304" pitchFamily="18" charset="0"/>
              </a:rPr>
              <a:t>(</a:t>
            </a:r>
            <a:r>
              <a:rPr lang="en-US" sz="1000">
                <a:hlinkClick r:id="rId3"/>
              </a:rPr>
              <a:t>https://www.who.int/gho/en/</a:t>
            </a:r>
            <a:r>
              <a:rPr lang="en-US" sz="1000"/>
              <a:t>)</a:t>
            </a:r>
          </a:p>
          <a:p>
            <a:pPr>
              <a:lnSpc>
                <a:spcPct val="107000"/>
              </a:lnSpc>
              <a:defRPr/>
            </a:pPr>
            <a:r>
              <a:rPr lang="en-US" sz="1000"/>
              <a:t>‘ – ’ : data not reported/</a:t>
            </a:r>
            <a:r>
              <a:rPr lang="en-US" sz="1000" err="1"/>
              <a:t>unavailablecal</a:t>
            </a:r>
            <a:endParaRPr lang="en-US" sz="1000"/>
          </a:p>
        </p:txBody>
      </p:sp>
      <p:sp>
        <p:nvSpPr>
          <p:cNvPr id="5" name="Rectangle 4"/>
          <p:cNvSpPr/>
          <p:nvPr/>
        </p:nvSpPr>
        <p:spPr>
          <a:xfrm>
            <a:off x="139799" y="385429"/>
            <a:ext cx="8470800" cy="584775"/>
          </a:xfrm>
          <a:prstGeom prst="rect">
            <a:avLst/>
          </a:prstGeom>
        </p:spPr>
        <p:txBody>
          <a:bodyPr wrap="square" lIns="91440" tIns="45720" rIns="91440" bIns="45720" anchor="t">
            <a:spAutoFit/>
          </a:bodyPr>
          <a:lstStyle/>
          <a:p>
            <a:pPr algn="ctr"/>
            <a:r>
              <a:rPr lang="en-US" sz="3200">
                <a:solidFill>
                  <a:srgbClr val="283378"/>
                </a:solidFill>
                <a:latin typeface="Arial" panose="020B0604020202020204" pitchFamily="34" charset="0"/>
                <a:cs typeface="Arial" panose="020B0604020202020204" pitchFamily="34" charset="0"/>
              </a:rPr>
              <a:t>CKD and its risk factors burden (cont’d)</a:t>
            </a:r>
          </a:p>
        </p:txBody>
      </p:sp>
      <p:sp>
        <p:nvSpPr>
          <p:cNvPr id="2" name="Date Placeholder 3">
            <a:extLst>
              <a:ext uri="{FF2B5EF4-FFF2-40B4-BE49-F238E27FC236}">
                <a16:creationId xmlns:a16="http://schemas.microsoft.com/office/drawing/2014/main" id="{74F8C2B4-3F0A-C7CA-FF20-B46207CE12E4}"/>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200F1B20-53FD-89AE-12CA-5B605E03C94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D239207-BD09-DB44-F2EA-1420E914EAA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16</a:t>
            </a:fld>
            <a:endParaRPr lang="en-US"/>
          </a:p>
        </p:txBody>
      </p:sp>
    </p:spTree>
    <p:extLst>
      <p:ext uri="{BB962C8B-B14F-4D97-AF65-F5344CB8AC3E}">
        <p14:creationId xmlns:p14="http://schemas.microsoft.com/office/powerpoint/2010/main" val="1403806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9CA932A-3338-A1DD-797B-3DCEFEA245EB}"/>
              </a:ext>
            </a:extLst>
          </p:cNvPr>
          <p:cNvPicPr>
            <a:picLocks noChangeAspect="1"/>
          </p:cNvPicPr>
          <p:nvPr/>
        </p:nvPicPr>
        <p:blipFill>
          <a:blip r:embed="rId2"/>
          <a:stretch>
            <a:fillRect/>
          </a:stretch>
        </p:blipFill>
        <p:spPr>
          <a:xfrm>
            <a:off x="96315" y="4953702"/>
            <a:ext cx="3784805" cy="118130"/>
          </a:xfrm>
          <a:prstGeom prst="rect">
            <a:avLst/>
          </a:prstGeom>
        </p:spPr>
      </p:pic>
      <p:pic>
        <p:nvPicPr>
          <p:cNvPr id="5" name="Picture 4">
            <a:extLst>
              <a:ext uri="{FF2B5EF4-FFF2-40B4-BE49-F238E27FC236}">
                <a16:creationId xmlns:a16="http://schemas.microsoft.com/office/drawing/2014/main" id="{825F5EAB-23D3-5F42-37B2-2B00C6122384}"/>
              </a:ext>
            </a:extLst>
          </p:cNvPr>
          <p:cNvPicPr>
            <a:picLocks noChangeAspect="1"/>
          </p:cNvPicPr>
          <p:nvPr/>
        </p:nvPicPr>
        <p:blipFill>
          <a:blip r:embed="rId3"/>
          <a:stretch>
            <a:fillRect/>
          </a:stretch>
        </p:blipFill>
        <p:spPr>
          <a:xfrm>
            <a:off x="381520" y="2107692"/>
            <a:ext cx="3219862" cy="268558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630409600"/>
              </p:ext>
            </p:extLst>
          </p:nvPr>
        </p:nvGraphicFramePr>
        <p:xfrm>
          <a:off x="3881120" y="1142848"/>
          <a:ext cx="8030957" cy="4767868"/>
        </p:xfrm>
        <a:graphic>
          <a:graphicData uri="http://schemas.openxmlformats.org/drawingml/2006/table">
            <a:tbl>
              <a:tblPr firstRow="1" firstCol="1" bandRow="1">
                <a:tableStyleId>{F5AB1C69-6EDB-4FF4-983F-18BD219EF322}</a:tableStyleId>
              </a:tblPr>
              <a:tblGrid>
                <a:gridCol w="1209029">
                  <a:extLst>
                    <a:ext uri="{9D8B030D-6E8A-4147-A177-3AD203B41FA5}">
                      <a16:colId xmlns:a16="http://schemas.microsoft.com/office/drawing/2014/main" val="3316314868"/>
                    </a:ext>
                  </a:extLst>
                </a:gridCol>
                <a:gridCol w="852741">
                  <a:extLst>
                    <a:ext uri="{9D8B030D-6E8A-4147-A177-3AD203B41FA5}">
                      <a16:colId xmlns:a16="http://schemas.microsoft.com/office/drawing/2014/main" val="1544636129"/>
                    </a:ext>
                  </a:extLst>
                </a:gridCol>
                <a:gridCol w="852741">
                  <a:extLst>
                    <a:ext uri="{9D8B030D-6E8A-4147-A177-3AD203B41FA5}">
                      <a16:colId xmlns:a16="http://schemas.microsoft.com/office/drawing/2014/main" val="3414878875"/>
                    </a:ext>
                  </a:extLst>
                </a:gridCol>
                <a:gridCol w="852741">
                  <a:extLst>
                    <a:ext uri="{9D8B030D-6E8A-4147-A177-3AD203B41FA5}">
                      <a16:colId xmlns:a16="http://schemas.microsoft.com/office/drawing/2014/main" val="3603492931"/>
                    </a:ext>
                  </a:extLst>
                </a:gridCol>
                <a:gridCol w="852741">
                  <a:extLst>
                    <a:ext uri="{9D8B030D-6E8A-4147-A177-3AD203B41FA5}">
                      <a16:colId xmlns:a16="http://schemas.microsoft.com/office/drawing/2014/main" val="2577005473"/>
                    </a:ext>
                  </a:extLst>
                </a:gridCol>
                <a:gridCol w="852741">
                  <a:extLst>
                    <a:ext uri="{9D8B030D-6E8A-4147-A177-3AD203B41FA5}">
                      <a16:colId xmlns:a16="http://schemas.microsoft.com/office/drawing/2014/main" val="1192864779"/>
                    </a:ext>
                  </a:extLst>
                </a:gridCol>
                <a:gridCol w="852741">
                  <a:extLst>
                    <a:ext uri="{9D8B030D-6E8A-4147-A177-3AD203B41FA5}">
                      <a16:colId xmlns:a16="http://schemas.microsoft.com/office/drawing/2014/main" val="2946960038"/>
                    </a:ext>
                  </a:extLst>
                </a:gridCol>
                <a:gridCol w="852741">
                  <a:extLst>
                    <a:ext uri="{9D8B030D-6E8A-4147-A177-3AD203B41FA5}">
                      <a16:colId xmlns:a16="http://schemas.microsoft.com/office/drawing/2014/main" val="2252077341"/>
                    </a:ext>
                  </a:extLst>
                </a:gridCol>
                <a:gridCol w="852741">
                  <a:extLst>
                    <a:ext uri="{9D8B030D-6E8A-4147-A177-3AD203B41FA5}">
                      <a16:colId xmlns:a16="http://schemas.microsoft.com/office/drawing/2014/main" val="2976540796"/>
                    </a:ext>
                  </a:extLst>
                </a:gridCol>
              </a:tblGrid>
              <a:tr h="373086">
                <a:tc rowSpan="2">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gridSpan="2">
                  <a:txBody>
                    <a:bodyPr/>
                    <a:lstStyle/>
                    <a:p>
                      <a:pPr marL="0" marR="0" algn="ctr">
                        <a:lnSpc>
                          <a:spcPct val="106000"/>
                        </a:lnSpc>
                        <a:spcBef>
                          <a:spcPts val="0"/>
                        </a:spcBef>
                        <a:spcAft>
                          <a:spcPts val="0"/>
                        </a:spcAft>
                      </a:pPr>
                      <a:r>
                        <a:rPr lang="en-US" sz="1000" b="1" kern="1200" dirty="0">
                          <a:solidFill>
                            <a:srgbClr val="404040"/>
                          </a:solidFill>
                          <a:effectLst/>
                        </a:rPr>
                        <a:t>Treated kidney failure</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dialysis (HD+PD)</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Hemodialysis</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Peritoneal dialysis</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extLst>
                  <a:ext uri="{0D108BD9-81ED-4DB2-BD59-A6C34878D82A}">
                    <a16:rowId xmlns:a16="http://schemas.microsoft.com/office/drawing/2014/main" val="3930587178"/>
                  </a:ext>
                </a:extLst>
              </a:tr>
              <a:tr h="345425">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extLst>
                  <a:ext uri="{0D108BD9-81ED-4DB2-BD59-A6C34878D82A}">
                    <a16:rowId xmlns:a16="http://schemas.microsoft.com/office/drawing/2014/main" val="2135790206"/>
                  </a:ext>
                </a:extLst>
              </a:tr>
              <a:tr h="176059">
                <a:tc>
                  <a:txBody>
                    <a:bodyPr/>
                    <a:lstStyle/>
                    <a:p>
                      <a:pPr algn="l" rtl="0" fontAlgn="ctr"/>
                      <a:r>
                        <a:rPr lang="en-US" sz="1000" b="1" u="none" strike="noStrike">
                          <a:solidFill>
                            <a:srgbClr val="404040"/>
                          </a:solidFill>
                          <a:effectLst/>
                        </a:rPr>
                        <a:t>Algeria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251.4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240.3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11.1</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353000142"/>
                  </a:ext>
                </a:extLst>
              </a:tr>
              <a:tr h="176059">
                <a:tc>
                  <a:txBody>
                    <a:bodyPr/>
                    <a:lstStyle/>
                    <a:p>
                      <a:pPr algn="l" rtl="0" fontAlgn="ctr"/>
                      <a:r>
                        <a:rPr lang="en-US" sz="1000" b="1" u="none" strike="noStrike">
                          <a:solidFill>
                            <a:srgbClr val="404040"/>
                          </a:solidFill>
                          <a:effectLst/>
                        </a:rPr>
                        <a:t>Angola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23.6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23.6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793823494"/>
                  </a:ext>
                </a:extLst>
              </a:tr>
              <a:tr h="176059">
                <a:tc>
                  <a:txBody>
                    <a:bodyPr/>
                    <a:lstStyle/>
                    <a:p>
                      <a:pPr algn="l" rtl="0" fontAlgn="ctr"/>
                      <a:r>
                        <a:rPr lang="en-US" sz="1000" b="1" u="none" strike="noStrike">
                          <a:solidFill>
                            <a:srgbClr val="404040"/>
                          </a:solidFill>
                          <a:effectLst/>
                        </a:rPr>
                        <a:t>Benin</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30.2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30.2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687922259"/>
                  </a:ext>
                </a:extLst>
              </a:tr>
              <a:tr h="176059">
                <a:tc>
                  <a:txBody>
                    <a:bodyPr/>
                    <a:lstStyle/>
                    <a:p>
                      <a:pPr algn="l" rtl="0" fontAlgn="ctr"/>
                      <a:r>
                        <a:rPr lang="en-US" sz="1000" b="1" u="none" strike="noStrike">
                          <a:solidFill>
                            <a:srgbClr val="404040"/>
                          </a:solidFill>
                          <a:effectLst/>
                        </a:rPr>
                        <a:t>Botswana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18.3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18.3</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970468258"/>
                  </a:ext>
                </a:extLst>
              </a:tr>
              <a:tr h="176059">
                <a:tc>
                  <a:txBody>
                    <a:bodyPr/>
                    <a:lstStyle/>
                    <a:p>
                      <a:pPr algn="l" rtl="0" fontAlgn="ctr"/>
                      <a:r>
                        <a:rPr lang="en-US" sz="1000" b="1" u="none" strike="noStrike">
                          <a:solidFill>
                            <a:srgbClr val="404040"/>
                          </a:solidFill>
                          <a:effectLst/>
                        </a:rPr>
                        <a:t>Burkina Faso</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108143782"/>
                  </a:ext>
                </a:extLst>
              </a:tr>
              <a:tr h="176059">
                <a:tc>
                  <a:txBody>
                    <a:bodyPr/>
                    <a:lstStyle/>
                    <a:p>
                      <a:pPr algn="l" rtl="0" fontAlgn="ctr"/>
                      <a:r>
                        <a:rPr lang="en-US" sz="1000" b="1" u="none" strike="noStrike">
                          <a:solidFill>
                            <a:srgbClr val="404040"/>
                          </a:solidFill>
                          <a:effectLst/>
                        </a:rPr>
                        <a:t>Burundi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973117228"/>
                  </a:ext>
                </a:extLst>
              </a:tr>
              <a:tr h="176059">
                <a:tc>
                  <a:txBody>
                    <a:bodyPr/>
                    <a:lstStyle/>
                    <a:p>
                      <a:pPr algn="l" rtl="0" fontAlgn="ctr"/>
                      <a:r>
                        <a:rPr lang="en-US" sz="1000" b="1" u="none" strike="noStrike">
                          <a:solidFill>
                            <a:srgbClr val="404040"/>
                          </a:solidFill>
                          <a:effectLst/>
                        </a:rPr>
                        <a:t>Cabo Verde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470271008"/>
                  </a:ext>
                </a:extLst>
              </a:tr>
              <a:tr h="176059">
                <a:tc>
                  <a:txBody>
                    <a:bodyPr/>
                    <a:lstStyle/>
                    <a:p>
                      <a:pPr algn="l" rtl="0" fontAlgn="ctr"/>
                      <a:r>
                        <a:rPr lang="en-US" sz="1000" b="1" u="none" strike="noStrike">
                          <a:solidFill>
                            <a:srgbClr val="404040"/>
                          </a:solidFill>
                          <a:effectLst/>
                        </a:rPr>
                        <a:t>Cameroon</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23.6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12.2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624111147"/>
                  </a:ext>
                </a:extLst>
              </a:tr>
              <a:tr h="176059">
                <a:tc>
                  <a:txBody>
                    <a:bodyPr/>
                    <a:lstStyle/>
                    <a:p>
                      <a:pPr algn="l" rtl="0" fontAlgn="ctr"/>
                      <a:r>
                        <a:rPr lang="en-US" sz="1000" b="1" u="none" strike="noStrike">
                          <a:solidFill>
                            <a:srgbClr val="404040"/>
                          </a:solidFill>
                          <a:effectLst/>
                        </a:rPr>
                        <a:t>Chad</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927529263"/>
                  </a:ext>
                </a:extLst>
              </a:tr>
              <a:tr h="176059">
                <a:tc>
                  <a:txBody>
                    <a:bodyPr/>
                    <a:lstStyle/>
                    <a:p>
                      <a:pPr algn="l" rtl="0" fontAlgn="ctr"/>
                      <a:r>
                        <a:rPr lang="en-US" sz="1000" b="1" u="none" strike="noStrike">
                          <a:solidFill>
                            <a:srgbClr val="404040"/>
                          </a:solidFill>
                          <a:effectLst/>
                        </a:rPr>
                        <a:t>Congo, Dem. Rep.</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0.34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0.34</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300798104"/>
                  </a:ext>
                </a:extLst>
              </a:tr>
              <a:tr h="176059">
                <a:tc>
                  <a:txBody>
                    <a:bodyPr/>
                    <a:lstStyle/>
                    <a:p>
                      <a:pPr algn="l" rtl="0" fontAlgn="ctr"/>
                      <a:r>
                        <a:rPr lang="en-US" sz="1000" b="1" u="none" strike="noStrike">
                          <a:solidFill>
                            <a:srgbClr val="404040"/>
                          </a:solidFill>
                          <a:effectLst/>
                        </a:rPr>
                        <a:t>Congo, Rep.</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8.5</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0.3</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4224509689"/>
                  </a:ext>
                </a:extLst>
              </a:tr>
              <a:tr h="176059">
                <a:tc>
                  <a:txBody>
                    <a:bodyPr/>
                    <a:lstStyle/>
                    <a:p>
                      <a:pPr algn="l" rtl="0" fontAlgn="ctr"/>
                      <a:r>
                        <a:rPr lang="en-US" sz="1000" b="1" u="none" strike="noStrike">
                          <a:solidFill>
                            <a:srgbClr val="404040"/>
                          </a:solidFill>
                          <a:effectLst/>
                        </a:rPr>
                        <a:t>Cote d'Ivoire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23.3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23.3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198798456"/>
                  </a:ext>
                </a:extLst>
              </a:tr>
              <a:tr h="176059">
                <a:tc>
                  <a:txBody>
                    <a:bodyPr/>
                    <a:lstStyle/>
                    <a:p>
                      <a:pPr algn="l" rtl="0" fontAlgn="ctr"/>
                      <a:r>
                        <a:rPr lang="en-US" sz="1000" b="1" u="none" strike="noStrike">
                          <a:solidFill>
                            <a:srgbClr val="404040"/>
                          </a:solidFill>
                          <a:effectLst/>
                        </a:rPr>
                        <a:t>Djibouti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99380615"/>
                  </a:ext>
                </a:extLst>
              </a:tr>
              <a:tr h="176059">
                <a:tc>
                  <a:txBody>
                    <a:bodyPr/>
                    <a:lstStyle/>
                    <a:p>
                      <a:pPr algn="l" rtl="0" fontAlgn="ctr"/>
                      <a:r>
                        <a:rPr lang="en-US" sz="1000" b="1" u="none" strike="noStrike">
                          <a:solidFill>
                            <a:srgbClr val="404040"/>
                          </a:solidFill>
                          <a:effectLst/>
                        </a:rPr>
                        <a:t>Egypt, Arab Rep.</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kern="1200">
                          <a:solidFill>
                            <a:srgbClr val="404040"/>
                          </a:solidFill>
                          <a:effectLst/>
                        </a:rPr>
                        <a:t>56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624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610</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517.7</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0.1</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052780156"/>
                  </a:ext>
                </a:extLst>
              </a:tr>
              <a:tr h="176059">
                <a:tc>
                  <a:txBody>
                    <a:bodyPr/>
                    <a:lstStyle/>
                    <a:p>
                      <a:pPr algn="l" rtl="0" fontAlgn="ctr"/>
                      <a:r>
                        <a:rPr lang="en-US" sz="1000" b="1" u="none" strike="noStrike">
                          <a:solidFill>
                            <a:srgbClr val="404040"/>
                          </a:solidFill>
                          <a:effectLst/>
                        </a:rPr>
                        <a:t>Eritrea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000146427"/>
                  </a:ext>
                </a:extLst>
              </a:tr>
              <a:tr h="176059">
                <a:tc>
                  <a:txBody>
                    <a:bodyPr/>
                    <a:lstStyle/>
                    <a:p>
                      <a:pPr algn="l" rtl="0" fontAlgn="ctr"/>
                      <a:r>
                        <a:rPr lang="en-US" sz="1000" b="1" u="none" strike="noStrike">
                          <a:solidFill>
                            <a:srgbClr val="404040"/>
                          </a:solidFill>
                          <a:effectLst/>
                        </a:rPr>
                        <a:t>Ethiopia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5.8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5.8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413413321"/>
                  </a:ext>
                </a:extLst>
              </a:tr>
              <a:tr h="176059">
                <a:tc>
                  <a:txBody>
                    <a:bodyPr/>
                    <a:lstStyle/>
                    <a:p>
                      <a:pPr algn="l" rtl="0" fontAlgn="ctr"/>
                      <a:r>
                        <a:rPr lang="en-US" sz="1000" b="1" u="none" strike="noStrike">
                          <a:solidFill>
                            <a:srgbClr val="404040"/>
                          </a:solidFill>
                          <a:effectLst/>
                        </a:rPr>
                        <a:t>Gabon</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103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103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701310355"/>
                  </a:ext>
                </a:extLst>
              </a:tr>
              <a:tr h="176059">
                <a:tc>
                  <a:txBody>
                    <a:bodyPr/>
                    <a:lstStyle/>
                    <a:p>
                      <a:pPr algn="l" rtl="0" fontAlgn="ctr"/>
                      <a:r>
                        <a:rPr lang="en-US" sz="1000" b="1" u="none" strike="noStrike">
                          <a:solidFill>
                            <a:srgbClr val="404040"/>
                          </a:solidFill>
                          <a:effectLst/>
                        </a:rPr>
                        <a:t>Gambia, The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706364344"/>
                  </a:ext>
                </a:extLst>
              </a:tr>
              <a:tr h="176059">
                <a:tc>
                  <a:txBody>
                    <a:bodyPr/>
                    <a:lstStyle/>
                    <a:p>
                      <a:pPr algn="l" rtl="0" fontAlgn="ctr"/>
                      <a:r>
                        <a:rPr lang="en-US" sz="1000" b="1" u="none" strike="noStrike">
                          <a:solidFill>
                            <a:srgbClr val="404040"/>
                          </a:solidFill>
                          <a:effectLst/>
                        </a:rPr>
                        <a:t>Ghana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4.4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4.4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645908096"/>
                  </a:ext>
                </a:extLst>
              </a:tr>
              <a:tr h="176059">
                <a:tc>
                  <a:txBody>
                    <a:bodyPr/>
                    <a:lstStyle/>
                    <a:p>
                      <a:pPr algn="l" rtl="0" fontAlgn="ctr"/>
                      <a:r>
                        <a:rPr lang="en-US" sz="1000" b="1" u="none" strike="noStrike">
                          <a:solidFill>
                            <a:srgbClr val="404040"/>
                          </a:solidFill>
                          <a:effectLst/>
                        </a:rPr>
                        <a:t>Guinea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164395155"/>
                  </a:ext>
                </a:extLst>
              </a:tr>
              <a:tr h="176059">
                <a:tc>
                  <a:txBody>
                    <a:bodyPr/>
                    <a:lstStyle/>
                    <a:p>
                      <a:pPr algn="l" rtl="0" fontAlgn="ctr"/>
                      <a:r>
                        <a:rPr lang="en-US" sz="1000" b="1" u="none" strike="noStrike">
                          <a:solidFill>
                            <a:srgbClr val="404040"/>
                          </a:solidFill>
                          <a:effectLst/>
                        </a:rPr>
                        <a:t>Kenya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10.3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9.2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1.1</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917769370"/>
                  </a:ext>
                </a:extLst>
              </a:tr>
              <a:tr h="176059">
                <a:tc>
                  <a:txBody>
                    <a:bodyPr/>
                    <a:lstStyle/>
                    <a:p>
                      <a:pPr algn="l" rtl="0" fontAlgn="ctr"/>
                      <a:r>
                        <a:rPr lang="en-US" sz="1000" b="1" u="none" strike="noStrike">
                          <a:solidFill>
                            <a:srgbClr val="404040"/>
                          </a:solidFill>
                          <a:effectLst/>
                        </a:rPr>
                        <a:t>Liberia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323961153"/>
                  </a:ext>
                </a:extLst>
              </a:tr>
              <a:tr h="176059">
                <a:tc>
                  <a:txBody>
                    <a:bodyPr/>
                    <a:lstStyle/>
                    <a:p>
                      <a:pPr algn="l" rtl="0" fontAlgn="ctr"/>
                      <a:r>
                        <a:rPr lang="en-US" sz="1000" b="1" u="none" strike="noStrike">
                          <a:solidFill>
                            <a:srgbClr val="404040"/>
                          </a:solidFill>
                          <a:effectLst/>
                        </a:rPr>
                        <a:t>Libya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360.1</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347.1</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404040"/>
                          </a:solidFill>
                          <a:effectLst/>
                        </a:rPr>
                        <a:t>8.3</a:t>
                      </a:r>
                      <a:endParaRPr lang="en-CA" sz="1000" b="0" i="0" u="none" strike="noStrike" kern="1200" dirty="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303761238"/>
                  </a:ext>
                </a:extLst>
              </a:tr>
            </a:tbl>
          </a:graphicData>
        </a:graphic>
      </p:graphicFrame>
      <p:sp>
        <p:nvSpPr>
          <p:cNvPr id="7" name="Rectangle 6"/>
          <p:cNvSpPr/>
          <p:nvPr/>
        </p:nvSpPr>
        <p:spPr>
          <a:xfrm>
            <a:off x="770400" y="356400"/>
            <a:ext cx="8470800" cy="584775"/>
          </a:xfrm>
          <a:prstGeom prst="rect">
            <a:avLst/>
          </a:prstGeom>
        </p:spPr>
        <p:txBody>
          <a:bodyPr wrap="square" lIns="91440" tIns="45720" rIns="91440" bIns="45720" anchor="t">
            <a:spAutoFit/>
          </a:bodyPr>
          <a:lstStyle/>
          <a:p>
            <a:r>
              <a:rPr lang="en-US" sz="3200" dirty="0">
                <a:solidFill>
                  <a:srgbClr val="283378"/>
                </a:solidFill>
                <a:latin typeface="Arial" panose="020B0604020202020204" pitchFamily="34" charset="0"/>
                <a:cs typeface="Arial" panose="020B0604020202020204" pitchFamily="34" charset="0"/>
              </a:rPr>
              <a:t>Burden of kidney failure</a:t>
            </a:r>
          </a:p>
        </p:txBody>
      </p:sp>
      <p:sp>
        <p:nvSpPr>
          <p:cNvPr id="8" name="Rectangle 7"/>
          <p:cNvSpPr/>
          <p:nvPr/>
        </p:nvSpPr>
        <p:spPr>
          <a:xfrm>
            <a:off x="380940" y="1781646"/>
            <a:ext cx="320537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Prevalence of treated </a:t>
            </a:r>
            <a:r>
              <a:rPr lang="en-US" sz="1600" dirty="0">
                <a:solidFill>
                  <a:prstClr val="black"/>
                </a:solidFill>
                <a:latin typeface="+mj-lt"/>
              </a:rPr>
              <a:t>kidney failure</a:t>
            </a:r>
            <a:endParaRPr kumimoji="0" lang="en-US"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11" name="Rectangle 10"/>
          <p:cNvSpPr/>
          <p:nvPr/>
        </p:nvSpPr>
        <p:spPr>
          <a:xfrm>
            <a:off x="381520" y="2105613"/>
            <a:ext cx="3219862" cy="267684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9" name="Rectangle 18"/>
          <p:cNvSpPr/>
          <p:nvPr/>
        </p:nvSpPr>
        <p:spPr>
          <a:xfrm>
            <a:off x="3800672" y="5890483"/>
            <a:ext cx="8250057" cy="76225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effectLst/>
                <a:uLnTx/>
                <a:uFillTx/>
                <a:latin typeface="+mj-lt"/>
                <a:ea typeface="Calibri" panose="020F0502020204030204" pitchFamily="34" charset="0"/>
                <a:cs typeface="Times New Roman"/>
              </a:rPr>
              <a:t>* </a:t>
            </a:r>
            <a:r>
              <a:rPr kumimoji="0" lang="en-US" sz="1000" b="0" i="0" u="none" strike="noStrike" kern="1200" cap="none" spc="0" normalizeH="0" baseline="0" noProof="0" dirty="0" err="1">
                <a:ln>
                  <a:noFill/>
                </a:ln>
                <a:effectLst/>
                <a:uLnTx/>
                <a:uFillTx/>
                <a:latin typeface="+mj-lt"/>
                <a:ea typeface="Calibri" panose="020F0502020204030204" pitchFamily="34" charset="0"/>
                <a:cs typeface="Times New Roman"/>
              </a:rPr>
              <a:t>pmp</a:t>
            </a:r>
            <a:r>
              <a:rPr kumimoji="0" lang="en-US" sz="1000" b="0" i="0" u="none" strike="noStrike" kern="1200" cap="none" spc="0" normalizeH="0" baseline="0" noProof="0" dirty="0">
                <a:ln>
                  <a:noFill/>
                </a:ln>
                <a:effectLst/>
                <a:uLnTx/>
                <a:uFillTx/>
                <a:latin typeface="+mj-lt"/>
                <a:ea typeface="Calibri" panose="020F0502020204030204" pitchFamily="34" charset="0"/>
                <a:cs typeface="Times New Roman"/>
              </a:rPr>
              <a:t> (per million population)</a:t>
            </a:r>
          </a:p>
          <a:p>
            <a:pPr>
              <a:lnSpc>
                <a:spcPct val="107000"/>
              </a:lnSpc>
              <a:defRPr/>
            </a:pPr>
            <a:r>
              <a:rPr kumimoji="0" lang="en-US" sz="1000" b="0" i="0" u="none" strike="noStrike" kern="1200" cap="none" spc="0" normalizeH="0" baseline="0" noProof="0" dirty="0">
                <a:ln>
                  <a:noFill/>
                </a:ln>
                <a:effectLst/>
                <a:uLnTx/>
                <a:uFillTx/>
                <a:latin typeface="+mj-lt"/>
                <a:ea typeface="Calibri" panose="020F0502020204030204" pitchFamily="34" charset="0"/>
                <a:cs typeface="Times New Roman"/>
              </a:rPr>
              <a:t>Data sources: Abu-Aisha</a:t>
            </a:r>
            <a:r>
              <a:rPr kumimoji="0" lang="en-US" sz="1000" b="0" i="0" u="none" strike="noStrike" kern="1200" cap="none" spc="0" normalizeH="0" noProof="0" dirty="0">
                <a:ln>
                  <a:noFill/>
                </a:ln>
                <a:effectLst/>
                <a:uLnTx/>
                <a:uFillTx/>
                <a:latin typeface="+mj-lt"/>
                <a:ea typeface="Calibri" panose="020F0502020204030204" pitchFamily="34" charset="0"/>
                <a:cs typeface="Times New Roman"/>
              </a:rPr>
              <a:t> &amp; Elamin (Peritoneal Dialysis International) 2010, </a:t>
            </a:r>
            <a:r>
              <a:rPr lang="en-US" sz="1000" dirty="0">
                <a:latin typeface="+mj-lt"/>
                <a:ea typeface="Calibri" panose="020F0502020204030204" pitchFamily="34" charset="0"/>
                <a:cs typeface="Times New Roman"/>
              </a:rPr>
              <a:t>Jain et al. (JASN) 2012, Liyanage et al. (The Lancet) 2015, 2017/2018 USRDS Annual Data Report </a:t>
            </a:r>
            <a:endParaRPr lang="en-US" sz="1000" dirty="0">
              <a:latin typeface="+mj-lt"/>
              <a:ea typeface="Calibri" panose="020F0502020204030204" pitchFamily="34" charset="0"/>
              <a:cs typeface="Times New Roman" panose="02020603050405020304" pitchFamily="18" charset="0"/>
            </a:endParaRPr>
          </a:p>
          <a:p>
            <a:pPr>
              <a:lnSpc>
                <a:spcPct val="107000"/>
              </a:lnSpc>
              <a:defRPr/>
            </a:pPr>
            <a:r>
              <a:rPr lang="en-US" sz="1000" dirty="0">
                <a:latin typeface="+mj-lt"/>
                <a:ea typeface="Calibri" panose="020F0502020204030204" pitchFamily="34" charset="0"/>
                <a:cs typeface="Times New Roman"/>
              </a:rPr>
              <a:t>‘ – ’ : data not reported/unavailable </a:t>
            </a:r>
            <a:endParaRPr lang="en-US" sz="1000" dirty="0">
              <a:latin typeface="+mj-lt"/>
              <a:ea typeface="Calibri" panose="020F0502020204030204" pitchFamily="34" charset="0"/>
              <a:cs typeface="Times New Roman" panose="02020603050405020304" pitchFamily="18" charset="0"/>
            </a:endParaRPr>
          </a:p>
        </p:txBody>
      </p:sp>
      <p:sp>
        <p:nvSpPr>
          <p:cNvPr id="20" name="Oval 19"/>
          <p:cNvSpPr/>
          <p:nvPr/>
        </p:nvSpPr>
        <p:spPr>
          <a:xfrm>
            <a:off x="5865346" y="1223465"/>
            <a:ext cx="1002608" cy="47003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2" name="Rectangle 11"/>
          <p:cNvSpPr/>
          <p:nvPr/>
        </p:nvSpPr>
        <p:spPr>
          <a:xfrm>
            <a:off x="86137" y="4947964"/>
            <a:ext cx="3831849" cy="14140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mj-lt"/>
            </a:endParaRPr>
          </a:p>
        </p:txBody>
      </p:sp>
      <p:sp>
        <p:nvSpPr>
          <p:cNvPr id="13" name="Rectangle 12"/>
          <p:cNvSpPr/>
          <p:nvPr/>
        </p:nvSpPr>
        <p:spPr>
          <a:xfrm>
            <a:off x="544038" y="5124662"/>
            <a:ext cx="2916045"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j-lt"/>
                <a:ea typeface="+mn-ea"/>
                <a:cs typeface="+mn-cs"/>
              </a:rPr>
              <a:t>Treated</a:t>
            </a:r>
            <a:r>
              <a:rPr kumimoji="0" lang="en-US" sz="1100" b="0" i="0" u="none" strike="noStrike" kern="1200" cap="none" spc="0" normalizeH="0" noProof="0" dirty="0">
                <a:ln>
                  <a:noFill/>
                </a:ln>
                <a:solidFill>
                  <a:prstClr val="black"/>
                </a:solidFill>
                <a:effectLst/>
                <a:uLnTx/>
                <a:uFillTx/>
                <a:latin typeface="+mj-lt"/>
                <a:ea typeface="+mn-ea"/>
                <a:cs typeface="+mn-cs"/>
              </a:rPr>
              <a:t> </a:t>
            </a:r>
            <a:r>
              <a:rPr lang="en-US" sz="1100" dirty="0">
                <a:solidFill>
                  <a:prstClr val="black"/>
                </a:solidFill>
                <a:latin typeface="+mj-lt"/>
              </a:rPr>
              <a:t>kidney failure</a:t>
            </a:r>
            <a:r>
              <a:rPr kumimoji="0" lang="en-US" sz="1100" b="0" i="0" u="none" strike="noStrike" kern="1200" cap="none" spc="0" normalizeH="0" noProof="0" dirty="0">
                <a:ln>
                  <a:noFill/>
                </a:ln>
                <a:solidFill>
                  <a:prstClr val="black"/>
                </a:solidFill>
                <a:effectLst/>
                <a:uLnTx/>
                <a:uFillTx/>
                <a:latin typeface="+mj-lt"/>
                <a:ea typeface="+mn-ea"/>
                <a:cs typeface="+mn-cs"/>
              </a:rPr>
              <a:t>: all dialysis + transplant</a:t>
            </a: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sp>
        <p:nvSpPr>
          <p:cNvPr id="2" name="Date Placeholder 3">
            <a:extLst>
              <a:ext uri="{FF2B5EF4-FFF2-40B4-BE49-F238E27FC236}">
                <a16:creationId xmlns:a16="http://schemas.microsoft.com/office/drawing/2014/main" id="{8E915FE4-6543-4A64-D778-B8C703D5D5F9}"/>
              </a:ext>
            </a:extLst>
          </p:cNvPr>
          <p:cNvSpPr>
            <a:spLocks noGrp="1"/>
          </p:cNvSpPr>
          <p:nvPr>
            <p:ph type="dt" sz="half" idx="2"/>
          </p:nvPr>
        </p:nvSpPr>
        <p:spPr>
          <a:xfrm>
            <a:off x="838200" y="6536974"/>
            <a:ext cx="2743200" cy="365125"/>
          </a:xfrm>
        </p:spPr>
        <p:txBody>
          <a:bodyPr/>
          <a:lstStyle/>
          <a:p>
            <a:r>
              <a:rPr lang="en-GB" dirty="0">
                <a:latin typeface="+mj-lt"/>
              </a:rPr>
              <a:t>July 2023</a:t>
            </a:r>
            <a:endParaRPr lang="en-US">
              <a:latin typeface="+mj-lt"/>
            </a:endParaRPr>
          </a:p>
        </p:txBody>
      </p:sp>
      <p:sp>
        <p:nvSpPr>
          <p:cNvPr id="3" name="Footer Placeholder 4">
            <a:extLst>
              <a:ext uri="{FF2B5EF4-FFF2-40B4-BE49-F238E27FC236}">
                <a16:creationId xmlns:a16="http://schemas.microsoft.com/office/drawing/2014/main" id="{06BB333F-1137-ECB3-5647-083725B96CDA}"/>
              </a:ext>
            </a:extLst>
          </p:cNvPr>
          <p:cNvSpPr>
            <a:spLocks noGrp="1"/>
          </p:cNvSpPr>
          <p:nvPr>
            <p:ph type="ftr" sz="quarter" idx="3"/>
          </p:nvPr>
        </p:nvSpPr>
        <p:spPr>
          <a:xfrm>
            <a:off x="4038600" y="6536974"/>
            <a:ext cx="4114800" cy="365125"/>
          </a:xfrm>
        </p:spPr>
        <p:txBody>
          <a:bodyPr/>
          <a:lstStyle/>
          <a:p>
            <a:r>
              <a:rPr lang="en-US">
                <a:latin typeface="+mj-lt"/>
              </a:rPr>
              <a:t>International Society of Nephrology</a:t>
            </a:r>
          </a:p>
        </p:txBody>
      </p:sp>
      <p:sp>
        <p:nvSpPr>
          <p:cNvPr id="4" name="Slide Number Placeholder 5">
            <a:extLst>
              <a:ext uri="{FF2B5EF4-FFF2-40B4-BE49-F238E27FC236}">
                <a16:creationId xmlns:a16="http://schemas.microsoft.com/office/drawing/2014/main" id="{DE54A54C-DB05-26E7-33E9-14BFDFE3141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latin typeface="+mj-lt"/>
              </a:rPr>
              <a:pPr/>
              <a:t>17</a:t>
            </a:fld>
            <a:endParaRPr lang="en-US">
              <a:latin typeface="+mj-lt"/>
            </a:endParaRPr>
          </a:p>
        </p:txBody>
      </p:sp>
    </p:spTree>
    <p:extLst>
      <p:ext uri="{BB962C8B-B14F-4D97-AF65-F5344CB8AC3E}">
        <p14:creationId xmlns:p14="http://schemas.microsoft.com/office/powerpoint/2010/main" val="1440758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21420260"/>
              </p:ext>
            </p:extLst>
          </p:nvPr>
        </p:nvGraphicFramePr>
        <p:xfrm>
          <a:off x="3897684" y="1290448"/>
          <a:ext cx="8002918" cy="4499441"/>
        </p:xfrm>
        <a:graphic>
          <a:graphicData uri="http://schemas.openxmlformats.org/drawingml/2006/table">
            <a:tbl>
              <a:tblPr firstRow="1" firstCol="1" bandRow="1">
                <a:tableStyleId>{F5AB1C69-6EDB-4FF4-983F-18BD219EF322}</a:tableStyleId>
              </a:tblPr>
              <a:tblGrid>
                <a:gridCol w="1312870">
                  <a:extLst>
                    <a:ext uri="{9D8B030D-6E8A-4147-A177-3AD203B41FA5}">
                      <a16:colId xmlns:a16="http://schemas.microsoft.com/office/drawing/2014/main" val="3574951708"/>
                    </a:ext>
                  </a:extLst>
                </a:gridCol>
                <a:gridCol w="946272">
                  <a:extLst>
                    <a:ext uri="{9D8B030D-6E8A-4147-A177-3AD203B41FA5}">
                      <a16:colId xmlns:a16="http://schemas.microsoft.com/office/drawing/2014/main" val="2493019425"/>
                    </a:ext>
                  </a:extLst>
                </a:gridCol>
                <a:gridCol w="705246">
                  <a:extLst>
                    <a:ext uri="{9D8B030D-6E8A-4147-A177-3AD203B41FA5}">
                      <a16:colId xmlns:a16="http://schemas.microsoft.com/office/drawing/2014/main" val="332472521"/>
                    </a:ext>
                  </a:extLst>
                </a:gridCol>
                <a:gridCol w="921746">
                  <a:extLst>
                    <a:ext uri="{9D8B030D-6E8A-4147-A177-3AD203B41FA5}">
                      <a16:colId xmlns:a16="http://schemas.microsoft.com/office/drawing/2014/main" val="3979378920"/>
                    </a:ext>
                  </a:extLst>
                </a:gridCol>
                <a:gridCol w="767095">
                  <a:extLst>
                    <a:ext uri="{9D8B030D-6E8A-4147-A177-3AD203B41FA5}">
                      <a16:colId xmlns:a16="http://schemas.microsoft.com/office/drawing/2014/main" val="516198485"/>
                    </a:ext>
                  </a:extLst>
                </a:gridCol>
                <a:gridCol w="859897">
                  <a:extLst>
                    <a:ext uri="{9D8B030D-6E8A-4147-A177-3AD203B41FA5}">
                      <a16:colId xmlns:a16="http://schemas.microsoft.com/office/drawing/2014/main" val="3640396266"/>
                    </a:ext>
                  </a:extLst>
                </a:gridCol>
                <a:gridCol w="828944">
                  <a:extLst>
                    <a:ext uri="{9D8B030D-6E8A-4147-A177-3AD203B41FA5}">
                      <a16:colId xmlns:a16="http://schemas.microsoft.com/office/drawing/2014/main" val="1112092182"/>
                    </a:ext>
                  </a:extLst>
                </a:gridCol>
                <a:gridCol w="822700">
                  <a:extLst>
                    <a:ext uri="{9D8B030D-6E8A-4147-A177-3AD203B41FA5}">
                      <a16:colId xmlns:a16="http://schemas.microsoft.com/office/drawing/2014/main" val="788517744"/>
                    </a:ext>
                  </a:extLst>
                </a:gridCol>
                <a:gridCol w="838148">
                  <a:extLst>
                    <a:ext uri="{9D8B030D-6E8A-4147-A177-3AD203B41FA5}">
                      <a16:colId xmlns:a16="http://schemas.microsoft.com/office/drawing/2014/main" val="2579360747"/>
                    </a:ext>
                  </a:extLst>
                </a:gridCol>
              </a:tblGrid>
              <a:tr h="281189">
                <a:tc rowSpan="2">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gridSpan="2">
                  <a:txBody>
                    <a:bodyPr/>
                    <a:lstStyle/>
                    <a:p>
                      <a:pPr marL="0" marR="0" algn="ctr">
                        <a:lnSpc>
                          <a:spcPct val="106000"/>
                        </a:lnSpc>
                        <a:spcBef>
                          <a:spcPts val="0"/>
                        </a:spcBef>
                        <a:spcAft>
                          <a:spcPts val="0"/>
                        </a:spcAft>
                      </a:pPr>
                      <a:r>
                        <a:rPr lang="en-US" sz="1000" b="1" kern="1200" dirty="0">
                          <a:solidFill>
                            <a:srgbClr val="404040"/>
                          </a:solidFill>
                          <a:effectLst/>
                        </a:rPr>
                        <a:t>Treated kidney failure</a:t>
                      </a:r>
                      <a:endParaRPr lang="en-GB" sz="1000" dirty="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dialysis (HD+PD)</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Hemodialysis</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Peritoneal dialysis</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hMerge="1">
                  <a:txBody>
                    <a:bodyPr/>
                    <a:lstStyle/>
                    <a:p>
                      <a:endParaRPr lang="en-GB"/>
                    </a:p>
                  </a:txBody>
                  <a:tcPr/>
                </a:tc>
                <a:extLst>
                  <a:ext uri="{0D108BD9-81ED-4DB2-BD59-A6C34878D82A}">
                    <a16:rowId xmlns:a16="http://schemas.microsoft.com/office/drawing/2014/main" val="408176023"/>
                  </a:ext>
                </a:extLst>
              </a:tr>
              <a:tr h="260343">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17038" marR="17038" marT="6907" marB="0" anchor="ctr"/>
                </a:tc>
                <a:extLst>
                  <a:ext uri="{0D108BD9-81ED-4DB2-BD59-A6C34878D82A}">
                    <a16:rowId xmlns:a16="http://schemas.microsoft.com/office/drawing/2014/main" val="3838960269"/>
                  </a:ext>
                </a:extLst>
              </a:tr>
              <a:tr h="172083">
                <a:tc>
                  <a:txBody>
                    <a:bodyPr/>
                    <a:lstStyle/>
                    <a:p>
                      <a:pPr algn="l" rtl="0" fontAlgn="ctr"/>
                      <a:r>
                        <a:rPr lang="en-US" sz="1000" b="1" u="none" strike="noStrike">
                          <a:solidFill>
                            <a:srgbClr val="404040"/>
                          </a:solidFill>
                          <a:effectLst/>
                        </a:rPr>
                        <a:t>Madagascar</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5.1</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5.1</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501055486"/>
                  </a:ext>
                </a:extLst>
              </a:tr>
              <a:tr h="172083">
                <a:tc>
                  <a:txBody>
                    <a:bodyPr/>
                    <a:lstStyle/>
                    <a:p>
                      <a:pPr algn="l" rtl="0" fontAlgn="ctr"/>
                      <a:r>
                        <a:rPr lang="en-US" sz="1000" b="1" u="none" strike="noStrike">
                          <a:solidFill>
                            <a:srgbClr val="404040"/>
                          </a:solidFill>
                          <a:effectLst/>
                        </a:rPr>
                        <a:t>Malawi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422443543"/>
                  </a:ext>
                </a:extLst>
              </a:tr>
              <a:tr h="172083">
                <a:tc>
                  <a:txBody>
                    <a:bodyPr/>
                    <a:lstStyle/>
                    <a:p>
                      <a:pPr algn="l" rtl="0" fontAlgn="ctr"/>
                      <a:r>
                        <a:rPr lang="en-US" sz="1000" b="1" u="none" strike="noStrike">
                          <a:solidFill>
                            <a:srgbClr val="404040"/>
                          </a:solidFill>
                          <a:effectLst/>
                        </a:rPr>
                        <a:t>Mali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3.9</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3.9</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611611188"/>
                  </a:ext>
                </a:extLst>
              </a:tr>
              <a:tr h="172083">
                <a:tc>
                  <a:txBody>
                    <a:bodyPr/>
                    <a:lstStyle/>
                    <a:p>
                      <a:pPr algn="l" rtl="0" fontAlgn="ctr"/>
                      <a:r>
                        <a:rPr lang="en-US" sz="1000" b="1" u="none" strike="noStrike">
                          <a:solidFill>
                            <a:srgbClr val="404040"/>
                          </a:solidFill>
                          <a:effectLst/>
                        </a:rPr>
                        <a:t>Mauritania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80.5</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80.5</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690412480"/>
                  </a:ext>
                </a:extLst>
              </a:tr>
              <a:tr h="172083">
                <a:tc>
                  <a:txBody>
                    <a:bodyPr/>
                    <a:lstStyle/>
                    <a:p>
                      <a:pPr algn="l" rtl="0" fontAlgn="ctr"/>
                      <a:r>
                        <a:rPr lang="en-US" sz="1000" b="1" u="none" strike="noStrike">
                          <a:solidFill>
                            <a:srgbClr val="404040"/>
                          </a:solidFill>
                          <a:effectLst/>
                        </a:rPr>
                        <a:t>Mauritius</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648.8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648.8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400103655"/>
                  </a:ext>
                </a:extLst>
              </a:tr>
              <a:tr h="172083">
                <a:tc>
                  <a:txBody>
                    <a:bodyPr/>
                    <a:lstStyle/>
                    <a:p>
                      <a:pPr algn="l" rtl="0" fontAlgn="ctr"/>
                      <a:r>
                        <a:rPr lang="en-US" sz="1000" b="1" u="none" strike="noStrike">
                          <a:solidFill>
                            <a:srgbClr val="404040"/>
                          </a:solidFill>
                          <a:effectLst/>
                        </a:rPr>
                        <a:t>Morocco</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kern="1200">
                          <a:solidFill>
                            <a:srgbClr val="404040"/>
                          </a:solidFill>
                          <a:effectLst/>
                        </a:rPr>
                        <a:t>144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541</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185.6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185</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0.6</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4093871644"/>
                  </a:ext>
                </a:extLst>
              </a:tr>
              <a:tr h="172083">
                <a:tc>
                  <a:txBody>
                    <a:bodyPr/>
                    <a:lstStyle/>
                    <a:p>
                      <a:pPr algn="l" rtl="0" fontAlgn="ctr"/>
                      <a:r>
                        <a:rPr lang="en-US" sz="1000" b="1" u="none" strike="noStrike">
                          <a:solidFill>
                            <a:srgbClr val="404040"/>
                          </a:solidFill>
                          <a:effectLst/>
                        </a:rPr>
                        <a:t>Mozambique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0.92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0.92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0.92</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672661321"/>
                  </a:ext>
                </a:extLst>
              </a:tr>
              <a:tr h="172083">
                <a:tc>
                  <a:txBody>
                    <a:bodyPr/>
                    <a:lstStyle/>
                    <a:p>
                      <a:pPr algn="l" rtl="0" fontAlgn="ctr"/>
                      <a:r>
                        <a:rPr lang="en-US" sz="1000" b="1" u="none" strike="noStrike">
                          <a:solidFill>
                            <a:srgbClr val="404040"/>
                          </a:solidFill>
                          <a:effectLst/>
                        </a:rPr>
                        <a:t>Namibia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16.8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16.8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9.6</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599164554"/>
                  </a:ext>
                </a:extLst>
              </a:tr>
              <a:tr h="172083">
                <a:tc>
                  <a:txBody>
                    <a:bodyPr/>
                    <a:lstStyle/>
                    <a:p>
                      <a:pPr algn="l" rtl="0" fontAlgn="ctr"/>
                      <a:r>
                        <a:rPr lang="en-US" sz="1000" b="1" u="none" strike="noStrike">
                          <a:solidFill>
                            <a:srgbClr val="404040"/>
                          </a:solidFill>
                          <a:effectLst/>
                        </a:rPr>
                        <a:t>Niger</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398230927"/>
                  </a:ext>
                </a:extLst>
              </a:tr>
              <a:tr h="172083">
                <a:tc>
                  <a:txBody>
                    <a:bodyPr/>
                    <a:lstStyle/>
                    <a:p>
                      <a:pPr algn="l" rtl="0" fontAlgn="ctr"/>
                      <a:r>
                        <a:rPr lang="en-US" sz="1000" b="1" u="none" strike="noStrike">
                          <a:solidFill>
                            <a:srgbClr val="404040"/>
                          </a:solidFill>
                          <a:effectLst/>
                        </a:rPr>
                        <a:t>Nigeria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7.4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7.4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4237007511"/>
                  </a:ext>
                </a:extLst>
              </a:tr>
              <a:tr h="172083">
                <a:tc>
                  <a:txBody>
                    <a:bodyPr/>
                    <a:lstStyle/>
                    <a:p>
                      <a:pPr algn="l" rtl="0" fontAlgn="ctr"/>
                      <a:r>
                        <a:rPr lang="en-US" sz="1000" b="1" u="none" strike="noStrike">
                          <a:solidFill>
                            <a:srgbClr val="404040"/>
                          </a:solidFill>
                          <a:effectLst/>
                        </a:rPr>
                        <a:t>Rwanda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4.4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17337236"/>
                  </a:ext>
                </a:extLst>
              </a:tr>
              <a:tr h="172083">
                <a:tc>
                  <a:txBody>
                    <a:bodyPr/>
                    <a:lstStyle/>
                    <a:p>
                      <a:pPr algn="l" rtl="0" fontAlgn="ctr"/>
                      <a:r>
                        <a:rPr lang="en-US" sz="1000" b="1" u="none" strike="noStrike">
                          <a:solidFill>
                            <a:srgbClr val="404040"/>
                          </a:solidFill>
                          <a:effectLst/>
                        </a:rPr>
                        <a:t>Senegal</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11.3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9.7</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1.6</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3873108046"/>
                  </a:ext>
                </a:extLst>
              </a:tr>
              <a:tr h="172083">
                <a:tc>
                  <a:txBody>
                    <a:bodyPr/>
                    <a:lstStyle/>
                    <a:p>
                      <a:pPr algn="l" rtl="0" fontAlgn="ctr"/>
                      <a:r>
                        <a:rPr lang="en-US" sz="1000" b="1" u="none" strike="noStrike">
                          <a:solidFill>
                            <a:srgbClr val="404040"/>
                          </a:solidFill>
                          <a:effectLst/>
                        </a:rPr>
                        <a:t>Sierra Leone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427981716"/>
                  </a:ext>
                </a:extLst>
              </a:tr>
              <a:tr h="172083">
                <a:tc>
                  <a:txBody>
                    <a:bodyPr/>
                    <a:lstStyle/>
                    <a:p>
                      <a:pPr algn="l" rtl="0" fontAlgn="ctr"/>
                      <a:r>
                        <a:rPr lang="en-US" sz="1000" b="1" u="none" strike="noStrike">
                          <a:solidFill>
                            <a:srgbClr val="404040"/>
                          </a:solidFill>
                          <a:effectLst/>
                        </a:rPr>
                        <a:t>Somalia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US" sz="1000" b="0" u="none" strike="noStrike">
                          <a:solidFill>
                            <a:srgbClr val="404040"/>
                          </a:solidFill>
                          <a:effectLst/>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083852224"/>
                  </a:ext>
                </a:extLst>
              </a:tr>
              <a:tr h="172083">
                <a:tc>
                  <a:txBody>
                    <a:bodyPr/>
                    <a:lstStyle/>
                    <a:p>
                      <a:pPr algn="l" rtl="0" fontAlgn="ctr"/>
                      <a:r>
                        <a:rPr lang="en-US" sz="1000" b="1" u="none" strike="noStrike">
                          <a:solidFill>
                            <a:srgbClr val="404040"/>
                          </a:solidFill>
                          <a:effectLst/>
                        </a:rPr>
                        <a:t>South Africa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kern="1200">
                          <a:solidFill>
                            <a:srgbClr val="404040"/>
                          </a:solidFill>
                          <a:effectLst/>
                        </a:rPr>
                        <a:t>22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169</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156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134.3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23.3</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374877879"/>
                  </a:ext>
                </a:extLst>
              </a:tr>
              <a:tr h="172083">
                <a:tc>
                  <a:txBody>
                    <a:bodyPr/>
                    <a:lstStyle/>
                    <a:p>
                      <a:pPr algn="l" rtl="0" fontAlgn="ctr"/>
                      <a:r>
                        <a:rPr lang="en-US" sz="1000" b="1" u="none" strike="noStrike">
                          <a:solidFill>
                            <a:srgbClr val="404040"/>
                          </a:solidFill>
                          <a:effectLst/>
                        </a:rPr>
                        <a:t>Sudan</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70.4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67.9</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2.5</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550845773"/>
                  </a:ext>
                </a:extLst>
              </a:tr>
              <a:tr h="172083">
                <a:tc>
                  <a:txBody>
                    <a:bodyPr/>
                    <a:lstStyle/>
                    <a:p>
                      <a:pPr algn="l" rtl="0" fontAlgn="ctr"/>
                      <a:r>
                        <a:rPr lang="en-US" sz="1000" b="1" u="none" strike="noStrike">
                          <a:solidFill>
                            <a:srgbClr val="404040"/>
                          </a:solidFill>
                          <a:effectLst/>
                        </a:rPr>
                        <a:t>Swaziland</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15.4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15.4</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4038447779"/>
                  </a:ext>
                </a:extLst>
              </a:tr>
              <a:tr h="172083">
                <a:tc>
                  <a:txBody>
                    <a:bodyPr/>
                    <a:lstStyle/>
                    <a:p>
                      <a:pPr algn="l" rtl="0" fontAlgn="ctr"/>
                      <a:r>
                        <a:rPr lang="en-US" sz="1000" b="1" u="none" strike="noStrike">
                          <a:solidFill>
                            <a:srgbClr val="404040"/>
                          </a:solidFill>
                          <a:effectLst/>
                        </a:rPr>
                        <a:t>Tanzania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0.5</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0.5</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057823376"/>
                  </a:ext>
                </a:extLst>
              </a:tr>
              <a:tr h="172083">
                <a:tc>
                  <a:txBody>
                    <a:bodyPr/>
                    <a:lstStyle/>
                    <a:p>
                      <a:pPr algn="l" rtl="0" fontAlgn="ctr"/>
                      <a:r>
                        <a:rPr lang="en-US" sz="1000" b="1" u="none" strike="noStrike">
                          <a:solidFill>
                            <a:srgbClr val="404040"/>
                          </a:solidFill>
                          <a:effectLst/>
                        </a:rPr>
                        <a:t>Togo</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8.3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8.3</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664230507"/>
                  </a:ext>
                </a:extLst>
              </a:tr>
              <a:tr h="172083">
                <a:tc>
                  <a:txBody>
                    <a:bodyPr/>
                    <a:lstStyle/>
                    <a:p>
                      <a:pPr algn="l" rtl="0" fontAlgn="ctr"/>
                      <a:r>
                        <a:rPr lang="en-US" sz="1000" b="1" u="none" strike="noStrike">
                          <a:solidFill>
                            <a:srgbClr val="404040"/>
                          </a:solidFill>
                          <a:effectLst/>
                        </a:rPr>
                        <a:t>Tunisia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kern="1200">
                          <a:solidFill>
                            <a:srgbClr val="404040"/>
                          </a:solidFill>
                          <a:effectLst/>
                        </a:rPr>
                        <a:t>242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1018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759.6</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722.8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36.8</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2460292274"/>
                  </a:ext>
                </a:extLst>
              </a:tr>
              <a:tr h="172083">
                <a:tc>
                  <a:txBody>
                    <a:bodyPr/>
                    <a:lstStyle/>
                    <a:p>
                      <a:pPr algn="l" rtl="0" fontAlgn="ctr"/>
                      <a:r>
                        <a:rPr lang="en-US" sz="1000" b="1" u="none" strike="noStrike">
                          <a:solidFill>
                            <a:srgbClr val="404040"/>
                          </a:solidFill>
                          <a:effectLst/>
                        </a:rPr>
                        <a:t>Uganda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1.2</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0.66</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075404461"/>
                  </a:ext>
                </a:extLst>
              </a:tr>
              <a:tr h="172083">
                <a:tc>
                  <a:txBody>
                    <a:bodyPr/>
                    <a:lstStyle/>
                    <a:p>
                      <a:pPr algn="l" rtl="0" fontAlgn="ctr"/>
                      <a:r>
                        <a:rPr lang="en-US" sz="1000" b="1" u="none" strike="noStrike">
                          <a:solidFill>
                            <a:srgbClr val="404040"/>
                          </a:solidFill>
                          <a:effectLst/>
                        </a:rPr>
                        <a:t>Zambia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2.9</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1.7</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1.7</a:t>
                      </a:r>
                      <a:endParaRPr lang="en-CA" sz="1000" b="0" i="0" u="none" strike="noStrike" kern="120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1366720011"/>
                  </a:ext>
                </a:extLst>
              </a:tr>
              <a:tr h="172083">
                <a:tc>
                  <a:txBody>
                    <a:bodyPr/>
                    <a:lstStyle/>
                    <a:p>
                      <a:pPr algn="l" rtl="0" fontAlgn="ctr"/>
                      <a:r>
                        <a:rPr lang="en-US" sz="1000" b="1" u="none" strike="noStrike">
                          <a:solidFill>
                            <a:srgbClr val="404040"/>
                          </a:solidFill>
                          <a:effectLst/>
                        </a:rPr>
                        <a:t>Zimbabwe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a:solidFill>
                            <a:srgbClr val="404040"/>
                          </a:solidFill>
                          <a:effectLst/>
                        </a:rPr>
                        <a:t>2.8</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kumimoji="0" lang="en-US" sz="1000" b="0" u="none" strike="noStrike" kern="1200" cap="none" spc="0" normalizeH="0" baseline="0" noProof="0">
                          <a:ln>
                            <a:noFill/>
                          </a:ln>
                          <a:solidFill>
                            <a:srgbClr val="404040"/>
                          </a:solidFill>
                          <a:effectLst/>
                          <a:uLnTx/>
                          <a:uFillTx/>
                        </a:rPr>
                        <a:t>-</a:t>
                      </a:r>
                      <a:endParaRPr lang="en-CA" sz="1000" b="0" i="0" u="none" strike="noStrike" kern="1200">
                        <a:solidFill>
                          <a:srgbClr val="404040"/>
                        </a:solidFill>
                        <a:effectLst/>
                        <a:latin typeface="+mj-lt"/>
                        <a:ea typeface="+mn-ea"/>
                        <a:cs typeface="+mn-cs"/>
                      </a:endParaRPr>
                    </a:p>
                  </a:txBody>
                  <a:tcPr marL="4763" marR="4763" marT="4763" marB="0" anchor="ctr"/>
                </a:tc>
                <a:tc>
                  <a:txBody>
                    <a:bodyPr/>
                    <a:lstStyle/>
                    <a:p>
                      <a:pPr algn="ctr" fontAlgn="b"/>
                      <a:r>
                        <a:rPr lang="en-CA" sz="1000" b="0" u="none" strike="noStrike" kern="1200" dirty="0">
                          <a:solidFill>
                            <a:srgbClr val="404040"/>
                          </a:solidFill>
                          <a:effectLst/>
                        </a:rPr>
                        <a:t>2.8</a:t>
                      </a:r>
                      <a:endParaRPr lang="en-CA" sz="1000" b="0" i="0" u="none" strike="noStrike" kern="1200" dirty="0">
                        <a:solidFill>
                          <a:srgbClr val="404040"/>
                        </a:solidFill>
                        <a:effectLst/>
                        <a:latin typeface="+mj-lt"/>
                        <a:ea typeface="+mn-ea"/>
                        <a:cs typeface="+mn-cs"/>
                      </a:endParaRPr>
                    </a:p>
                  </a:txBody>
                  <a:tcPr marL="4763" marR="4763" marT="4763" marB="0" anchor="ctr"/>
                </a:tc>
                <a:extLst>
                  <a:ext uri="{0D108BD9-81ED-4DB2-BD59-A6C34878D82A}">
                    <a16:rowId xmlns:a16="http://schemas.microsoft.com/office/drawing/2014/main" val="977452482"/>
                  </a:ext>
                </a:extLst>
              </a:tr>
            </a:tbl>
          </a:graphicData>
        </a:graphic>
      </p:graphicFrame>
      <p:sp>
        <p:nvSpPr>
          <p:cNvPr id="7" name="Rectangle 6"/>
          <p:cNvSpPr/>
          <p:nvPr/>
        </p:nvSpPr>
        <p:spPr>
          <a:xfrm>
            <a:off x="770400" y="356399"/>
            <a:ext cx="8470800" cy="584775"/>
          </a:xfrm>
          <a:prstGeom prst="rect">
            <a:avLst/>
          </a:prstGeom>
        </p:spPr>
        <p:txBody>
          <a:bodyPr wrap="square" lIns="91440" tIns="45720" rIns="91440" bIns="45720" anchor="t">
            <a:spAutoFit/>
          </a:bodyPr>
          <a:lstStyle/>
          <a:p>
            <a:r>
              <a:rPr lang="en-US" sz="3200" dirty="0">
                <a:solidFill>
                  <a:srgbClr val="283378"/>
                </a:solidFill>
                <a:latin typeface="Arial" panose="020B0604020202020204" pitchFamily="34" charset="0"/>
                <a:cs typeface="Arial" panose="020B0604020202020204" pitchFamily="34" charset="0"/>
              </a:rPr>
              <a:t>Burden of kidney failure (cont’d)</a:t>
            </a:r>
          </a:p>
        </p:txBody>
      </p:sp>
      <p:sp>
        <p:nvSpPr>
          <p:cNvPr id="19" name="Rectangle 18"/>
          <p:cNvSpPr/>
          <p:nvPr/>
        </p:nvSpPr>
        <p:spPr>
          <a:xfrm>
            <a:off x="3821086" y="5793234"/>
            <a:ext cx="7802549" cy="7403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sources</a:t>
            </a:r>
            <a:r>
              <a:rPr lang="en-US" sz="1000">
                <a:solidFill>
                  <a:prstClr val="black"/>
                </a:solidFill>
                <a:latin typeface="+mj-lt"/>
                <a:ea typeface="Calibri" panose="020F0502020204030204" pitchFamily="34" charset="0"/>
                <a:cs typeface="Times New Roman" panose="02020603050405020304" pitchFamily="18" charset="0"/>
              </a:rPr>
              <a:t>: Abu-Aisha &amp; </a:t>
            </a:r>
            <a:r>
              <a:rPr lang="en-US" sz="1000" err="1">
                <a:solidFill>
                  <a:prstClr val="black"/>
                </a:solidFill>
                <a:latin typeface="+mj-lt"/>
                <a:ea typeface="Calibri" panose="020F0502020204030204" pitchFamily="34" charset="0"/>
                <a:cs typeface="Times New Roman" panose="02020603050405020304" pitchFamily="18" charset="0"/>
              </a:rPr>
              <a:t>Elamin</a:t>
            </a:r>
            <a:r>
              <a:rPr lang="en-US" sz="1000">
                <a:solidFill>
                  <a:prstClr val="black"/>
                </a:solidFill>
                <a:latin typeface="+mj-lt"/>
                <a:ea typeface="Calibri" panose="020F0502020204030204" pitchFamily="34" charset="0"/>
                <a:cs typeface="Times New Roman" panose="02020603050405020304" pitchFamily="18" charset="0"/>
              </a:rPr>
              <a:t> (Peritoneal Dialysis International) 2010,</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ERA-EDTA Registry</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Annual Report 2016/2017, </a:t>
            </a:r>
            <a:r>
              <a:rPr lang="en-US" sz="1000">
                <a:solidFill>
                  <a:prstClr val="black"/>
                </a:solidFill>
                <a:latin typeface="+mj-lt"/>
                <a:ea typeface="Calibri" panose="020F0502020204030204" pitchFamily="34" charset="0"/>
                <a:cs typeface="Times New Roman" panose="02020603050405020304" pitchFamily="18" charset="0"/>
              </a:rPr>
              <a:t>Jain et al. (JASN) 2012, South African Renal Registry Annual Report 2019, 2017/2018 USRDS Annual Data Report</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a:t>
            </a:r>
          </a:p>
          <a:p>
            <a:pPr>
              <a:lnSpc>
                <a:spcPct val="107000"/>
              </a:lnSpc>
              <a:defRPr/>
            </a:pPr>
            <a:r>
              <a:rPr lang="en-US" sz="1000">
                <a:solidFill>
                  <a:prstClr val="black"/>
                </a:solidFill>
                <a:latin typeface="+mj-lt"/>
                <a:ea typeface="Calibri" panose="020F0502020204030204" pitchFamily="34" charset="0"/>
                <a:cs typeface="Times New Roman" panose="02020603050405020304" pitchFamily="18" charset="0"/>
              </a:rPr>
              <a:t>‘ – ’ : data not reported/unavailable </a:t>
            </a:r>
          </a:p>
        </p:txBody>
      </p:sp>
      <p:sp>
        <p:nvSpPr>
          <p:cNvPr id="20" name="Oval 19"/>
          <p:cNvSpPr/>
          <p:nvPr/>
        </p:nvSpPr>
        <p:spPr>
          <a:xfrm>
            <a:off x="6012075" y="1290448"/>
            <a:ext cx="989513" cy="449944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pic>
        <p:nvPicPr>
          <p:cNvPr id="5" name="Picture 4">
            <a:extLst>
              <a:ext uri="{FF2B5EF4-FFF2-40B4-BE49-F238E27FC236}">
                <a16:creationId xmlns:a16="http://schemas.microsoft.com/office/drawing/2014/main" id="{2CB9DE16-C2B4-CC97-0D8F-004043E0089D}"/>
              </a:ext>
            </a:extLst>
          </p:cNvPr>
          <p:cNvPicPr>
            <a:picLocks noChangeAspect="1"/>
          </p:cNvPicPr>
          <p:nvPr/>
        </p:nvPicPr>
        <p:blipFill>
          <a:blip r:embed="rId2"/>
          <a:stretch>
            <a:fillRect/>
          </a:stretch>
        </p:blipFill>
        <p:spPr>
          <a:xfrm>
            <a:off x="65835" y="5034811"/>
            <a:ext cx="3784805" cy="118130"/>
          </a:xfrm>
          <a:prstGeom prst="rect">
            <a:avLst/>
          </a:prstGeom>
        </p:spPr>
      </p:pic>
      <p:pic>
        <p:nvPicPr>
          <p:cNvPr id="9" name="Picture 8">
            <a:extLst>
              <a:ext uri="{FF2B5EF4-FFF2-40B4-BE49-F238E27FC236}">
                <a16:creationId xmlns:a16="http://schemas.microsoft.com/office/drawing/2014/main" id="{E38C5063-07BF-C273-E757-EDFD52F5000A}"/>
              </a:ext>
            </a:extLst>
          </p:cNvPr>
          <p:cNvPicPr>
            <a:picLocks noChangeAspect="1"/>
          </p:cNvPicPr>
          <p:nvPr/>
        </p:nvPicPr>
        <p:blipFill>
          <a:blip r:embed="rId3"/>
          <a:stretch>
            <a:fillRect/>
          </a:stretch>
        </p:blipFill>
        <p:spPr>
          <a:xfrm>
            <a:off x="381520" y="2188801"/>
            <a:ext cx="3219862" cy="2685582"/>
          </a:xfrm>
          <a:prstGeom prst="rect">
            <a:avLst/>
          </a:prstGeom>
        </p:spPr>
      </p:pic>
      <p:sp>
        <p:nvSpPr>
          <p:cNvPr id="10" name="Rectangle 9">
            <a:extLst>
              <a:ext uri="{FF2B5EF4-FFF2-40B4-BE49-F238E27FC236}">
                <a16:creationId xmlns:a16="http://schemas.microsoft.com/office/drawing/2014/main" id="{ACF00047-1593-0532-2204-436DDD385183}"/>
              </a:ext>
            </a:extLst>
          </p:cNvPr>
          <p:cNvSpPr/>
          <p:nvPr/>
        </p:nvSpPr>
        <p:spPr>
          <a:xfrm>
            <a:off x="381520" y="1843259"/>
            <a:ext cx="321986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Prevalence of treated </a:t>
            </a:r>
            <a:r>
              <a:rPr lang="en-US" sz="1600" dirty="0">
                <a:solidFill>
                  <a:prstClr val="black"/>
                </a:solidFill>
                <a:latin typeface="+mj-lt"/>
              </a:rPr>
              <a:t>kidney failure</a:t>
            </a:r>
            <a:endParaRPr kumimoji="0" lang="en-US"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14" name="Rectangle 13">
            <a:extLst>
              <a:ext uri="{FF2B5EF4-FFF2-40B4-BE49-F238E27FC236}">
                <a16:creationId xmlns:a16="http://schemas.microsoft.com/office/drawing/2014/main" id="{1E5B337A-CC43-16CB-E27A-60F715154267}"/>
              </a:ext>
            </a:extLst>
          </p:cNvPr>
          <p:cNvSpPr/>
          <p:nvPr/>
        </p:nvSpPr>
        <p:spPr>
          <a:xfrm>
            <a:off x="381520" y="2181813"/>
            <a:ext cx="3219862" cy="267684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5" name="Rectangle 14">
            <a:extLst>
              <a:ext uri="{FF2B5EF4-FFF2-40B4-BE49-F238E27FC236}">
                <a16:creationId xmlns:a16="http://schemas.microsoft.com/office/drawing/2014/main" id="{581F1509-3202-8F68-E88E-03F6C78D9087}"/>
              </a:ext>
            </a:extLst>
          </p:cNvPr>
          <p:cNvSpPr/>
          <p:nvPr/>
        </p:nvSpPr>
        <p:spPr>
          <a:xfrm>
            <a:off x="40417" y="5024164"/>
            <a:ext cx="3831849" cy="14140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mj-lt"/>
            </a:endParaRPr>
          </a:p>
        </p:txBody>
      </p:sp>
      <p:sp>
        <p:nvSpPr>
          <p:cNvPr id="16" name="Rectangle 15">
            <a:extLst>
              <a:ext uri="{FF2B5EF4-FFF2-40B4-BE49-F238E27FC236}">
                <a16:creationId xmlns:a16="http://schemas.microsoft.com/office/drawing/2014/main" id="{EAD61BF7-39AF-1C15-5189-37DD7818E06F}"/>
              </a:ext>
            </a:extLst>
          </p:cNvPr>
          <p:cNvSpPr/>
          <p:nvPr/>
        </p:nvSpPr>
        <p:spPr>
          <a:xfrm>
            <a:off x="493349" y="5217791"/>
            <a:ext cx="2925984"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j-lt"/>
                <a:ea typeface="+mn-ea"/>
                <a:cs typeface="+mn-cs"/>
              </a:rPr>
              <a:t>Treated</a:t>
            </a:r>
            <a:r>
              <a:rPr kumimoji="0" lang="en-US" sz="1100" b="0" i="0" u="none" strike="noStrike" kern="1200" cap="none" spc="0" normalizeH="0" noProof="0" dirty="0">
                <a:ln>
                  <a:noFill/>
                </a:ln>
                <a:solidFill>
                  <a:prstClr val="black"/>
                </a:solidFill>
                <a:effectLst/>
                <a:uLnTx/>
                <a:uFillTx/>
                <a:latin typeface="+mj-lt"/>
                <a:ea typeface="+mn-ea"/>
                <a:cs typeface="+mn-cs"/>
              </a:rPr>
              <a:t> </a:t>
            </a:r>
            <a:r>
              <a:rPr lang="en-US" sz="1100" dirty="0">
                <a:solidFill>
                  <a:prstClr val="black"/>
                </a:solidFill>
                <a:latin typeface="+mj-lt"/>
              </a:rPr>
              <a:t>kidney failure</a:t>
            </a:r>
            <a:r>
              <a:rPr kumimoji="0" lang="en-US" sz="1100" b="0" i="0" u="none" strike="noStrike" kern="1200" cap="none" spc="0" normalizeH="0" noProof="0" dirty="0">
                <a:ln>
                  <a:noFill/>
                </a:ln>
                <a:solidFill>
                  <a:prstClr val="black"/>
                </a:solidFill>
                <a:effectLst/>
                <a:uLnTx/>
                <a:uFillTx/>
                <a:latin typeface="+mj-lt"/>
                <a:ea typeface="+mn-ea"/>
                <a:cs typeface="+mn-cs"/>
              </a:rPr>
              <a:t>: all dialysis + transplant</a:t>
            </a: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sp>
        <p:nvSpPr>
          <p:cNvPr id="3" name="Date Placeholder 3">
            <a:extLst>
              <a:ext uri="{FF2B5EF4-FFF2-40B4-BE49-F238E27FC236}">
                <a16:creationId xmlns:a16="http://schemas.microsoft.com/office/drawing/2014/main" id="{2EE9BFA8-9559-97EE-1148-A46E1A327991}"/>
              </a:ext>
            </a:extLst>
          </p:cNvPr>
          <p:cNvSpPr>
            <a:spLocks noGrp="1"/>
          </p:cNvSpPr>
          <p:nvPr>
            <p:ph type="dt" sz="half" idx="2"/>
          </p:nvPr>
        </p:nvSpPr>
        <p:spPr>
          <a:xfrm>
            <a:off x="838200" y="6536974"/>
            <a:ext cx="2743200" cy="365125"/>
          </a:xfrm>
        </p:spPr>
        <p:txBody>
          <a:bodyPr/>
          <a:lstStyle/>
          <a:p>
            <a:r>
              <a:rPr lang="en-GB" dirty="0">
                <a:latin typeface="+mj-lt"/>
              </a:rPr>
              <a:t>July 2023</a:t>
            </a:r>
            <a:endParaRPr lang="en-US">
              <a:latin typeface="+mj-lt"/>
            </a:endParaRPr>
          </a:p>
        </p:txBody>
      </p:sp>
      <p:sp>
        <p:nvSpPr>
          <p:cNvPr id="4" name="Footer Placeholder 4">
            <a:extLst>
              <a:ext uri="{FF2B5EF4-FFF2-40B4-BE49-F238E27FC236}">
                <a16:creationId xmlns:a16="http://schemas.microsoft.com/office/drawing/2014/main" id="{AD84FB96-E21D-3998-B83E-010E850BDA5C}"/>
              </a:ext>
            </a:extLst>
          </p:cNvPr>
          <p:cNvSpPr>
            <a:spLocks noGrp="1"/>
          </p:cNvSpPr>
          <p:nvPr>
            <p:ph type="ftr" sz="quarter" idx="3"/>
          </p:nvPr>
        </p:nvSpPr>
        <p:spPr>
          <a:xfrm>
            <a:off x="4038600" y="6536974"/>
            <a:ext cx="4114800" cy="365125"/>
          </a:xfrm>
        </p:spPr>
        <p:txBody>
          <a:bodyPr/>
          <a:lstStyle/>
          <a:p>
            <a:r>
              <a:rPr lang="en-US">
                <a:latin typeface="+mj-lt"/>
              </a:rPr>
              <a:t>International Society of Nephrology</a:t>
            </a:r>
          </a:p>
        </p:txBody>
      </p:sp>
      <p:sp>
        <p:nvSpPr>
          <p:cNvPr id="6" name="Slide Number Placeholder 5">
            <a:extLst>
              <a:ext uri="{FF2B5EF4-FFF2-40B4-BE49-F238E27FC236}">
                <a16:creationId xmlns:a16="http://schemas.microsoft.com/office/drawing/2014/main" id="{CFCFCFC0-B880-5E2A-2CF2-AD0FD744A679}"/>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latin typeface="+mj-lt"/>
              </a:rPr>
              <a:pPr/>
              <a:t>18</a:t>
            </a:fld>
            <a:endParaRPr lang="en-US">
              <a:latin typeface="+mj-lt"/>
            </a:endParaRPr>
          </a:p>
        </p:txBody>
      </p:sp>
    </p:spTree>
    <p:extLst>
      <p:ext uri="{BB962C8B-B14F-4D97-AF65-F5344CB8AC3E}">
        <p14:creationId xmlns:p14="http://schemas.microsoft.com/office/powerpoint/2010/main" val="932053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40DCDD7-EE53-AF8C-F8EE-43F348E27295}"/>
              </a:ext>
            </a:extLst>
          </p:cNvPr>
          <p:cNvPicPr>
            <a:picLocks noChangeAspect="1"/>
          </p:cNvPicPr>
          <p:nvPr/>
        </p:nvPicPr>
        <p:blipFill>
          <a:blip r:embed="rId2"/>
          <a:stretch>
            <a:fillRect/>
          </a:stretch>
        </p:blipFill>
        <p:spPr>
          <a:xfrm>
            <a:off x="189024" y="5044158"/>
            <a:ext cx="3782684" cy="114029"/>
          </a:xfrm>
          <a:prstGeom prst="rect">
            <a:avLst/>
          </a:prstGeom>
        </p:spPr>
      </p:pic>
      <p:pic>
        <p:nvPicPr>
          <p:cNvPr id="6" name="Picture 5">
            <a:extLst>
              <a:ext uri="{FF2B5EF4-FFF2-40B4-BE49-F238E27FC236}">
                <a16:creationId xmlns:a16="http://schemas.microsoft.com/office/drawing/2014/main" id="{75BABC78-807F-61C5-8632-94158E443795}"/>
              </a:ext>
            </a:extLst>
          </p:cNvPr>
          <p:cNvPicPr>
            <a:picLocks noChangeAspect="1"/>
          </p:cNvPicPr>
          <p:nvPr/>
        </p:nvPicPr>
        <p:blipFill>
          <a:blip r:embed="rId3"/>
          <a:stretch>
            <a:fillRect/>
          </a:stretch>
        </p:blipFill>
        <p:spPr>
          <a:xfrm>
            <a:off x="428846" y="2013452"/>
            <a:ext cx="3353838" cy="2839482"/>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038335129"/>
              </p:ext>
            </p:extLst>
          </p:nvPr>
        </p:nvGraphicFramePr>
        <p:xfrm>
          <a:off x="4134176" y="1024412"/>
          <a:ext cx="7160035" cy="4349792"/>
        </p:xfrm>
        <a:graphic>
          <a:graphicData uri="http://schemas.openxmlformats.org/drawingml/2006/table">
            <a:tbl>
              <a:tblPr firstRow="1" firstCol="1" bandRow="1">
                <a:tableStyleId>{F5AB1C69-6EDB-4FF4-983F-18BD219EF322}</a:tableStyleId>
              </a:tblPr>
              <a:tblGrid>
                <a:gridCol w="1141260">
                  <a:extLst>
                    <a:ext uri="{9D8B030D-6E8A-4147-A177-3AD203B41FA5}">
                      <a16:colId xmlns:a16="http://schemas.microsoft.com/office/drawing/2014/main" val="2639194947"/>
                    </a:ext>
                  </a:extLst>
                </a:gridCol>
                <a:gridCol w="1203755">
                  <a:extLst>
                    <a:ext uri="{9D8B030D-6E8A-4147-A177-3AD203B41FA5}">
                      <a16:colId xmlns:a16="http://schemas.microsoft.com/office/drawing/2014/main" val="3965519951"/>
                    </a:ext>
                  </a:extLst>
                </a:gridCol>
                <a:gridCol w="1203755">
                  <a:extLst>
                    <a:ext uri="{9D8B030D-6E8A-4147-A177-3AD203B41FA5}">
                      <a16:colId xmlns:a16="http://schemas.microsoft.com/office/drawing/2014/main" val="2491491102"/>
                    </a:ext>
                  </a:extLst>
                </a:gridCol>
                <a:gridCol w="1203755">
                  <a:extLst>
                    <a:ext uri="{9D8B030D-6E8A-4147-A177-3AD203B41FA5}">
                      <a16:colId xmlns:a16="http://schemas.microsoft.com/office/drawing/2014/main" val="2930904906"/>
                    </a:ext>
                  </a:extLst>
                </a:gridCol>
                <a:gridCol w="1203755">
                  <a:extLst>
                    <a:ext uri="{9D8B030D-6E8A-4147-A177-3AD203B41FA5}">
                      <a16:colId xmlns:a16="http://schemas.microsoft.com/office/drawing/2014/main" val="3172704738"/>
                    </a:ext>
                  </a:extLst>
                </a:gridCol>
                <a:gridCol w="1203755">
                  <a:extLst>
                    <a:ext uri="{9D8B030D-6E8A-4147-A177-3AD203B41FA5}">
                      <a16:colId xmlns:a16="http://schemas.microsoft.com/office/drawing/2014/main" val="1432451008"/>
                    </a:ext>
                  </a:extLst>
                </a:gridCol>
              </a:tblGrid>
              <a:tr h="164841">
                <a:tc rowSpan="2">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22608" marR="22608" marT="7887" marB="0" anchor="ctr"/>
                </a:tc>
                <a:tc gridSpan="5">
                  <a:txBody>
                    <a:bodyPr/>
                    <a:lstStyle/>
                    <a:p>
                      <a:pPr marL="0" marR="0" algn="ctr">
                        <a:lnSpc>
                          <a:spcPct val="106000"/>
                        </a:lnSpc>
                        <a:spcBef>
                          <a:spcPts val="0"/>
                        </a:spcBef>
                        <a:spcAft>
                          <a:spcPts val="0"/>
                        </a:spcAft>
                      </a:pPr>
                      <a:r>
                        <a:rPr lang="en-US" sz="1000" b="1" kern="1200">
                          <a:solidFill>
                            <a:srgbClr val="404040"/>
                          </a:solidFill>
                          <a:effectLst/>
                        </a:rPr>
                        <a:t>Kidney transplantation</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3334239"/>
                  </a:ext>
                </a:extLst>
              </a:tr>
              <a:tr h="331968">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 overall</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Prevalence overall</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deceased donor</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living donor</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pre-emptive</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extLst>
                  <a:ext uri="{0D108BD9-81ED-4DB2-BD59-A6C34878D82A}">
                    <a16:rowId xmlns:a16="http://schemas.microsoft.com/office/drawing/2014/main" val="1961814589"/>
                  </a:ext>
                </a:extLst>
              </a:tr>
              <a:tr h="167521">
                <a:tc>
                  <a:txBody>
                    <a:bodyPr/>
                    <a:lstStyle/>
                    <a:p>
                      <a:pPr algn="l" rtl="0" fontAlgn="ctr"/>
                      <a:r>
                        <a:rPr lang="en-US" sz="1000" b="1" u="none" strike="noStrike">
                          <a:solidFill>
                            <a:srgbClr val="404040"/>
                          </a:solidFill>
                          <a:effectLst/>
                        </a:rPr>
                        <a:t>Algeria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2.07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2.07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538919643"/>
                  </a:ext>
                </a:extLst>
              </a:tr>
              <a:tr h="167521">
                <a:tc>
                  <a:txBody>
                    <a:bodyPr/>
                    <a:lstStyle/>
                    <a:p>
                      <a:pPr algn="l" rtl="0" fontAlgn="ctr"/>
                      <a:r>
                        <a:rPr lang="en-US" sz="1000" b="1" u="none" strike="noStrike">
                          <a:solidFill>
                            <a:srgbClr val="404040"/>
                          </a:solidFill>
                          <a:effectLst/>
                        </a:rPr>
                        <a:t>Angola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060941095"/>
                  </a:ext>
                </a:extLst>
              </a:tr>
              <a:tr h="167521">
                <a:tc>
                  <a:txBody>
                    <a:bodyPr/>
                    <a:lstStyle/>
                    <a:p>
                      <a:pPr algn="l" rtl="0" fontAlgn="ctr"/>
                      <a:r>
                        <a:rPr lang="en-US" sz="1000" b="1" u="none" strike="noStrike">
                          <a:solidFill>
                            <a:srgbClr val="404040"/>
                          </a:solidFill>
                          <a:effectLst/>
                        </a:rPr>
                        <a:t>Benin</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718009205"/>
                  </a:ext>
                </a:extLst>
              </a:tr>
              <a:tr h="167521">
                <a:tc>
                  <a:txBody>
                    <a:bodyPr/>
                    <a:lstStyle/>
                    <a:p>
                      <a:pPr algn="l" rtl="0" fontAlgn="ctr"/>
                      <a:r>
                        <a:rPr lang="en-US" sz="1000" b="1" u="none" strike="noStrike">
                          <a:solidFill>
                            <a:srgbClr val="404040"/>
                          </a:solidFill>
                          <a:effectLst/>
                        </a:rPr>
                        <a:t>Botswana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857373542"/>
                  </a:ext>
                </a:extLst>
              </a:tr>
              <a:tr h="167521">
                <a:tc>
                  <a:txBody>
                    <a:bodyPr/>
                    <a:lstStyle/>
                    <a:p>
                      <a:pPr algn="l" rtl="0" fontAlgn="ctr"/>
                      <a:r>
                        <a:rPr lang="en-US" sz="1000" b="1" u="none" strike="noStrike">
                          <a:solidFill>
                            <a:srgbClr val="404040"/>
                          </a:solidFill>
                          <a:effectLst/>
                        </a:rPr>
                        <a:t>Burkina Faso</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875765435"/>
                  </a:ext>
                </a:extLst>
              </a:tr>
              <a:tr h="167521">
                <a:tc>
                  <a:txBody>
                    <a:bodyPr/>
                    <a:lstStyle/>
                    <a:p>
                      <a:pPr algn="l" rtl="0" fontAlgn="ctr"/>
                      <a:r>
                        <a:rPr lang="en-US" sz="1000" b="1" u="none" strike="noStrike">
                          <a:solidFill>
                            <a:srgbClr val="404040"/>
                          </a:solidFill>
                          <a:effectLst/>
                        </a:rPr>
                        <a:t>Burundi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756179003"/>
                  </a:ext>
                </a:extLst>
              </a:tr>
              <a:tr h="167521">
                <a:tc>
                  <a:txBody>
                    <a:bodyPr/>
                    <a:lstStyle/>
                    <a:p>
                      <a:pPr algn="l" rtl="0" fontAlgn="ctr"/>
                      <a:r>
                        <a:rPr lang="en-US" sz="1000" b="1" u="none" strike="noStrike">
                          <a:solidFill>
                            <a:srgbClr val="404040"/>
                          </a:solidFill>
                          <a:effectLst/>
                        </a:rPr>
                        <a:t>Cabo Verde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318573390"/>
                  </a:ext>
                </a:extLst>
              </a:tr>
              <a:tr h="167521">
                <a:tc>
                  <a:txBody>
                    <a:bodyPr/>
                    <a:lstStyle/>
                    <a:p>
                      <a:pPr algn="l" rtl="0" fontAlgn="ctr"/>
                      <a:r>
                        <a:rPr lang="en-US" sz="1000" b="1" u="none" strike="noStrike">
                          <a:solidFill>
                            <a:srgbClr val="404040"/>
                          </a:solidFill>
                          <a:effectLst/>
                        </a:rPr>
                        <a:t>Cameroon</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96858159"/>
                  </a:ext>
                </a:extLst>
              </a:tr>
              <a:tr h="167521">
                <a:tc>
                  <a:txBody>
                    <a:bodyPr/>
                    <a:lstStyle/>
                    <a:p>
                      <a:pPr algn="l" rtl="0" fontAlgn="ctr"/>
                      <a:r>
                        <a:rPr lang="en-US" sz="1000" b="1" u="none" strike="noStrike">
                          <a:solidFill>
                            <a:srgbClr val="404040"/>
                          </a:solidFill>
                          <a:effectLst/>
                        </a:rPr>
                        <a:t>Chad</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105884657"/>
                  </a:ext>
                </a:extLst>
              </a:tr>
              <a:tr h="167521">
                <a:tc>
                  <a:txBody>
                    <a:bodyPr/>
                    <a:lstStyle/>
                    <a:p>
                      <a:pPr algn="l" rtl="0" fontAlgn="ctr"/>
                      <a:r>
                        <a:rPr lang="en-US" sz="1000" b="1" u="none" strike="noStrike">
                          <a:solidFill>
                            <a:srgbClr val="404040"/>
                          </a:solidFill>
                          <a:effectLst/>
                        </a:rPr>
                        <a:t>Congo, Dem. Rep.</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483068999"/>
                  </a:ext>
                </a:extLst>
              </a:tr>
              <a:tr h="167521">
                <a:tc>
                  <a:txBody>
                    <a:bodyPr/>
                    <a:lstStyle/>
                    <a:p>
                      <a:pPr algn="l" rtl="0" fontAlgn="ctr"/>
                      <a:r>
                        <a:rPr lang="en-US" sz="1000" b="1" u="none" strike="noStrike">
                          <a:solidFill>
                            <a:srgbClr val="404040"/>
                          </a:solidFill>
                          <a:effectLst/>
                        </a:rPr>
                        <a:t>Congo, Rep.</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382183461"/>
                  </a:ext>
                </a:extLst>
              </a:tr>
              <a:tr h="167521">
                <a:tc>
                  <a:txBody>
                    <a:bodyPr/>
                    <a:lstStyle/>
                    <a:p>
                      <a:pPr algn="l" rtl="0" fontAlgn="ctr"/>
                      <a:r>
                        <a:rPr lang="en-US" sz="1000" b="1" u="none" strike="noStrike">
                          <a:solidFill>
                            <a:srgbClr val="404040"/>
                          </a:solidFill>
                          <a:effectLst/>
                        </a:rPr>
                        <a:t>Cote d'Ivoire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90524521"/>
                  </a:ext>
                </a:extLst>
              </a:tr>
              <a:tr h="167521">
                <a:tc>
                  <a:txBody>
                    <a:bodyPr/>
                    <a:lstStyle/>
                    <a:p>
                      <a:pPr algn="l" rtl="0" fontAlgn="ctr"/>
                      <a:r>
                        <a:rPr lang="en-US" sz="1000" b="1" u="none" strike="noStrike">
                          <a:solidFill>
                            <a:srgbClr val="404040"/>
                          </a:solidFill>
                          <a:effectLst/>
                        </a:rPr>
                        <a:t>Djibouti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938123360"/>
                  </a:ext>
                </a:extLst>
              </a:tr>
              <a:tr h="167521">
                <a:tc>
                  <a:txBody>
                    <a:bodyPr/>
                    <a:lstStyle/>
                    <a:p>
                      <a:pPr algn="l" rtl="0" fontAlgn="ctr"/>
                      <a:r>
                        <a:rPr lang="en-US" sz="1000" b="1" u="none" strike="noStrike">
                          <a:solidFill>
                            <a:srgbClr val="404040"/>
                          </a:solidFill>
                          <a:effectLst/>
                        </a:rPr>
                        <a:t>Egypt, Arab Rep.</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15.49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15.49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558967668"/>
                  </a:ext>
                </a:extLst>
              </a:tr>
              <a:tr h="167521">
                <a:tc>
                  <a:txBody>
                    <a:bodyPr/>
                    <a:lstStyle/>
                    <a:p>
                      <a:pPr algn="l" rtl="0" fontAlgn="ctr"/>
                      <a:r>
                        <a:rPr lang="en-US" sz="1000" b="1" u="none" strike="noStrike">
                          <a:solidFill>
                            <a:srgbClr val="404040"/>
                          </a:solidFill>
                          <a:effectLst/>
                        </a:rPr>
                        <a:t>Eritrea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664871620"/>
                  </a:ext>
                </a:extLst>
              </a:tr>
              <a:tr h="167521">
                <a:tc>
                  <a:txBody>
                    <a:bodyPr/>
                    <a:lstStyle/>
                    <a:p>
                      <a:pPr algn="l" rtl="0" fontAlgn="ctr"/>
                      <a:r>
                        <a:rPr lang="en-US" sz="1000" b="1" u="none" strike="noStrike">
                          <a:solidFill>
                            <a:srgbClr val="404040"/>
                          </a:solidFill>
                          <a:effectLst/>
                        </a:rPr>
                        <a:t>Ethiopia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0.07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0.07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450433837"/>
                  </a:ext>
                </a:extLst>
              </a:tr>
              <a:tr h="167521">
                <a:tc>
                  <a:txBody>
                    <a:bodyPr/>
                    <a:lstStyle/>
                    <a:p>
                      <a:pPr algn="l" rtl="0" fontAlgn="ctr"/>
                      <a:r>
                        <a:rPr lang="en-US" sz="1000" b="1" u="none" strike="noStrike">
                          <a:solidFill>
                            <a:srgbClr val="404040"/>
                          </a:solidFill>
                          <a:effectLst/>
                        </a:rPr>
                        <a:t>Gabon</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967657547"/>
                  </a:ext>
                </a:extLst>
              </a:tr>
              <a:tr h="167521">
                <a:tc>
                  <a:txBody>
                    <a:bodyPr/>
                    <a:lstStyle/>
                    <a:p>
                      <a:pPr algn="l" rtl="0" fontAlgn="ctr"/>
                      <a:r>
                        <a:rPr lang="en-US" sz="1000" b="1" u="none" strike="noStrike">
                          <a:solidFill>
                            <a:srgbClr val="404040"/>
                          </a:solidFill>
                          <a:effectLst/>
                        </a:rPr>
                        <a:t>Gambia, The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021397927"/>
                  </a:ext>
                </a:extLst>
              </a:tr>
              <a:tr h="167521">
                <a:tc>
                  <a:txBody>
                    <a:bodyPr/>
                    <a:lstStyle/>
                    <a:p>
                      <a:pPr algn="l" rtl="0" fontAlgn="ctr"/>
                      <a:r>
                        <a:rPr lang="en-US" sz="1000" b="1" u="none" strike="noStrike">
                          <a:solidFill>
                            <a:srgbClr val="404040"/>
                          </a:solidFill>
                          <a:effectLst/>
                        </a:rPr>
                        <a:t>Ghana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0.11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0.11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78691280"/>
                  </a:ext>
                </a:extLst>
              </a:tr>
              <a:tr h="167521">
                <a:tc>
                  <a:txBody>
                    <a:bodyPr/>
                    <a:lstStyle/>
                    <a:p>
                      <a:pPr algn="l" rtl="0" fontAlgn="ctr"/>
                      <a:r>
                        <a:rPr lang="en-US" sz="1000" b="1" u="none" strike="noStrike">
                          <a:solidFill>
                            <a:srgbClr val="404040"/>
                          </a:solidFill>
                          <a:effectLst/>
                        </a:rPr>
                        <a:t>Guinea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018510299"/>
                  </a:ext>
                </a:extLst>
              </a:tr>
              <a:tr h="167521">
                <a:tc>
                  <a:txBody>
                    <a:bodyPr/>
                    <a:lstStyle/>
                    <a:p>
                      <a:pPr algn="l" rtl="0" fontAlgn="ctr"/>
                      <a:r>
                        <a:rPr lang="en-US" sz="1000" b="1" u="none" strike="noStrike">
                          <a:solidFill>
                            <a:srgbClr val="404040"/>
                          </a:solidFill>
                          <a:effectLst/>
                        </a:rPr>
                        <a:t>Kenya </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2.91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2.91</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142761220"/>
                  </a:ext>
                </a:extLst>
              </a:tr>
              <a:tr h="167521">
                <a:tc>
                  <a:txBody>
                    <a:bodyPr/>
                    <a:lstStyle/>
                    <a:p>
                      <a:pPr algn="l" rtl="0" fontAlgn="ctr"/>
                      <a:r>
                        <a:rPr lang="en-US" sz="1000" b="1" u="none" strike="noStrike">
                          <a:solidFill>
                            <a:srgbClr val="404040"/>
                          </a:solidFill>
                          <a:effectLst/>
                        </a:rPr>
                        <a:t>Liberia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540215170"/>
                  </a:ext>
                </a:extLst>
              </a:tr>
              <a:tr h="167521">
                <a:tc>
                  <a:txBody>
                    <a:bodyPr/>
                    <a:lstStyle/>
                    <a:p>
                      <a:pPr algn="l" rtl="0" fontAlgn="ctr"/>
                      <a:r>
                        <a:rPr lang="en-US" sz="1000" b="1" u="none" strike="noStrike">
                          <a:solidFill>
                            <a:srgbClr val="404040"/>
                          </a:solidFill>
                          <a:effectLst/>
                        </a:rPr>
                        <a:t>Libya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0.79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0.79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294760121"/>
                  </a:ext>
                </a:extLst>
              </a:tr>
            </a:tbl>
          </a:graphicData>
        </a:graphic>
      </p:graphicFrame>
      <p:sp>
        <p:nvSpPr>
          <p:cNvPr id="7" name="Rectangle 6"/>
          <p:cNvSpPr/>
          <p:nvPr/>
        </p:nvSpPr>
        <p:spPr>
          <a:xfrm>
            <a:off x="4069843" y="5495200"/>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sources:</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GODT </a:t>
            </a:r>
            <a:r>
              <a:rPr lang="en-US" sz="1000">
                <a:solidFill>
                  <a:prstClr val="black"/>
                </a:solidFill>
                <a:latin typeface="+mj-lt"/>
                <a:ea typeface="Calibri" panose="020F0502020204030204" pitchFamily="34" charset="0"/>
                <a:cs typeface="Times New Roman" panose="02020603050405020304" pitchFamily="18" charset="0"/>
              </a:rPr>
              <a:t>database (</a:t>
            </a:r>
            <a:r>
              <a:rPr lang="en-US" sz="1000">
                <a:latin typeface="+mj-lt"/>
                <a:hlinkClick r:id="rId4"/>
              </a:rPr>
              <a:t>http://www.transplant-observatory.org/data-charts-and-tables/</a:t>
            </a:r>
            <a:r>
              <a:rPr lang="en-US" sz="1000">
                <a:latin typeface="+mj-lt"/>
              </a:rPr>
              <a:t>)</a:t>
            </a:r>
          </a:p>
          <a:p>
            <a:pPr>
              <a:lnSpc>
                <a:spcPct val="107000"/>
              </a:lnSpc>
              <a:defRPr/>
            </a:pPr>
            <a:r>
              <a:rPr lang="en-US" sz="1000">
                <a:solidFill>
                  <a:prstClr val="black"/>
                </a:solidFill>
                <a:latin typeface="+mj-lt"/>
                <a:ea typeface="Calibri" panose="020F0502020204030204" pitchFamily="34" charset="0"/>
                <a:cs typeface="Times New Roman" panose="02020603050405020304" pitchFamily="18" charset="0"/>
              </a:rPr>
              <a:t>‘ – ’ : data not reported/unavailable </a:t>
            </a:r>
          </a:p>
        </p:txBody>
      </p:sp>
      <p:sp>
        <p:nvSpPr>
          <p:cNvPr id="5" name="Rectangle 4"/>
          <p:cNvSpPr/>
          <p:nvPr/>
        </p:nvSpPr>
        <p:spPr>
          <a:xfrm>
            <a:off x="715348" y="283468"/>
            <a:ext cx="11728578" cy="584775"/>
          </a:xfrm>
          <a:prstGeom prst="rect">
            <a:avLst/>
          </a:prstGeom>
        </p:spPr>
        <p:txBody>
          <a:bodyPr wrap="square" lIns="91440" tIns="45720" rIns="91440" bIns="45720" anchor="t">
            <a:spAutoFit/>
          </a:bodyPr>
          <a:lstStyle/>
          <a:p>
            <a:r>
              <a:rPr lang="en-US" sz="3200" dirty="0">
                <a:solidFill>
                  <a:srgbClr val="283378"/>
                </a:solidFill>
                <a:latin typeface="Arial" panose="020B0604020202020204" pitchFamily="34" charset="0"/>
                <a:cs typeface="Arial" panose="020B0604020202020204" pitchFamily="34" charset="0"/>
              </a:rPr>
              <a:t>Burden of kidney failure (cont’d)</a:t>
            </a:r>
          </a:p>
        </p:txBody>
      </p:sp>
      <p:sp>
        <p:nvSpPr>
          <p:cNvPr id="8" name="Rectangle 7"/>
          <p:cNvSpPr/>
          <p:nvPr/>
        </p:nvSpPr>
        <p:spPr>
          <a:xfrm>
            <a:off x="551091" y="1518729"/>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Incidence of kidney transplantation</a:t>
            </a:r>
          </a:p>
        </p:txBody>
      </p:sp>
      <p:sp>
        <p:nvSpPr>
          <p:cNvPr id="11" name="Rectangle 10"/>
          <p:cNvSpPr/>
          <p:nvPr/>
        </p:nvSpPr>
        <p:spPr>
          <a:xfrm>
            <a:off x="428846" y="2013452"/>
            <a:ext cx="3353838" cy="283948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4" name="Oval 13"/>
          <p:cNvSpPr/>
          <p:nvPr/>
        </p:nvSpPr>
        <p:spPr>
          <a:xfrm>
            <a:off x="5310231" y="1024412"/>
            <a:ext cx="1149291" cy="44114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6" name="Rectangle 15"/>
          <p:cNvSpPr/>
          <p:nvPr/>
        </p:nvSpPr>
        <p:spPr>
          <a:xfrm>
            <a:off x="180402" y="5031894"/>
            <a:ext cx="3796386" cy="12629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mj-lt"/>
            </a:endParaRPr>
          </a:p>
        </p:txBody>
      </p:sp>
      <p:sp>
        <p:nvSpPr>
          <p:cNvPr id="2" name="Date Placeholder 3">
            <a:extLst>
              <a:ext uri="{FF2B5EF4-FFF2-40B4-BE49-F238E27FC236}">
                <a16:creationId xmlns:a16="http://schemas.microsoft.com/office/drawing/2014/main" id="{D01B0F59-921B-5BC1-D00C-D1E2B0B22891}"/>
              </a:ext>
            </a:extLst>
          </p:cNvPr>
          <p:cNvSpPr>
            <a:spLocks noGrp="1"/>
          </p:cNvSpPr>
          <p:nvPr>
            <p:ph type="dt" sz="half" idx="2"/>
          </p:nvPr>
        </p:nvSpPr>
        <p:spPr>
          <a:xfrm>
            <a:off x="838200" y="6536974"/>
            <a:ext cx="2743200" cy="365125"/>
          </a:xfrm>
        </p:spPr>
        <p:txBody>
          <a:bodyPr/>
          <a:lstStyle/>
          <a:p>
            <a:r>
              <a:rPr lang="en-GB" dirty="0">
                <a:latin typeface="+mj-lt"/>
              </a:rPr>
              <a:t>July 2023</a:t>
            </a:r>
            <a:endParaRPr lang="en-US">
              <a:latin typeface="+mj-lt"/>
            </a:endParaRPr>
          </a:p>
        </p:txBody>
      </p:sp>
      <p:sp>
        <p:nvSpPr>
          <p:cNvPr id="3" name="Footer Placeholder 4">
            <a:extLst>
              <a:ext uri="{FF2B5EF4-FFF2-40B4-BE49-F238E27FC236}">
                <a16:creationId xmlns:a16="http://schemas.microsoft.com/office/drawing/2014/main" id="{B3406CC6-2216-BC2B-7D5E-4B69806626BD}"/>
              </a:ext>
            </a:extLst>
          </p:cNvPr>
          <p:cNvSpPr>
            <a:spLocks noGrp="1"/>
          </p:cNvSpPr>
          <p:nvPr>
            <p:ph type="ftr" sz="quarter" idx="3"/>
          </p:nvPr>
        </p:nvSpPr>
        <p:spPr>
          <a:xfrm>
            <a:off x="4038600" y="6536974"/>
            <a:ext cx="4114800" cy="365125"/>
          </a:xfrm>
        </p:spPr>
        <p:txBody>
          <a:bodyPr/>
          <a:lstStyle/>
          <a:p>
            <a:r>
              <a:rPr lang="en-US">
                <a:latin typeface="+mj-lt"/>
              </a:rPr>
              <a:t>International Society of Nephrology</a:t>
            </a:r>
          </a:p>
        </p:txBody>
      </p:sp>
      <p:sp>
        <p:nvSpPr>
          <p:cNvPr id="4" name="Slide Number Placeholder 5">
            <a:extLst>
              <a:ext uri="{FF2B5EF4-FFF2-40B4-BE49-F238E27FC236}">
                <a16:creationId xmlns:a16="http://schemas.microsoft.com/office/drawing/2014/main" id="{826F135C-8A0E-4FC2-47E3-2756D09EC070}"/>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latin typeface="+mj-lt"/>
              </a:rPr>
              <a:pPr/>
              <a:t>19</a:t>
            </a:fld>
            <a:endParaRPr lang="en-US">
              <a:latin typeface="+mj-lt"/>
            </a:endParaRPr>
          </a:p>
        </p:txBody>
      </p:sp>
    </p:spTree>
    <p:extLst>
      <p:ext uri="{BB962C8B-B14F-4D97-AF65-F5344CB8AC3E}">
        <p14:creationId xmlns:p14="http://schemas.microsoft.com/office/powerpoint/2010/main" val="170756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gray">
          <a:xfrm>
            <a:off x="3657600" y="1294877"/>
            <a:ext cx="8534400" cy="3247385"/>
          </a:xfrm>
          <a:solidFill>
            <a:schemeClr val="bg1"/>
          </a:solidFill>
        </p:spPr>
        <p:txBody>
          <a:bodyPr>
            <a:normAutofit/>
          </a:bodyPr>
          <a:lstStyle/>
          <a:p>
            <a:pPr algn="l">
              <a:lnSpc>
                <a:spcPct val="100000"/>
              </a:lnSpc>
            </a:pPr>
            <a:r>
              <a:rPr lang="en-US" sz="4000">
                <a:solidFill>
                  <a:schemeClr val="accent3"/>
                </a:solidFill>
                <a:latin typeface="Arial"/>
                <a:cs typeface="Arial"/>
              </a:rPr>
              <a:t>2023 ISN-GLOBAL </a:t>
            </a:r>
            <a:br>
              <a:rPr lang="en-US" sz="4000">
                <a:solidFill>
                  <a:schemeClr val="accent3"/>
                </a:solidFill>
                <a:latin typeface="Arial"/>
                <a:cs typeface="Arial"/>
              </a:rPr>
            </a:br>
            <a:r>
              <a:rPr lang="en-US" sz="4000">
                <a:solidFill>
                  <a:schemeClr val="accent3"/>
                </a:solidFill>
                <a:latin typeface="Arial"/>
                <a:cs typeface="Arial"/>
              </a:rPr>
              <a:t>KIDNEY HEALTH ATLAS </a:t>
            </a:r>
            <a:br>
              <a:rPr lang="en-US" sz="4000">
                <a:solidFill>
                  <a:schemeClr val="accent3"/>
                </a:solidFill>
                <a:latin typeface="Arial"/>
                <a:cs typeface="Arial"/>
              </a:rPr>
            </a:br>
            <a:r>
              <a:rPr lang="en-US" sz="4000">
                <a:solidFill>
                  <a:schemeClr val="accent3"/>
                </a:solidFill>
                <a:latin typeface="Arial"/>
                <a:cs typeface="Arial"/>
              </a:rPr>
              <a:t>(ISN-GKHA)</a:t>
            </a:r>
            <a:br>
              <a:rPr lang="en-US" sz="4000">
                <a:solidFill>
                  <a:schemeClr val="accent3"/>
                </a:solidFill>
                <a:latin typeface="Arial"/>
                <a:cs typeface="Arial"/>
              </a:rPr>
            </a:br>
            <a:br>
              <a:rPr lang="en-US" sz="4000">
                <a:solidFill>
                  <a:schemeClr val="accent3"/>
                </a:solidFill>
                <a:latin typeface="Arial"/>
                <a:cs typeface="Arial"/>
              </a:rPr>
            </a:br>
            <a:r>
              <a:rPr lang="en-US" sz="3200">
                <a:latin typeface="Arial"/>
                <a:cs typeface="Arial"/>
              </a:rPr>
              <a:t>ISN AFRICA REGION</a:t>
            </a:r>
            <a:endParaRPr lang="en-GB" sz="2400">
              <a:latin typeface="Arial"/>
              <a:cs typeface="Arial"/>
            </a:endParaRPr>
          </a:p>
        </p:txBody>
      </p:sp>
      <p:sp>
        <p:nvSpPr>
          <p:cNvPr id="7" name="Rectangle 6">
            <a:extLst>
              <a:ext uri="{FF2B5EF4-FFF2-40B4-BE49-F238E27FC236}">
                <a16:creationId xmlns:a16="http://schemas.microsoft.com/office/drawing/2014/main" id="{BB9A028A-9E8A-3740-8F27-24AE7C483696}"/>
              </a:ext>
            </a:extLst>
          </p:cNvPr>
          <p:cNvSpPr/>
          <p:nvPr/>
        </p:nvSpPr>
        <p:spPr bwMode="gray">
          <a:xfrm>
            <a:off x="222698" y="5620139"/>
            <a:ext cx="5309281" cy="461665"/>
          </a:xfrm>
          <a:prstGeom prst="rect">
            <a:avLst/>
          </a:prstGeom>
        </p:spPr>
        <p:txBody>
          <a:bodyPr wrap="square" lIns="0" rIns="0">
            <a:spAutoFit/>
          </a:bodyPr>
          <a:lstStyle/>
          <a:p>
            <a:r>
              <a:rPr lang="en-GB" sz="2400" b="1" u="sng">
                <a:solidFill>
                  <a:srgbClr val="FE7055"/>
                </a:solidFill>
                <a:latin typeface="+mj-lt"/>
                <a:ea typeface="+mj-ea"/>
                <a:cs typeface="+mj-cs"/>
              </a:rPr>
              <a:t>www.theisn.org/global-atlas</a:t>
            </a:r>
            <a:endParaRPr lang="en-GB" sz="2400" u="sng">
              <a:solidFill>
                <a:srgbClr val="FE7055"/>
              </a:solidFill>
            </a:endParaRPr>
          </a:p>
        </p:txBody>
      </p:sp>
      <p:sp>
        <p:nvSpPr>
          <p:cNvPr id="2" name="Date Placeholder 3">
            <a:extLst>
              <a:ext uri="{FF2B5EF4-FFF2-40B4-BE49-F238E27FC236}">
                <a16:creationId xmlns:a16="http://schemas.microsoft.com/office/drawing/2014/main" id="{8D69573F-3733-24DE-5A78-55852939E23E}"/>
              </a:ext>
            </a:extLst>
          </p:cNvPr>
          <p:cNvSpPr>
            <a:spLocks noGrp="1"/>
          </p:cNvSpPr>
          <p:nvPr>
            <p:ph type="dt" sz="half" idx="2"/>
          </p:nvPr>
        </p:nvSpPr>
        <p:spPr>
          <a:xfrm>
            <a:off x="838200" y="6536974"/>
            <a:ext cx="2743200" cy="365125"/>
          </a:xfrm>
        </p:spPr>
        <p:txBody>
          <a:bodyPr/>
          <a:lstStyle/>
          <a:p>
            <a:r>
              <a:rPr lang="en-GB" dirty="0"/>
              <a:t>July</a:t>
            </a:r>
            <a:r>
              <a:rPr lang="LID4096"/>
              <a:t> 202</a:t>
            </a:r>
            <a:r>
              <a:rPr lang="en-US"/>
              <a:t>3</a:t>
            </a:r>
          </a:p>
        </p:txBody>
      </p:sp>
      <p:sp>
        <p:nvSpPr>
          <p:cNvPr id="3" name="Footer Placeholder 4">
            <a:extLst>
              <a:ext uri="{FF2B5EF4-FFF2-40B4-BE49-F238E27FC236}">
                <a16:creationId xmlns:a16="http://schemas.microsoft.com/office/drawing/2014/main" id="{EBDEA204-40D9-AF90-C978-4EC23D93045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026AF88F-F640-A796-48B1-66B5B96F239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a:t>
            </a:fld>
            <a:endParaRPr lang="en-US"/>
          </a:p>
        </p:txBody>
      </p:sp>
      <p:pic>
        <p:nvPicPr>
          <p:cNvPr id="13" name="Picture 12" descr="A picture containing text, screenshot, graphics, logo&#10;&#10;Description automatically generated">
            <a:extLst>
              <a:ext uri="{FF2B5EF4-FFF2-40B4-BE49-F238E27FC236}">
                <a16:creationId xmlns:a16="http://schemas.microsoft.com/office/drawing/2014/main" id="{5CF77382-2FB2-0D5C-1B35-60F2C300569D}"/>
              </a:ext>
            </a:extLst>
          </p:cNvPr>
          <p:cNvPicPr>
            <a:picLocks noChangeAspect="1"/>
          </p:cNvPicPr>
          <p:nvPr/>
        </p:nvPicPr>
        <p:blipFill>
          <a:blip r:embed="rId3"/>
          <a:stretch>
            <a:fillRect/>
          </a:stretch>
        </p:blipFill>
        <p:spPr>
          <a:xfrm>
            <a:off x="716362" y="1067357"/>
            <a:ext cx="2865038" cy="3989294"/>
          </a:xfrm>
          <a:prstGeom prst="rect">
            <a:avLst/>
          </a:prstGeom>
        </p:spPr>
      </p:pic>
    </p:spTree>
    <p:extLst>
      <p:ext uri="{BB962C8B-B14F-4D97-AF65-F5344CB8AC3E}">
        <p14:creationId xmlns:p14="http://schemas.microsoft.com/office/powerpoint/2010/main" val="974306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1355526"/>
              </p:ext>
            </p:extLst>
          </p:nvPr>
        </p:nvGraphicFramePr>
        <p:xfrm>
          <a:off x="4139906" y="1395980"/>
          <a:ext cx="7219846" cy="4511790"/>
        </p:xfrm>
        <a:graphic>
          <a:graphicData uri="http://schemas.openxmlformats.org/drawingml/2006/table">
            <a:tbl>
              <a:tblPr firstRow="1" firstCol="1" bandRow="1">
                <a:tableStyleId>{F5AB1C69-6EDB-4FF4-983F-18BD219EF322}</a:tableStyleId>
              </a:tblPr>
              <a:tblGrid>
                <a:gridCol w="1325401">
                  <a:extLst>
                    <a:ext uri="{9D8B030D-6E8A-4147-A177-3AD203B41FA5}">
                      <a16:colId xmlns:a16="http://schemas.microsoft.com/office/drawing/2014/main" val="529967117"/>
                    </a:ext>
                  </a:extLst>
                </a:gridCol>
                <a:gridCol w="1178889">
                  <a:extLst>
                    <a:ext uri="{9D8B030D-6E8A-4147-A177-3AD203B41FA5}">
                      <a16:colId xmlns:a16="http://schemas.microsoft.com/office/drawing/2014/main" val="1660586446"/>
                    </a:ext>
                  </a:extLst>
                </a:gridCol>
                <a:gridCol w="1178889">
                  <a:extLst>
                    <a:ext uri="{9D8B030D-6E8A-4147-A177-3AD203B41FA5}">
                      <a16:colId xmlns:a16="http://schemas.microsoft.com/office/drawing/2014/main" val="3738346209"/>
                    </a:ext>
                  </a:extLst>
                </a:gridCol>
                <a:gridCol w="1178889">
                  <a:extLst>
                    <a:ext uri="{9D8B030D-6E8A-4147-A177-3AD203B41FA5}">
                      <a16:colId xmlns:a16="http://schemas.microsoft.com/office/drawing/2014/main" val="2818552729"/>
                    </a:ext>
                  </a:extLst>
                </a:gridCol>
                <a:gridCol w="1178889">
                  <a:extLst>
                    <a:ext uri="{9D8B030D-6E8A-4147-A177-3AD203B41FA5}">
                      <a16:colId xmlns:a16="http://schemas.microsoft.com/office/drawing/2014/main" val="3548966454"/>
                    </a:ext>
                  </a:extLst>
                </a:gridCol>
                <a:gridCol w="1178889">
                  <a:extLst>
                    <a:ext uri="{9D8B030D-6E8A-4147-A177-3AD203B41FA5}">
                      <a16:colId xmlns:a16="http://schemas.microsoft.com/office/drawing/2014/main" val="564233900"/>
                    </a:ext>
                  </a:extLst>
                </a:gridCol>
              </a:tblGrid>
              <a:tr h="187500">
                <a:tc rowSpan="2">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gridSpan="5">
                  <a:txBody>
                    <a:bodyPr/>
                    <a:lstStyle/>
                    <a:p>
                      <a:pPr marL="0" marR="0" algn="ctr">
                        <a:lnSpc>
                          <a:spcPct val="106000"/>
                        </a:lnSpc>
                        <a:spcBef>
                          <a:spcPts val="0"/>
                        </a:spcBef>
                        <a:spcAft>
                          <a:spcPts val="0"/>
                        </a:spcAft>
                      </a:pPr>
                      <a:r>
                        <a:rPr lang="en-US" sz="1000" b="1" kern="1200">
                          <a:solidFill>
                            <a:srgbClr val="404040"/>
                          </a:solidFill>
                          <a:effectLst/>
                        </a:rPr>
                        <a:t>Kidney transplantation</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81551360"/>
                  </a:ext>
                </a:extLst>
              </a:tr>
              <a:tr h="364087">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 overall</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Prevalence overall</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Incidence of deceased donor</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Incidence of living donor</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tc>
                  <a:txBody>
                    <a:bodyPr/>
                    <a:lstStyle/>
                    <a:p>
                      <a:pPr marL="0" marR="0" algn="ctr">
                        <a:lnSpc>
                          <a:spcPct val="106000"/>
                        </a:lnSpc>
                        <a:spcBef>
                          <a:spcPts val="0"/>
                        </a:spcBef>
                        <a:spcAft>
                          <a:spcPts val="0"/>
                        </a:spcAft>
                      </a:pPr>
                      <a:r>
                        <a:rPr lang="en-US" sz="1000" kern="1200">
                          <a:solidFill>
                            <a:srgbClr val="404040"/>
                          </a:solidFill>
                          <a:effectLst/>
                        </a:rPr>
                        <a:t>Incidence of pre-emptive</a:t>
                      </a:r>
                      <a:endParaRPr lang="en-GB" sz="1000">
                        <a:effectLst/>
                        <a:latin typeface="+mj-lt"/>
                        <a:ea typeface="Calibri" panose="020F0502020204030204" pitchFamily="34" charset="0"/>
                        <a:cs typeface="Times New Roman" panose="02020603050405020304" pitchFamily="18" charset="0"/>
                      </a:endParaRPr>
                    </a:p>
                  </a:txBody>
                  <a:tcPr marL="18570" marR="18570" marT="6478" marB="0" anchor="ctr"/>
                </a:tc>
                <a:extLst>
                  <a:ext uri="{0D108BD9-81ED-4DB2-BD59-A6C34878D82A}">
                    <a16:rowId xmlns:a16="http://schemas.microsoft.com/office/drawing/2014/main" val="14210279"/>
                  </a:ext>
                </a:extLst>
              </a:tr>
              <a:tr h="172649">
                <a:tc>
                  <a:txBody>
                    <a:bodyPr/>
                    <a:lstStyle/>
                    <a:p>
                      <a:pPr algn="l" rtl="0" fontAlgn="ctr"/>
                      <a:r>
                        <a:rPr lang="en-US" sz="1000" b="1" u="none" strike="noStrike">
                          <a:solidFill>
                            <a:srgbClr val="404040"/>
                          </a:solidFill>
                          <a:effectLst/>
                        </a:rPr>
                        <a:t>Madagascar</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973838290"/>
                  </a:ext>
                </a:extLst>
              </a:tr>
              <a:tr h="172649">
                <a:tc>
                  <a:txBody>
                    <a:bodyPr/>
                    <a:lstStyle/>
                    <a:p>
                      <a:pPr algn="l" rtl="0" fontAlgn="ctr"/>
                      <a:r>
                        <a:rPr lang="en-US" sz="1000" b="1" u="none" strike="noStrike">
                          <a:solidFill>
                            <a:srgbClr val="404040"/>
                          </a:solidFill>
                          <a:effectLst/>
                        </a:rPr>
                        <a:t>Malawi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59303009"/>
                  </a:ext>
                </a:extLst>
              </a:tr>
              <a:tr h="172649">
                <a:tc>
                  <a:txBody>
                    <a:bodyPr/>
                    <a:lstStyle/>
                    <a:p>
                      <a:pPr algn="l" rtl="0" fontAlgn="ctr"/>
                      <a:r>
                        <a:rPr lang="en-US" sz="1000" b="1" u="none" strike="noStrike">
                          <a:solidFill>
                            <a:srgbClr val="404040"/>
                          </a:solidFill>
                          <a:effectLst/>
                        </a:rPr>
                        <a:t>Mali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827857838"/>
                  </a:ext>
                </a:extLst>
              </a:tr>
              <a:tr h="172649">
                <a:tc>
                  <a:txBody>
                    <a:bodyPr/>
                    <a:lstStyle/>
                    <a:p>
                      <a:pPr algn="l" rtl="0" fontAlgn="ctr"/>
                      <a:r>
                        <a:rPr lang="en-US" sz="1000" b="1" u="none" strike="noStrike">
                          <a:solidFill>
                            <a:srgbClr val="404040"/>
                          </a:solidFill>
                          <a:effectLst/>
                        </a:rPr>
                        <a:t>Mauritania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55655206"/>
                  </a:ext>
                </a:extLst>
              </a:tr>
              <a:tr h="172649">
                <a:tc>
                  <a:txBody>
                    <a:bodyPr/>
                    <a:lstStyle/>
                    <a:p>
                      <a:pPr algn="l" rtl="0" fontAlgn="ctr"/>
                      <a:r>
                        <a:rPr lang="en-US" sz="1000" b="1" u="none" strike="noStrike">
                          <a:solidFill>
                            <a:srgbClr val="404040"/>
                          </a:solidFill>
                          <a:effectLst/>
                        </a:rPr>
                        <a:t>Mauritius</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10.77</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10.77</a:t>
                      </a:r>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73520364"/>
                  </a:ext>
                </a:extLst>
              </a:tr>
              <a:tr h="172649">
                <a:tc>
                  <a:txBody>
                    <a:bodyPr/>
                    <a:lstStyle/>
                    <a:p>
                      <a:pPr algn="l" rtl="0" fontAlgn="ctr"/>
                      <a:r>
                        <a:rPr lang="en-US" sz="1000" b="1" u="none" strike="noStrike">
                          <a:solidFill>
                            <a:srgbClr val="404040"/>
                          </a:solidFill>
                          <a:effectLst/>
                        </a:rPr>
                        <a:t>Morocco</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0.35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0.14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0.22</a:t>
                      </a:r>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37087563"/>
                  </a:ext>
                </a:extLst>
              </a:tr>
              <a:tr h="172649">
                <a:tc>
                  <a:txBody>
                    <a:bodyPr/>
                    <a:lstStyle/>
                    <a:p>
                      <a:pPr algn="l" rtl="0" fontAlgn="ctr"/>
                      <a:r>
                        <a:rPr lang="en-US" sz="1000" b="1" u="none" strike="noStrike">
                          <a:solidFill>
                            <a:srgbClr val="404040"/>
                          </a:solidFill>
                          <a:effectLst/>
                        </a:rPr>
                        <a:t>Mozambique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58913453"/>
                  </a:ext>
                </a:extLst>
              </a:tr>
              <a:tr h="100562">
                <a:tc>
                  <a:txBody>
                    <a:bodyPr/>
                    <a:lstStyle/>
                    <a:p>
                      <a:pPr algn="l" rtl="0" fontAlgn="ctr"/>
                      <a:r>
                        <a:rPr lang="en-US" sz="1000" b="1" u="none" strike="noStrike">
                          <a:solidFill>
                            <a:srgbClr val="404040"/>
                          </a:solidFill>
                          <a:effectLst/>
                        </a:rPr>
                        <a:t>Namibia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403137613"/>
                  </a:ext>
                </a:extLst>
              </a:tr>
              <a:tr h="172649">
                <a:tc>
                  <a:txBody>
                    <a:bodyPr/>
                    <a:lstStyle/>
                    <a:p>
                      <a:pPr algn="l" rtl="0" fontAlgn="ctr"/>
                      <a:r>
                        <a:rPr lang="en-US" sz="1000" b="1" u="none" strike="noStrike">
                          <a:solidFill>
                            <a:srgbClr val="404040"/>
                          </a:solidFill>
                          <a:effectLst/>
                        </a:rPr>
                        <a:t>Niger</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41405389"/>
                  </a:ext>
                </a:extLst>
              </a:tr>
              <a:tr h="172649">
                <a:tc>
                  <a:txBody>
                    <a:bodyPr/>
                    <a:lstStyle/>
                    <a:p>
                      <a:pPr algn="l" rtl="0" fontAlgn="ctr"/>
                      <a:r>
                        <a:rPr lang="en-US" sz="1000" b="1" u="none" strike="noStrike">
                          <a:solidFill>
                            <a:srgbClr val="404040"/>
                          </a:solidFill>
                          <a:effectLst/>
                        </a:rPr>
                        <a:t>Nigeria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0.8</a:t>
                      </a:r>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0.8</a:t>
                      </a:r>
                      <a:endParaRPr lang="en-CA" sz="1000" b="0" i="0" u="none" strike="noStrike">
                        <a:solidFill>
                          <a:srgbClr val="000000"/>
                        </a:solidFill>
                        <a:effectLst/>
                        <a:latin typeface="+mj-lt"/>
                      </a:endParaRPr>
                    </a:p>
                  </a:txBody>
                  <a:tcPr marL="4763" marR="4763" marT="4763" marB="0" anchor="ctr"/>
                </a:tc>
                <a:tc>
                  <a:txBody>
                    <a:bodyPr/>
                    <a:lstStyle/>
                    <a:p>
                      <a:pPr algn="ctr" fontAlgn="b"/>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72619831"/>
                  </a:ext>
                </a:extLst>
              </a:tr>
              <a:tr h="172649">
                <a:tc>
                  <a:txBody>
                    <a:bodyPr/>
                    <a:lstStyle/>
                    <a:p>
                      <a:pPr algn="l" rtl="0" fontAlgn="ctr"/>
                      <a:r>
                        <a:rPr lang="en-US" sz="1000" b="1" u="none" strike="noStrike">
                          <a:solidFill>
                            <a:srgbClr val="404040"/>
                          </a:solidFill>
                          <a:effectLst/>
                        </a:rPr>
                        <a:t>Rwanda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210376901"/>
                  </a:ext>
                </a:extLst>
              </a:tr>
              <a:tr h="172649">
                <a:tc>
                  <a:txBody>
                    <a:bodyPr/>
                    <a:lstStyle/>
                    <a:p>
                      <a:pPr algn="l" rtl="0" fontAlgn="ctr"/>
                      <a:r>
                        <a:rPr lang="en-US" sz="1000" b="1" u="none" strike="noStrike">
                          <a:solidFill>
                            <a:srgbClr val="404040"/>
                          </a:solidFill>
                          <a:effectLst/>
                        </a:rPr>
                        <a:t>Senegal</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655199492"/>
                  </a:ext>
                </a:extLst>
              </a:tr>
              <a:tr h="172649">
                <a:tc>
                  <a:txBody>
                    <a:bodyPr/>
                    <a:lstStyle/>
                    <a:p>
                      <a:pPr algn="l" rtl="0" fontAlgn="ctr"/>
                      <a:r>
                        <a:rPr lang="en-US" sz="1000" b="1" u="none" strike="noStrike">
                          <a:solidFill>
                            <a:srgbClr val="404040"/>
                          </a:solidFill>
                          <a:effectLst/>
                        </a:rPr>
                        <a:t>Sierra Leone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5954543"/>
                  </a:ext>
                </a:extLst>
              </a:tr>
              <a:tr h="172649">
                <a:tc>
                  <a:txBody>
                    <a:bodyPr/>
                    <a:lstStyle/>
                    <a:p>
                      <a:pPr algn="l" rtl="0" fontAlgn="ctr"/>
                      <a:r>
                        <a:rPr lang="en-US" sz="1000" b="1" u="none" strike="noStrike">
                          <a:solidFill>
                            <a:srgbClr val="404040"/>
                          </a:solidFill>
                          <a:effectLst/>
                        </a:rPr>
                        <a:t>Somalia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60558791"/>
                  </a:ext>
                </a:extLst>
              </a:tr>
              <a:tr h="172649">
                <a:tc>
                  <a:txBody>
                    <a:bodyPr/>
                    <a:lstStyle/>
                    <a:p>
                      <a:pPr algn="l" rtl="0" fontAlgn="ctr"/>
                      <a:r>
                        <a:rPr lang="en-US" sz="1000" b="1" u="none" strike="noStrike">
                          <a:solidFill>
                            <a:srgbClr val="404040"/>
                          </a:solidFill>
                          <a:effectLst/>
                        </a:rPr>
                        <a:t>South Africa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15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25.4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2.16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1.85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03983827"/>
                  </a:ext>
                </a:extLst>
              </a:tr>
              <a:tr h="172649">
                <a:tc>
                  <a:txBody>
                    <a:bodyPr/>
                    <a:lstStyle/>
                    <a:p>
                      <a:pPr algn="l" rtl="0" fontAlgn="ctr"/>
                      <a:r>
                        <a:rPr lang="en-US" sz="1000" b="1" u="none" strike="noStrike">
                          <a:solidFill>
                            <a:srgbClr val="404040"/>
                          </a:solidFill>
                          <a:effectLst/>
                        </a:rPr>
                        <a:t>Sudan</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3.17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3.17</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910872298"/>
                  </a:ext>
                </a:extLst>
              </a:tr>
              <a:tr h="172649">
                <a:tc>
                  <a:txBody>
                    <a:bodyPr/>
                    <a:lstStyle/>
                    <a:p>
                      <a:pPr algn="l" rtl="0" fontAlgn="ctr"/>
                      <a:r>
                        <a:rPr lang="en-US" sz="1000" b="1" u="none" strike="noStrike">
                          <a:solidFill>
                            <a:srgbClr val="404040"/>
                          </a:solidFill>
                          <a:effectLst/>
                        </a:rPr>
                        <a:t>Swaziland</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79873038"/>
                  </a:ext>
                </a:extLst>
              </a:tr>
              <a:tr h="172649">
                <a:tc>
                  <a:txBody>
                    <a:bodyPr/>
                    <a:lstStyle/>
                    <a:p>
                      <a:pPr algn="l" rtl="0" fontAlgn="ctr"/>
                      <a:r>
                        <a:rPr lang="en-US" sz="1000" b="1" u="none" strike="noStrike">
                          <a:solidFill>
                            <a:srgbClr val="404040"/>
                          </a:solidFill>
                          <a:effectLst/>
                        </a:rPr>
                        <a:t>Tanzania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0.13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0.13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51620482"/>
                  </a:ext>
                </a:extLst>
              </a:tr>
              <a:tr h="172649">
                <a:tc>
                  <a:txBody>
                    <a:bodyPr/>
                    <a:lstStyle/>
                    <a:p>
                      <a:pPr algn="l" rtl="0" fontAlgn="ctr"/>
                      <a:r>
                        <a:rPr lang="en-US" sz="1000" b="1" u="none" strike="noStrike">
                          <a:solidFill>
                            <a:srgbClr val="404040"/>
                          </a:solidFill>
                          <a:effectLst/>
                        </a:rPr>
                        <a:t>Togo</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83748907"/>
                  </a:ext>
                </a:extLst>
              </a:tr>
              <a:tr h="172649">
                <a:tc>
                  <a:txBody>
                    <a:bodyPr/>
                    <a:lstStyle/>
                    <a:p>
                      <a:pPr algn="l" rtl="0" fontAlgn="ctr"/>
                      <a:r>
                        <a:rPr lang="en-US" sz="1000" b="1" u="none" strike="noStrike">
                          <a:solidFill>
                            <a:srgbClr val="404040"/>
                          </a:solidFill>
                          <a:effectLst/>
                        </a:rPr>
                        <a:t>Tunisia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solidFill>
                            <a:srgbClr val="000000"/>
                          </a:solidFill>
                          <a:effectLst/>
                        </a:rPr>
                        <a:t>11.06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1.59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0.88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774777640"/>
                  </a:ext>
                </a:extLst>
              </a:tr>
              <a:tr h="172649">
                <a:tc>
                  <a:txBody>
                    <a:bodyPr/>
                    <a:lstStyle/>
                    <a:p>
                      <a:pPr algn="l" rtl="0" fontAlgn="ctr"/>
                      <a:r>
                        <a:rPr lang="en-US" sz="1000" b="1" u="none" strike="noStrike">
                          <a:solidFill>
                            <a:srgbClr val="404040"/>
                          </a:solidFill>
                          <a:effectLst/>
                        </a:rPr>
                        <a:t>Uganda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20851947"/>
                  </a:ext>
                </a:extLst>
              </a:tr>
              <a:tr h="172649">
                <a:tc>
                  <a:txBody>
                    <a:bodyPr/>
                    <a:lstStyle/>
                    <a:p>
                      <a:pPr algn="l" rtl="0" fontAlgn="ctr"/>
                      <a:r>
                        <a:rPr lang="en-US" sz="1000" b="1" u="none" strike="noStrike">
                          <a:solidFill>
                            <a:srgbClr val="404040"/>
                          </a:solidFill>
                          <a:effectLst/>
                        </a:rPr>
                        <a:t>Zambia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672097476"/>
                  </a:ext>
                </a:extLst>
              </a:tr>
              <a:tr h="172649">
                <a:tc>
                  <a:txBody>
                    <a:bodyPr/>
                    <a:lstStyle/>
                    <a:p>
                      <a:pPr algn="l" rtl="0" fontAlgn="ctr"/>
                      <a:r>
                        <a:rPr lang="en-US" sz="1000" b="1" u="none" strike="noStrike">
                          <a:solidFill>
                            <a:srgbClr val="404040"/>
                          </a:solidFill>
                          <a:effectLst/>
                        </a:rPr>
                        <a:t>Zimbabwe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246466586"/>
                  </a:ext>
                </a:extLst>
              </a:tr>
            </a:tbl>
          </a:graphicData>
        </a:graphic>
      </p:graphicFrame>
      <p:sp>
        <p:nvSpPr>
          <p:cNvPr id="7" name="Rectangle 6"/>
          <p:cNvSpPr/>
          <p:nvPr/>
        </p:nvSpPr>
        <p:spPr>
          <a:xfrm>
            <a:off x="4015409" y="6021284"/>
            <a:ext cx="7868592"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sources: GODT database </a:t>
            </a:r>
            <a:r>
              <a:rPr lang="en-US" sz="1000">
                <a:solidFill>
                  <a:prstClr val="black"/>
                </a:solidFill>
                <a:latin typeface="+mj-lt"/>
                <a:ea typeface="Calibri" panose="020F0502020204030204" pitchFamily="34" charset="0"/>
                <a:cs typeface="Times New Roman" panose="02020603050405020304" pitchFamily="18" charset="0"/>
              </a:rPr>
              <a:t>(</a:t>
            </a:r>
            <a:r>
              <a:rPr lang="en-US" sz="1000">
                <a:latin typeface="+mj-lt"/>
                <a:hlinkClick r:id="rId2"/>
              </a:rPr>
              <a:t>http://www.transplant-observatory.org/data-charts-and-tables/</a:t>
            </a:r>
            <a:r>
              <a:rPr lang="en-US" sz="1000">
                <a:latin typeface="+mj-lt"/>
              </a:rPr>
              <a:t>)</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South African Renal Registry Annual Report 2016</a:t>
            </a:r>
          </a:p>
          <a:p>
            <a:pPr>
              <a:lnSpc>
                <a:spcPct val="107000"/>
              </a:lnSpc>
              <a:defRPr/>
            </a:pPr>
            <a:r>
              <a:rPr lang="en-US" sz="1000">
                <a:solidFill>
                  <a:prstClr val="black"/>
                </a:solidFill>
                <a:latin typeface="+mj-lt"/>
                <a:ea typeface="Calibri" panose="020F0502020204030204" pitchFamily="34" charset="0"/>
                <a:cs typeface="Times New Roman" panose="02020603050405020304" pitchFamily="18" charset="0"/>
              </a:rPr>
              <a:t>‘ – ’ : data not reported/unavailable </a:t>
            </a:r>
          </a:p>
        </p:txBody>
      </p:sp>
      <p:sp>
        <p:nvSpPr>
          <p:cNvPr id="5" name="Rectangle 4"/>
          <p:cNvSpPr/>
          <p:nvPr/>
        </p:nvSpPr>
        <p:spPr>
          <a:xfrm>
            <a:off x="771402" y="270576"/>
            <a:ext cx="11728578" cy="584775"/>
          </a:xfrm>
          <a:prstGeom prst="rect">
            <a:avLst/>
          </a:prstGeom>
        </p:spPr>
        <p:txBody>
          <a:bodyPr wrap="square" lIns="91440" tIns="45720" rIns="91440" bIns="45720" anchor="t">
            <a:spAutoFit/>
          </a:bodyPr>
          <a:lstStyle/>
          <a:p>
            <a:r>
              <a:rPr lang="en-US" sz="3200" dirty="0">
                <a:solidFill>
                  <a:srgbClr val="283378"/>
                </a:solidFill>
                <a:latin typeface="Arial" panose="020B0604020202020204" pitchFamily="34" charset="0"/>
                <a:cs typeface="Arial" panose="020B0604020202020204" pitchFamily="34" charset="0"/>
              </a:rPr>
              <a:t>Burden of kidney failure (cont’d)</a:t>
            </a:r>
          </a:p>
        </p:txBody>
      </p:sp>
      <p:sp>
        <p:nvSpPr>
          <p:cNvPr id="14" name="Oval 13"/>
          <p:cNvSpPr/>
          <p:nvPr/>
        </p:nvSpPr>
        <p:spPr>
          <a:xfrm>
            <a:off x="5452844" y="1369642"/>
            <a:ext cx="1182847" cy="45644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pic>
        <p:nvPicPr>
          <p:cNvPr id="6" name="Picture 5">
            <a:extLst>
              <a:ext uri="{FF2B5EF4-FFF2-40B4-BE49-F238E27FC236}">
                <a16:creationId xmlns:a16="http://schemas.microsoft.com/office/drawing/2014/main" id="{85F0A054-039D-478C-4BA4-E8AFD507D469}"/>
              </a:ext>
            </a:extLst>
          </p:cNvPr>
          <p:cNvPicPr>
            <a:picLocks noChangeAspect="1"/>
          </p:cNvPicPr>
          <p:nvPr/>
        </p:nvPicPr>
        <p:blipFill>
          <a:blip r:embed="rId3"/>
          <a:stretch>
            <a:fillRect/>
          </a:stretch>
        </p:blipFill>
        <p:spPr>
          <a:xfrm>
            <a:off x="189024" y="5543562"/>
            <a:ext cx="3782684" cy="114029"/>
          </a:xfrm>
          <a:prstGeom prst="rect">
            <a:avLst/>
          </a:prstGeom>
        </p:spPr>
      </p:pic>
      <p:pic>
        <p:nvPicPr>
          <p:cNvPr id="10" name="Picture 9">
            <a:extLst>
              <a:ext uri="{FF2B5EF4-FFF2-40B4-BE49-F238E27FC236}">
                <a16:creationId xmlns:a16="http://schemas.microsoft.com/office/drawing/2014/main" id="{DFABC457-EA3A-2214-3FCB-0A61966BA800}"/>
              </a:ext>
            </a:extLst>
          </p:cNvPr>
          <p:cNvPicPr>
            <a:picLocks noChangeAspect="1"/>
          </p:cNvPicPr>
          <p:nvPr/>
        </p:nvPicPr>
        <p:blipFill>
          <a:blip r:embed="rId4"/>
          <a:stretch>
            <a:fillRect/>
          </a:stretch>
        </p:blipFill>
        <p:spPr>
          <a:xfrm>
            <a:off x="428846" y="2512856"/>
            <a:ext cx="3353838" cy="2839482"/>
          </a:xfrm>
          <a:prstGeom prst="rect">
            <a:avLst/>
          </a:prstGeom>
        </p:spPr>
      </p:pic>
      <p:sp>
        <p:nvSpPr>
          <p:cNvPr id="13" name="Rectangle 12">
            <a:extLst>
              <a:ext uri="{FF2B5EF4-FFF2-40B4-BE49-F238E27FC236}">
                <a16:creationId xmlns:a16="http://schemas.microsoft.com/office/drawing/2014/main" id="{AD4FC4F3-7804-8E1F-5EB8-A1A53E5C7342}"/>
              </a:ext>
            </a:extLst>
          </p:cNvPr>
          <p:cNvSpPr/>
          <p:nvPr/>
        </p:nvSpPr>
        <p:spPr>
          <a:xfrm>
            <a:off x="551091" y="2018133"/>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Incidence of kidney transplantation</a:t>
            </a:r>
          </a:p>
        </p:txBody>
      </p:sp>
      <p:sp>
        <p:nvSpPr>
          <p:cNvPr id="16" name="Rectangle 15">
            <a:extLst>
              <a:ext uri="{FF2B5EF4-FFF2-40B4-BE49-F238E27FC236}">
                <a16:creationId xmlns:a16="http://schemas.microsoft.com/office/drawing/2014/main" id="{6E4F36A4-B291-D782-C00F-06430EE5BD07}"/>
              </a:ext>
            </a:extLst>
          </p:cNvPr>
          <p:cNvSpPr/>
          <p:nvPr/>
        </p:nvSpPr>
        <p:spPr>
          <a:xfrm>
            <a:off x="428846" y="2522273"/>
            <a:ext cx="3353838" cy="283948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7" name="Rectangle 16">
            <a:extLst>
              <a:ext uri="{FF2B5EF4-FFF2-40B4-BE49-F238E27FC236}">
                <a16:creationId xmlns:a16="http://schemas.microsoft.com/office/drawing/2014/main" id="{04CC2C38-F1A3-46A0-FF46-4B98471CAEAF}"/>
              </a:ext>
            </a:extLst>
          </p:cNvPr>
          <p:cNvSpPr/>
          <p:nvPr/>
        </p:nvSpPr>
        <p:spPr>
          <a:xfrm>
            <a:off x="180402" y="5540715"/>
            <a:ext cx="3796386" cy="12629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latin typeface="+mj-lt"/>
            </a:endParaRPr>
          </a:p>
        </p:txBody>
      </p:sp>
    </p:spTree>
    <p:extLst>
      <p:ext uri="{BB962C8B-B14F-4D97-AF65-F5344CB8AC3E}">
        <p14:creationId xmlns:p14="http://schemas.microsoft.com/office/powerpoint/2010/main" val="308488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4696386"/>
              </p:ext>
            </p:extLst>
          </p:nvPr>
        </p:nvGraphicFramePr>
        <p:xfrm>
          <a:off x="2025350" y="1389220"/>
          <a:ext cx="8025766" cy="4332783"/>
        </p:xfrm>
        <a:graphic>
          <a:graphicData uri="http://schemas.openxmlformats.org/drawingml/2006/table">
            <a:tbl>
              <a:tblPr firstRow="1" firstCol="1" bandRow="1">
                <a:tableStyleId>{F5AB1C69-6EDB-4FF4-983F-18BD219EF322}</a:tableStyleId>
              </a:tblPr>
              <a:tblGrid>
                <a:gridCol w="1297566">
                  <a:extLst>
                    <a:ext uri="{9D8B030D-6E8A-4147-A177-3AD203B41FA5}">
                      <a16:colId xmlns:a16="http://schemas.microsoft.com/office/drawing/2014/main" val="3823447675"/>
                    </a:ext>
                  </a:extLst>
                </a:gridCol>
                <a:gridCol w="1345640">
                  <a:extLst>
                    <a:ext uri="{9D8B030D-6E8A-4147-A177-3AD203B41FA5}">
                      <a16:colId xmlns:a16="http://schemas.microsoft.com/office/drawing/2014/main" val="314140649"/>
                    </a:ext>
                  </a:extLst>
                </a:gridCol>
                <a:gridCol w="1345640">
                  <a:extLst>
                    <a:ext uri="{9D8B030D-6E8A-4147-A177-3AD203B41FA5}">
                      <a16:colId xmlns:a16="http://schemas.microsoft.com/office/drawing/2014/main" val="584519406"/>
                    </a:ext>
                  </a:extLst>
                </a:gridCol>
                <a:gridCol w="1345640">
                  <a:extLst>
                    <a:ext uri="{9D8B030D-6E8A-4147-A177-3AD203B41FA5}">
                      <a16:colId xmlns:a16="http://schemas.microsoft.com/office/drawing/2014/main" val="3656170879"/>
                    </a:ext>
                  </a:extLst>
                </a:gridCol>
                <a:gridCol w="1345640">
                  <a:extLst>
                    <a:ext uri="{9D8B030D-6E8A-4147-A177-3AD203B41FA5}">
                      <a16:colId xmlns:a16="http://schemas.microsoft.com/office/drawing/2014/main" val="1869569763"/>
                    </a:ext>
                  </a:extLst>
                </a:gridCol>
                <a:gridCol w="1345640">
                  <a:extLst>
                    <a:ext uri="{9D8B030D-6E8A-4147-A177-3AD203B41FA5}">
                      <a16:colId xmlns:a16="http://schemas.microsoft.com/office/drawing/2014/main" val="3765031407"/>
                    </a:ext>
                  </a:extLst>
                </a:gridCol>
              </a:tblGrid>
              <a:tr h="344008">
                <a:tc>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rPr>
                        <a:t>Hemodialysis</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rPr>
                        <a:t>Peritoneal dialysis</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rPr>
                        <a:t>Kidney Transplant</a:t>
                      </a:r>
                      <a:endParaRPr lang="en-GB" sz="1000">
                        <a:effectLst/>
                      </a:endParaRPr>
                    </a:p>
                    <a:p>
                      <a:pPr marL="0" marR="0" algn="ctr">
                        <a:lnSpc>
                          <a:spcPct val="106000"/>
                        </a:lnSpc>
                        <a:spcBef>
                          <a:spcPts val="0"/>
                        </a:spcBef>
                        <a:spcAft>
                          <a:spcPts val="0"/>
                        </a:spcAft>
                      </a:pPr>
                      <a:r>
                        <a:rPr lang="en-US" sz="1000" b="1" kern="1200">
                          <a:solidFill>
                            <a:srgbClr val="404040"/>
                          </a:solidFill>
                          <a:effectLst/>
                        </a:rPr>
                        <a:t>(First year)</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rPr>
                        <a:t>Kidney Transplant</a:t>
                      </a:r>
                      <a:endParaRPr lang="en-GB" sz="1000">
                        <a:effectLst/>
                      </a:endParaRPr>
                    </a:p>
                    <a:p>
                      <a:pPr marL="0" marR="0" algn="ctr">
                        <a:lnSpc>
                          <a:spcPct val="106000"/>
                        </a:lnSpc>
                        <a:spcBef>
                          <a:spcPts val="0"/>
                        </a:spcBef>
                        <a:spcAft>
                          <a:spcPts val="0"/>
                        </a:spcAft>
                      </a:pPr>
                      <a:r>
                        <a:rPr lang="en-US" sz="1000" b="1" kern="1200">
                          <a:solidFill>
                            <a:srgbClr val="404040"/>
                          </a:solidFill>
                          <a:effectLst/>
                        </a:rPr>
                        <a:t>(later years)</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rPr>
                        <a:t>HD/PD cost ratio</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extLst>
                  <a:ext uri="{0D108BD9-81ED-4DB2-BD59-A6C34878D82A}">
                    <a16:rowId xmlns:a16="http://schemas.microsoft.com/office/drawing/2014/main" val="3525327560"/>
                  </a:ext>
                </a:extLst>
              </a:tr>
              <a:tr h="173425">
                <a:tc>
                  <a:txBody>
                    <a:bodyPr/>
                    <a:lstStyle/>
                    <a:p>
                      <a:pPr algn="l" rtl="0" fontAlgn="ctr"/>
                      <a:r>
                        <a:rPr lang="en-US" sz="1000" b="1" u="none" strike="noStrike">
                          <a:solidFill>
                            <a:srgbClr val="404040"/>
                          </a:solidFill>
                          <a:effectLst/>
                        </a:rPr>
                        <a:t>Algeria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10115</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632709722"/>
                  </a:ext>
                </a:extLst>
              </a:tr>
              <a:tr h="173425">
                <a:tc>
                  <a:txBody>
                    <a:bodyPr/>
                    <a:lstStyle/>
                    <a:p>
                      <a:pPr algn="l" rtl="0" fontAlgn="ctr"/>
                      <a:r>
                        <a:rPr lang="en-US" sz="1000" b="1" u="none" strike="noStrike">
                          <a:solidFill>
                            <a:srgbClr val="404040"/>
                          </a:solidFill>
                          <a:effectLst/>
                        </a:rPr>
                        <a:t>Angola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 -</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91723522"/>
                  </a:ext>
                </a:extLst>
              </a:tr>
              <a:tr h="173425">
                <a:tc>
                  <a:txBody>
                    <a:bodyPr/>
                    <a:lstStyle/>
                    <a:p>
                      <a:pPr algn="l" rtl="0" fontAlgn="ctr"/>
                      <a:r>
                        <a:rPr lang="en-US" sz="1000" b="1" u="none" strike="noStrike">
                          <a:solidFill>
                            <a:srgbClr val="404040"/>
                          </a:solidFill>
                          <a:effectLst/>
                        </a:rPr>
                        <a:t>Benin</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13814357"/>
                  </a:ext>
                </a:extLst>
              </a:tr>
              <a:tr h="173425">
                <a:tc>
                  <a:txBody>
                    <a:bodyPr/>
                    <a:lstStyle/>
                    <a:p>
                      <a:pPr algn="l" rtl="0" fontAlgn="ctr"/>
                      <a:r>
                        <a:rPr lang="en-US" sz="1000" b="1" u="none" strike="noStrike">
                          <a:solidFill>
                            <a:srgbClr val="404040"/>
                          </a:solidFill>
                          <a:effectLst/>
                        </a:rPr>
                        <a:t>Botswana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42431730"/>
                  </a:ext>
                </a:extLst>
              </a:tr>
              <a:tr h="173425">
                <a:tc>
                  <a:txBody>
                    <a:bodyPr/>
                    <a:lstStyle/>
                    <a:p>
                      <a:pPr algn="l" rtl="0" fontAlgn="ctr"/>
                      <a:r>
                        <a:rPr lang="en-US" sz="1000" b="1" u="none" strike="noStrike">
                          <a:solidFill>
                            <a:srgbClr val="404040"/>
                          </a:solidFill>
                          <a:effectLst/>
                        </a:rPr>
                        <a:t>Burkina Faso</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1646</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248085473"/>
                  </a:ext>
                </a:extLst>
              </a:tr>
              <a:tr h="173425">
                <a:tc>
                  <a:txBody>
                    <a:bodyPr/>
                    <a:lstStyle/>
                    <a:p>
                      <a:pPr algn="l" rtl="0" fontAlgn="ctr"/>
                      <a:r>
                        <a:rPr lang="en-US" sz="1000" b="1" u="none" strike="noStrike">
                          <a:solidFill>
                            <a:srgbClr val="404040"/>
                          </a:solidFill>
                          <a:effectLst/>
                        </a:rPr>
                        <a:t>Burundi</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13793</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65343617"/>
                  </a:ext>
                </a:extLst>
              </a:tr>
              <a:tr h="173425">
                <a:tc>
                  <a:txBody>
                    <a:bodyPr/>
                    <a:lstStyle/>
                    <a:p>
                      <a:pPr algn="l" rtl="0" fontAlgn="ctr"/>
                      <a:r>
                        <a:rPr lang="en-US" sz="1000" b="1" u="none" strike="noStrike">
                          <a:solidFill>
                            <a:srgbClr val="404040"/>
                          </a:solidFill>
                          <a:effectLst/>
                        </a:rPr>
                        <a:t>Cabo Verde</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 -</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51367261"/>
                  </a:ext>
                </a:extLst>
              </a:tr>
              <a:tr h="173425">
                <a:tc>
                  <a:txBody>
                    <a:bodyPr/>
                    <a:lstStyle/>
                    <a:p>
                      <a:pPr algn="l" rtl="0" fontAlgn="ctr"/>
                      <a:r>
                        <a:rPr lang="en-US" sz="1000" b="1" u="none" strike="noStrike">
                          <a:solidFill>
                            <a:srgbClr val="404040"/>
                          </a:solidFill>
                          <a:effectLst/>
                        </a:rPr>
                        <a:t>Cameroon</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1724</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14923835"/>
                  </a:ext>
                </a:extLst>
              </a:tr>
              <a:tr h="173425">
                <a:tc>
                  <a:txBody>
                    <a:bodyPr/>
                    <a:lstStyle/>
                    <a:p>
                      <a:pPr algn="l" rtl="0" fontAlgn="ctr"/>
                      <a:r>
                        <a:rPr lang="en-US" sz="1000" b="1" u="none" strike="noStrike">
                          <a:solidFill>
                            <a:srgbClr val="404040"/>
                          </a:solidFill>
                          <a:effectLst/>
                        </a:rPr>
                        <a:t>Chad</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 -</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59030847"/>
                  </a:ext>
                </a:extLst>
              </a:tr>
              <a:tr h="173425">
                <a:tc>
                  <a:txBody>
                    <a:bodyPr/>
                    <a:lstStyle/>
                    <a:p>
                      <a:pPr algn="l" rtl="0" fontAlgn="ctr"/>
                      <a:r>
                        <a:rPr lang="en-US" sz="1000" b="1" u="none" strike="noStrike">
                          <a:solidFill>
                            <a:srgbClr val="404040"/>
                          </a:solidFill>
                          <a:effectLst/>
                        </a:rPr>
                        <a:t>Congo, Dem. Rep.</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32538</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45571</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0.71</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140924545"/>
                  </a:ext>
                </a:extLst>
              </a:tr>
              <a:tr h="173425">
                <a:tc>
                  <a:txBody>
                    <a:bodyPr/>
                    <a:lstStyle/>
                    <a:p>
                      <a:pPr algn="l" rtl="0" fontAlgn="ctr"/>
                      <a:r>
                        <a:rPr lang="en-US" sz="1000" b="1" u="none" strike="noStrike">
                          <a:solidFill>
                            <a:srgbClr val="404040"/>
                          </a:solidFill>
                          <a:effectLst/>
                        </a:rPr>
                        <a:t>Congo, Rep.</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6447145"/>
                  </a:ext>
                </a:extLst>
              </a:tr>
              <a:tr h="173425">
                <a:tc>
                  <a:txBody>
                    <a:bodyPr/>
                    <a:lstStyle/>
                    <a:p>
                      <a:pPr algn="l" rtl="0" fontAlgn="ctr"/>
                      <a:r>
                        <a:rPr lang="en-US" sz="1000" b="1" u="none" strike="noStrike">
                          <a:solidFill>
                            <a:srgbClr val="404040"/>
                          </a:solidFill>
                          <a:effectLst/>
                        </a:rPr>
                        <a:t>Cote d'Ivoire</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80843543"/>
                  </a:ext>
                </a:extLst>
              </a:tr>
              <a:tr h="173425">
                <a:tc>
                  <a:txBody>
                    <a:bodyPr/>
                    <a:lstStyle/>
                    <a:p>
                      <a:pPr algn="l" rtl="0" fontAlgn="ctr"/>
                      <a:r>
                        <a:rPr lang="en-US" sz="1000" b="1" u="none" strike="noStrike">
                          <a:solidFill>
                            <a:srgbClr val="404040"/>
                          </a:solidFill>
                          <a:effectLst/>
                        </a:rPr>
                        <a:t>Djibouti</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770198587"/>
                  </a:ext>
                </a:extLst>
              </a:tr>
              <a:tr h="173425">
                <a:tc>
                  <a:txBody>
                    <a:bodyPr/>
                    <a:lstStyle/>
                    <a:p>
                      <a:pPr algn="l" rtl="0" fontAlgn="ctr"/>
                      <a:r>
                        <a:rPr lang="en-US" sz="1000" b="1" u="none" strike="noStrike">
                          <a:solidFill>
                            <a:srgbClr val="404040"/>
                          </a:solidFill>
                          <a:effectLst/>
                        </a:rPr>
                        <a:t>Egypt, Arab Rep.</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2707</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2772</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8318</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5699</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0.98</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011880053"/>
                  </a:ext>
                </a:extLst>
              </a:tr>
              <a:tr h="173425">
                <a:tc>
                  <a:txBody>
                    <a:bodyPr/>
                    <a:lstStyle/>
                    <a:p>
                      <a:pPr algn="l" rtl="0" fontAlgn="ctr"/>
                      <a:r>
                        <a:rPr lang="en-US" sz="1000" b="1" u="none" strike="noStrike">
                          <a:solidFill>
                            <a:srgbClr val="404040"/>
                          </a:solidFill>
                          <a:effectLst/>
                        </a:rPr>
                        <a:t>Eritrea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830622812"/>
                  </a:ext>
                </a:extLst>
              </a:tr>
              <a:tr h="173425">
                <a:tc>
                  <a:txBody>
                    <a:bodyPr/>
                    <a:lstStyle/>
                    <a:p>
                      <a:pPr algn="l" rtl="0" fontAlgn="ctr"/>
                      <a:r>
                        <a:rPr lang="en-US" sz="1000" b="1" u="none" strike="noStrike">
                          <a:solidFill>
                            <a:srgbClr val="404040"/>
                          </a:solidFill>
                          <a:effectLst/>
                        </a:rPr>
                        <a:t>Ethiopia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4737</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79863542"/>
                  </a:ext>
                </a:extLst>
              </a:tr>
              <a:tr h="173425">
                <a:tc>
                  <a:txBody>
                    <a:bodyPr/>
                    <a:lstStyle/>
                    <a:p>
                      <a:pPr algn="l" rtl="0" fontAlgn="ctr"/>
                      <a:r>
                        <a:rPr lang="en-US" sz="1000" b="1" u="none" strike="noStrike">
                          <a:solidFill>
                            <a:srgbClr val="404040"/>
                          </a:solidFill>
                          <a:effectLst/>
                        </a:rPr>
                        <a:t>Gabon</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755777989"/>
                  </a:ext>
                </a:extLst>
              </a:tr>
              <a:tr h="173425">
                <a:tc>
                  <a:txBody>
                    <a:bodyPr/>
                    <a:lstStyle/>
                    <a:p>
                      <a:pPr algn="l" rtl="0" fontAlgn="ctr"/>
                      <a:r>
                        <a:rPr lang="en-US" sz="1000" b="1" u="none" strike="noStrike">
                          <a:solidFill>
                            <a:srgbClr val="404040"/>
                          </a:solidFill>
                          <a:effectLst/>
                        </a:rPr>
                        <a:t>Gambia, The</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00854424"/>
                  </a:ext>
                </a:extLst>
              </a:tr>
              <a:tr h="173425">
                <a:tc>
                  <a:txBody>
                    <a:bodyPr/>
                    <a:lstStyle/>
                    <a:p>
                      <a:pPr algn="l" rtl="0" fontAlgn="ctr"/>
                      <a:r>
                        <a:rPr lang="en-US" sz="1000" b="1" u="none" strike="noStrike">
                          <a:solidFill>
                            <a:srgbClr val="404040"/>
                          </a:solidFill>
                          <a:effectLst/>
                        </a:rPr>
                        <a:t>Ghana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18614</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256777530"/>
                  </a:ext>
                </a:extLst>
              </a:tr>
              <a:tr h="173425">
                <a:tc>
                  <a:txBody>
                    <a:bodyPr/>
                    <a:lstStyle/>
                    <a:p>
                      <a:pPr algn="l" rtl="0" fontAlgn="ctr"/>
                      <a:r>
                        <a:rPr lang="en-US" sz="1000" b="1" u="none" strike="noStrike">
                          <a:solidFill>
                            <a:srgbClr val="404040"/>
                          </a:solidFill>
                          <a:effectLst/>
                        </a:rPr>
                        <a:t>Guinea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 </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561441787"/>
                  </a:ext>
                </a:extLst>
              </a:tr>
              <a:tr h="173425">
                <a:tc>
                  <a:txBody>
                    <a:bodyPr/>
                    <a:lstStyle/>
                    <a:p>
                      <a:pPr algn="l" rtl="0" fontAlgn="ctr"/>
                      <a:r>
                        <a:rPr lang="en-US" sz="1000" b="1" u="none" strike="noStrike">
                          <a:solidFill>
                            <a:srgbClr val="404040"/>
                          </a:solidFill>
                          <a:effectLst/>
                        </a:rPr>
                        <a:t>Kenya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lang="en-CA" sz="1000" b="0" u="none" strike="noStrike">
                          <a:effectLst/>
                        </a:rPr>
                        <a:t>20254</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15190</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lang="en-CA" sz="1000" b="0" u="none" strike="noStrike">
                          <a:effectLst/>
                        </a:rPr>
                        <a:t>1.33</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590937891"/>
                  </a:ext>
                </a:extLst>
              </a:tr>
              <a:tr h="173425">
                <a:tc>
                  <a:txBody>
                    <a:bodyPr/>
                    <a:lstStyle/>
                    <a:p>
                      <a:pPr algn="l" rtl="0" fontAlgn="ctr"/>
                      <a:r>
                        <a:rPr lang="en-US" sz="1000" b="1" u="none" strike="noStrike">
                          <a:solidFill>
                            <a:srgbClr val="404040"/>
                          </a:solidFill>
                          <a:effectLst/>
                        </a:rPr>
                        <a:t>Liberia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681295847"/>
                  </a:ext>
                </a:extLst>
              </a:tr>
              <a:tr h="173425">
                <a:tc>
                  <a:txBody>
                    <a:bodyPr/>
                    <a:lstStyle/>
                    <a:p>
                      <a:pPr algn="l" rtl="0" fontAlgn="ctr"/>
                      <a:r>
                        <a:rPr lang="en-US" sz="1000" b="1" u="none" strike="noStrike">
                          <a:solidFill>
                            <a:srgbClr val="404040"/>
                          </a:solidFill>
                          <a:effectLst/>
                        </a:rPr>
                        <a:t>Libya</a:t>
                      </a:r>
                      <a:endParaRPr lang="en-US" sz="1000" b="1" i="0" u="none" strike="noStrike">
                        <a:solidFill>
                          <a:srgbClr val="404040"/>
                        </a:solidFill>
                        <a:effectLst/>
                        <a:latin typeface="Gill Sans MT" panose="020B0502020104020203" pitchFamily="34" charset="0"/>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400883492"/>
                  </a:ext>
                </a:extLst>
              </a:tr>
            </a:tbl>
          </a:graphicData>
        </a:graphic>
      </p:graphicFrame>
      <p:sp>
        <p:nvSpPr>
          <p:cNvPr id="6" name="Rectangle 5"/>
          <p:cNvSpPr/>
          <p:nvPr/>
        </p:nvSpPr>
        <p:spPr>
          <a:xfrm>
            <a:off x="2025350" y="5722730"/>
            <a:ext cx="9621611" cy="90505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*Cost is in $US 2021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Abbreviations: HD (hemodialysis), PD (peritoneal dialysis)</a:t>
            </a:r>
          </a:p>
          <a:p>
            <a:pPr lvl="0">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sources: </a:t>
            </a:r>
            <a:r>
              <a:rPr lang="en-US" sz="1000">
                <a:solidFill>
                  <a:prstClr val="black"/>
                </a:solidFill>
                <a:latin typeface="+mj-lt"/>
                <a:ea typeface="Calibri" panose="020F0502020204030204" pitchFamily="34" charset="0"/>
                <a:cs typeface="Times New Roman" panose="02020603050405020304" pitchFamily="18" charset="0"/>
              </a:rPr>
              <a:t>Abu Aisha &amp; </a:t>
            </a:r>
            <a:r>
              <a:rPr lang="en-US" sz="1000" err="1">
                <a:solidFill>
                  <a:prstClr val="black"/>
                </a:solidFill>
                <a:latin typeface="+mj-lt"/>
                <a:ea typeface="Calibri" panose="020F0502020204030204" pitchFamily="34" charset="0"/>
                <a:cs typeface="Times New Roman" panose="02020603050405020304" pitchFamily="18" charset="0"/>
              </a:rPr>
              <a:t>Elamin</a:t>
            </a:r>
            <a:r>
              <a:rPr lang="en-US" sz="1000">
                <a:solidFill>
                  <a:prstClr val="black"/>
                </a:solidFill>
                <a:latin typeface="+mj-lt"/>
                <a:ea typeface="Calibri" panose="020F0502020204030204" pitchFamily="34" charset="0"/>
                <a:cs typeface="Times New Roman" panose="02020603050405020304" pitchFamily="18" charset="0"/>
              </a:rPr>
              <a:t> (2010), </a:t>
            </a:r>
            <a:r>
              <a:rPr lang="en-US" sz="1000" err="1">
                <a:solidFill>
                  <a:prstClr val="black"/>
                </a:solidFill>
                <a:latin typeface="+mj-lt"/>
                <a:ea typeface="Calibri" panose="020F0502020204030204" pitchFamily="34" charset="0"/>
                <a:cs typeface="Times New Roman" panose="02020603050405020304" pitchFamily="18" charset="0"/>
              </a:rPr>
              <a:t>Bahadi</a:t>
            </a:r>
            <a:r>
              <a:rPr lang="en-US" sz="1000">
                <a:solidFill>
                  <a:prstClr val="black"/>
                </a:solidFill>
                <a:latin typeface="+mj-lt"/>
                <a:ea typeface="Calibri" panose="020F0502020204030204" pitchFamily="34" charset="0"/>
                <a:cs typeface="Times New Roman" panose="02020603050405020304" pitchFamily="18" charset="0"/>
              </a:rPr>
              <a:t> et al. (2022), </a:t>
            </a:r>
            <a:r>
              <a:rPr lang="en-US" sz="1000" err="1">
                <a:solidFill>
                  <a:prstClr val="black"/>
                </a:solidFill>
                <a:latin typeface="+mj-lt"/>
                <a:ea typeface="Calibri" panose="020F0502020204030204" pitchFamily="34" charset="0"/>
                <a:cs typeface="Times New Roman" panose="02020603050405020304" pitchFamily="18" charset="0"/>
              </a:rPr>
              <a:t>Boima</a:t>
            </a:r>
            <a:r>
              <a:rPr lang="en-US" sz="1000">
                <a:solidFill>
                  <a:prstClr val="black"/>
                </a:solidFill>
                <a:latin typeface="+mj-lt"/>
                <a:ea typeface="Calibri" panose="020F0502020204030204" pitchFamily="34" charset="0"/>
                <a:cs typeface="Times New Roman" panose="02020603050405020304" pitchFamily="18" charset="0"/>
              </a:rPr>
              <a:t> et al. (2020), </a:t>
            </a:r>
            <a:r>
              <a:rPr lang="en-US" sz="1000" err="1">
                <a:solidFill>
                  <a:prstClr val="black"/>
                </a:solidFill>
                <a:latin typeface="+mj-lt"/>
                <a:ea typeface="Calibri" panose="020F0502020204030204" pitchFamily="34" charset="0"/>
                <a:cs typeface="Times New Roman" panose="02020603050405020304" pitchFamily="18" charset="0"/>
              </a:rPr>
              <a:t>Elsharif</a:t>
            </a:r>
            <a:r>
              <a:rPr lang="en-US" sz="1000">
                <a:solidFill>
                  <a:prstClr val="black"/>
                </a:solidFill>
                <a:latin typeface="+mj-lt"/>
                <a:ea typeface="Calibri" panose="020F0502020204030204" pitchFamily="34" charset="0"/>
                <a:cs typeface="Times New Roman" panose="02020603050405020304" pitchFamily="18" charset="0"/>
              </a:rPr>
              <a:t> et al. (2010), </a:t>
            </a:r>
            <a:r>
              <a:rPr lang="en-US" sz="1000" err="1">
                <a:solidFill>
                  <a:prstClr val="black"/>
                </a:solidFill>
                <a:latin typeface="+mj-lt"/>
                <a:ea typeface="Calibri" panose="020F0502020204030204" pitchFamily="34" charset="0"/>
                <a:cs typeface="Times New Roman" panose="02020603050405020304" pitchFamily="18" charset="0"/>
              </a:rPr>
              <a:t>Haddiya</a:t>
            </a:r>
            <a:r>
              <a:rPr lang="en-US" sz="1000">
                <a:solidFill>
                  <a:prstClr val="black"/>
                </a:solidFill>
                <a:latin typeface="+mj-lt"/>
                <a:ea typeface="Calibri" panose="020F0502020204030204" pitchFamily="34" charset="0"/>
                <a:cs typeface="Times New Roman" panose="02020603050405020304" pitchFamily="18" charset="0"/>
              </a:rPr>
              <a:t> et al. (2012), </a:t>
            </a:r>
            <a:r>
              <a:rPr lang="en-US" sz="1000" err="1">
                <a:solidFill>
                  <a:prstClr val="black"/>
                </a:solidFill>
                <a:latin typeface="+mj-lt"/>
                <a:ea typeface="Calibri" panose="020F0502020204030204" pitchFamily="34" charset="0"/>
                <a:cs typeface="Times New Roman" panose="02020603050405020304" pitchFamily="18" charset="0"/>
              </a:rPr>
              <a:t>Izeidi</a:t>
            </a:r>
            <a:r>
              <a:rPr lang="en-US" sz="1000">
                <a:solidFill>
                  <a:prstClr val="black"/>
                </a:solidFill>
                <a:latin typeface="+mj-lt"/>
                <a:ea typeface="Calibri" panose="020F0502020204030204" pitchFamily="34" charset="0"/>
                <a:cs typeface="Times New Roman" panose="02020603050405020304" pitchFamily="18" charset="0"/>
              </a:rPr>
              <a:t> et al. (2020), </a:t>
            </a:r>
            <a:r>
              <a:rPr lang="en-US" sz="1000" err="1">
                <a:solidFill>
                  <a:prstClr val="black"/>
                </a:solidFill>
                <a:latin typeface="+mj-lt"/>
                <a:ea typeface="Calibri" panose="020F0502020204030204" pitchFamily="34" charset="0"/>
                <a:cs typeface="Times New Roman" panose="02020603050405020304" pitchFamily="18" charset="0"/>
              </a:rPr>
              <a:t>Kassa</a:t>
            </a:r>
            <a:r>
              <a:rPr lang="en-US" sz="1000">
                <a:solidFill>
                  <a:prstClr val="black"/>
                </a:solidFill>
                <a:latin typeface="+mj-lt"/>
                <a:ea typeface="Calibri" panose="020F0502020204030204" pitchFamily="34" charset="0"/>
                <a:cs typeface="Times New Roman" panose="02020603050405020304" pitchFamily="18" charset="0"/>
              </a:rPr>
              <a:t> et al. (2020), Lang et al. (2022), Mushi et al. (2015)</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Obadiah et al. (2022), Okafor &amp; </a:t>
            </a:r>
            <a:r>
              <a:rPr kumimoji="0" lang="en-US" sz="1000" b="0" i="0" u="none" strike="noStrike" kern="1200" cap="none" spc="0" normalizeH="0" baseline="0" noProof="0" err="1">
                <a:ln>
                  <a:noFill/>
                </a:ln>
                <a:solidFill>
                  <a:prstClr val="black"/>
                </a:solidFill>
                <a:effectLst/>
                <a:uLnTx/>
                <a:uFillTx/>
                <a:latin typeface="+mj-lt"/>
                <a:ea typeface="Calibri" panose="020F0502020204030204" pitchFamily="34" charset="0"/>
                <a:cs typeface="Times New Roman" panose="02020603050405020304" pitchFamily="18" charset="0"/>
              </a:rPr>
              <a:t>Kankam</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(2012), Soliman et al. (2012),</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noProof="0" err="1">
                <a:ln>
                  <a:noFill/>
                </a:ln>
                <a:solidFill>
                  <a:prstClr val="black"/>
                </a:solidFill>
                <a:effectLst/>
                <a:uLnTx/>
                <a:uFillTx/>
                <a:latin typeface="+mj-lt"/>
                <a:ea typeface="Calibri" panose="020F0502020204030204" pitchFamily="34" charset="0"/>
                <a:cs typeface="Times New Roman" panose="02020603050405020304" pitchFamily="18" charset="0"/>
              </a:rPr>
              <a:t>Sumaili</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et al. (2009), </a:t>
            </a:r>
            <a:r>
              <a:rPr kumimoji="0" lang="en-US" sz="1000" b="0" i="0" u="none" strike="noStrike" kern="1200" cap="none" spc="0" normalizeH="0" noProof="0" err="1">
                <a:ln>
                  <a:noFill/>
                </a:ln>
                <a:solidFill>
                  <a:prstClr val="black"/>
                </a:solidFill>
                <a:effectLst/>
                <a:uLnTx/>
                <a:uFillTx/>
                <a:latin typeface="+mj-lt"/>
                <a:ea typeface="Calibri" panose="020F0502020204030204" pitchFamily="34" charset="0"/>
                <a:cs typeface="Times New Roman" panose="02020603050405020304" pitchFamily="18" charset="0"/>
              </a:rPr>
              <a:t>Toure</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et al. (2022)</a:t>
            </a:r>
            <a:r>
              <a:rPr lang="en-US" sz="1000">
                <a:solidFill>
                  <a:prstClr val="black"/>
                </a:solidFill>
                <a:latin typeface="+mj-lt"/>
                <a:ea typeface="Calibri" panose="020F0502020204030204" pitchFamily="34" charset="0"/>
                <a:cs typeface="Times New Roman" panose="02020603050405020304" pitchFamily="18" charset="0"/>
              </a:rPr>
              <a:t>, van der Tol et al. (2019), Yousif et al. (2021)</a:t>
            </a:r>
          </a:p>
          <a:p>
            <a:pPr>
              <a:lnSpc>
                <a:spcPct val="107000"/>
              </a:lnSpc>
              <a:defRPr/>
            </a:pPr>
            <a:r>
              <a:rPr lang="en-US" sz="1000">
                <a:solidFill>
                  <a:prstClr val="black"/>
                </a:solidFill>
                <a:latin typeface="+mj-lt"/>
                <a:ea typeface="Calibri" panose="020F0502020204030204" pitchFamily="34" charset="0"/>
                <a:cs typeface="Times New Roman" panose="02020603050405020304" pitchFamily="18" charset="0"/>
              </a:rPr>
              <a:t>‘ – ’ : data not reported/unavailable  </a:t>
            </a:r>
          </a:p>
        </p:txBody>
      </p:sp>
      <p:sp>
        <p:nvSpPr>
          <p:cNvPr id="7" name="Rectangle 6"/>
          <p:cNvSpPr/>
          <p:nvPr/>
        </p:nvSpPr>
        <p:spPr>
          <a:xfrm>
            <a:off x="560134" y="311639"/>
            <a:ext cx="8308095" cy="1077218"/>
          </a:xfrm>
          <a:prstGeom prst="rect">
            <a:avLst/>
          </a:prstGeom>
        </p:spPr>
        <p:txBody>
          <a:bodyPr wrap="square" lIns="91440" tIns="45720" rIns="91440" bIns="45720" anchor="t">
            <a:spAutoFit/>
          </a:bodyPr>
          <a:lstStyle/>
          <a:p>
            <a:pPr algn="ctr"/>
            <a:r>
              <a:rPr lang="en-US" sz="3200">
                <a:solidFill>
                  <a:srgbClr val="283378"/>
                </a:solidFill>
                <a:latin typeface="Arial" panose="020B0604020202020204" pitchFamily="34" charset="0"/>
                <a:cs typeface="Arial" panose="020B0604020202020204" pitchFamily="34" charset="0"/>
              </a:rPr>
              <a:t>Annual cost of kidney replacement therapy components</a:t>
            </a:r>
          </a:p>
        </p:txBody>
      </p:sp>
      <p:sp>
        <p:nvSpPr>
          <p:cNvPr id="3" name="Date Placeholder 3">
            <a:extLst>
              <a:ext uri="{FF2B5EF4-FFF2-40B4-BE49-F238E27FC236}">
                <a16:creationId xmlns:a16="http://schemas.microsoft.com/office/drawing/2014/main" id="{FCDB1844-89FD-A3F9-09A4-00ACDF52C9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DBFA4FE5-1A05-21AC-B6C2-7E6BBA0D4B21}"/>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FD76BE8-77D2-A32E-BB4A-A63FFFEAEFC9}"/>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21</a:t>
            </a:fld>
            <a:endParaRPr lang="en-US"/>
          </a:p>
        </p:txBody>
      </p:sp>
    </p:spTree>
    <p:extLst>
      <p:ext uri="{BB962C8B-B14F-4D97-AF65-F5344CB8AC3E}">
        <p14:creationId xmlns:p14="http://schemas.microsoft.com/office/powerpoint/2010/main" val="2891040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94629" y="358497"/>
            <a:ext cx="8470800" cy="651600"/>
          </a:xfrm>
          <a:prstGeom prst="rect">
            <a:avLst/>
          </a:prstGeom>
        </p:spPr>
        <p:txBody>
          <a:bodyPr wrap="square" lIns="91440" tIns="45720" rIns="91440" bIns="45720" anchor="t">
            <a:spAutoFit/>
          </a:bodyPr>
          <a:lstStyle/>
          <a:p>
            <a:pPr algn="ctr"/>
            <a:r>
              <a:rPr lang="en-US" sz="3200">
                <a:solidFill>
                  <a:srgbClr val="283378"/>
                </a:solidFill>
                <a:latin typeface="Arial" panose="020B0604020202020204" pitchFamily="34" charset="0"/>
                <a:cs typeface="Arial" panose="020B0604020202020204" pitchFamily="34" charset="0"/>
              </a:rPr>
              <a:t>Annual cost of kidney replacement therapy components (cont’d)</a:t>
            </a:r>
          </a:p>
        </p:txBody>
      </p:sp>
      <p:graphicFrame>
        <p:nvGraphicFramePr>
          <p:cNvPr id="4" name="Table 3"/>
          <p:cNvGraphicFramePr>
            <a:graphicFrameLocks noGrp="1"/>
          </p:cNvGraphicFramePr>
          <p:nvPr>
            <p:extLst>
              <p:ext uri="{D42A27DB-BD31-4B8C-83A1-F6EECF244321}">
                <p14:modId xmlns:p14="http://schemas.microsoft.com/office/powerpoint/2010/main" val="876770859"/>
              </p:ext>
            </p:extLst>
          </p:nvPr>
        </p:nvGraphicFramePr>
        <p:xfrm>
          <a:off x="1981574" y="1388025"/>
          <a:ext cx="8073118" cy="4301994"/>
        </p:xfrm>
        <a:graphic>
          <a:graphicData uri="http://schemas.openxmlformats.org/drawingml/2006/table">
            <a:tbl>
              <a:tblPr firstRow="1" firstCol="1" bandRow="1">
                <a:tableStyleId>{F5AB1C69-6EDB-4FF4-983F-18BD219EF322}</a:tableStyleId>
              </a:tblPr>
              <a:tblGrid>
                <a:gridCol w="1344918">
                  <a:extLst>
                    <a:ext uri="{9D8B030D-6E8A-4147-A177-3AD203B41FA5}">
                      <a16:colId xmlns:a16="http://schemas.microsoft.com/office/drawing/2014/main" val="3891654899"/>
                    </a:ext>
                  </a:extLst>
                </a:gridCol>
                <a:gridCol w="1346397">
                  <a:extLst>
                    <a:ext uri="{9D8B030D-6E8A-4147-A177-3AD203B41FA5}">
                      <a16:colId xmlns:a16="http://schemas.microsoft.com/office/drawing/2014/main" val="3894756798"/>
                    </a:ext>
                  </a:extLst>
                </a:gridCol>
                <a:gridCol w="1345766">
                  <a:extLst>
                    <a:ext uri="{9D8B030D-6E8A-4147-A177-3AD203B41FA5}">
                      <a16:colId xmlns:a16="http://schemas.microsoft.com/office/drawing/2014/main" val="2797349625"/>
                    </a:ext>
                  </a:extLst>
                </a:gridCol>
                <a:gridCol w="1345766">
                  <a:extLst>
                    <a:ext uri="{9D8B030D-6E8A-4147-A177-3AD203B41FA5}">
                      <a16:colId xmlns:a16="http://schemas.microsoft.com/office/drawing/2014/main" val="2946060497"/>
                    </a:ext>
                  </a:extLst>
                </a:gridCol>
                <a:gridCol w="1345766">
                  <a:extLst>
                    <a:ext uri="{9D8B030D-6E8A-4147-A177-3AD203B41FA5}">
                      <a16:colId xmlns:a16="http://schemas.microsoft.com/office/drawing/2014/main" val="3237726493"/>
                    </a:ext>
                  </a:extLst>
                </a:gridCol>
                <a:gridCol w="1344505">
                  <a:extLst>
                    <a:ext uri="{9D8B030D-6E8A-4147-A177-3AD203B41FA5}">
                      <a16:colId xmlns:a16="http://schemas.microsoft.com/office/drawing/2014/main" val="41764542"/>
                    </a:ext>
                  </a:extLst>
                </a:gridCol>
              </a:tblGrid>
              <a:tr h="356758">
                <a:tc>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rgbClr val="404040"/>
                          </a:solidFill>
                          <a:effectLst/>
                        </a:rPr>
                        <a:t>Hemodialysis</a:t>
                      </a:r>
                      <a:endParaRPr lang="en-GB" sz="1000">
                        <a:effectLst/>
                        <a:latin typeface="+mj-lt"/>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rgbClr val="404040"/>
                          </a:solidFill>
                          <a:effectLst/>
                        </a:rPr>
                        <a:t>Peritoneal dialysis</a:t>
                      </a:r>
                      <a:endParaRPr lang="en-GB" sz="1000">
                        <a:effectLst/>
                        <a:latin typeface="+mj-lt"/>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rgbClr val="404040"/>
                          </a:solidFill>
                          <a:effectLst/>
                        </a:rPr>
                        <a:t>Kidney Transplant</a:t>
                      </a:r>
                      <a:endParaRPr lang="en-GB" sz="1000">
                        <a:effectLst/>
                      </a:endParaRPr>
                    </a:p>
                    <a:p>
                      <a:pPr marL="0" marR="0" algn="ctr">
                        <a:lnSpc>
                          <a:spcPct val="106000"/>
                        </a:lnSpc>
                        <a:spcBef>
                          <a:spcPts val="0"/>
                        </a:spcBef>
                        <a:spcAft>
                          <a:spcPts val="0"/>
                        </a:spcAft>
                      </a:pPr>
                      <a:r>
                        <a:rPr lang="en-US" sz="1000" b="1" kern="1200">
                          <a:solidFill>
                            <a:srgbClr val="404040"/>
                          </a:solidFill>
                          <a:effectLst/>
                        </a:rPr>
                        <a:t>(First year)</a:t>
                      </a:r>
                      <a:endParaRPr lang="en-GB" sz="1000">
                        <a:effectLst/>
                        <a:latin typeface="+mj-lt"/>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rgbClr val="404040"/>
                          </a:solidFill>
                          <a:effectLst/>
                        </a:rPr>
                        <a:t>Kidney Transplant</a:t>
                      </a:r>
                      <a:endParaRPr lang="en-GB" sz="1000">
                        <a:effectLst/>
                      </a:endParaRPr>
                    </a:p>
                    <a:p>
                      <a:pPr marL="0" marR="0" algn="ctr">
                        <a:lnSpc>
                          <a:spcPct val="106000"/>
                        </a:lnSpc>
                        <a:spcBef>
                          <a:spcPts val="0"/>
                        </a:spcBef>
                        <a:spcAft>
                          <a:spcPts val="0"/>
                        </a:spcAft>
                      </a:pPr>
                      <a:r>
                        <a:rPr lang="en-US" sz="1000" b="1" kern="1200">
                          <a:solidFill>
                            <a:srgbClr val="404040"/>
                          </a:solidFill>
                          <a:effectLst/>
                        </a:rPr>
                        <a:t>(later years)</a:t>
                      </a:r>
                      <a:endParaRPr lang="en-GB" sz="1000">
                        <a:effectLst/>
                        <a:latin typeface="+mj-lt"/>
                        <a:ea typeface="Calibri" panose="020F0502020204030204" pitchFamily="34" charset="0"/>
                        <a:cs typeface="Times New Roman" panose="02020603050405020304" pitchFamily="18" charset="0"/>
                      </a:endParaRPr>
                    </a:p>
                  </a:txBody>
                  <a:tcPr marL="19181" marR="19181" marT="6691" marB="0" anchor="ctr"/>
                </a:tc>
                <a:tc>
                  <a:txBody>
                    <a:bodyPr/>
                    <a:lstStyle/>
                    <a:p>
                      <a:pPr marL="0" marR="0" algn="ctr">
                        <a:lnSpc>
                          <a:spcPct val="106000"/>
                        </a:lnSpc>
                        <a:spcBef>
                          <a:spcPts val="0"/>
                        </a:spcBef>
                        <a:spcAft>
                          <a:spcPts val="0"/>
                        </a:spcAft>
                      </a:pPr>
                      <a:r>
                        <a:rPr lang="en-US" sz="1000" b="1" kern="1200">
                          <a:solidFill>
                            <a:srgbClr val="404040"/>
                          </a:solidFill>
                          <a:effectLst/>
                        </a:rPr>
                        <a:t>HD/PD ratio</a:t>
                      </a:r>
                      <a:endParaRPr lang="en-GB" sz="1000">
                        <a:effectLst/>
                        <a:latin typeface="+mj-lt"/>
                        <a:ea typeface="Calibri" panose="020F0502020204030204" pitchFamily="34" charset="0"/>
                        <a:cs typeface="Times New Roman" panose="02020603050405020304" pitchFamily="18" charset="0"/>
                      </a:endParaRPr>
                    </a:p>
                  </a:txBody>
                  <a:tcPr marL="19181" marR="19181" marT="6691" marB="0" anchor="ctr"/>
                </a:tc>
                <a:extLst>
                  <a:ext uri="{0D108BD9-81ED-4DB2-BD59-A6C34878D82A}">
                    <a16:rowId xmlns:a16="http://schemas.microsoft.com/office/drawing/2014/main" val="4239459917"/>
                  </a:ext>
                </a:extLst>
              </a:tr>
              <a:tr h="171532">
                <a:tc>
                  <a:txBody>
                    <a:bodyPr/>
                    <a:lstStyle/>
                    <a:p>
                      <a:pPr algn="l" rtl="0" fontAlgn="ctr"/>
                      <a:r>
                        <a:rPr lang="en-US" sz="1000" b="1" u="none" strike="noStrike">
                          <a:solidFill>
                            <a:srgbClr val="404040"/>
                          </a:solidFill>
                          <a:effectLst/>
                        </a:rPr>
                        <a:t>Madagascar</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862015967"/>
                  </a:ext>
                </a:extLst>
              </a:tr>
              <a:tr h="171532">
                <a:tc>
                  <a:txBody>
                    <a:bodyPr/>
                    <a:lstStyle/>
                    <a:p>
                      <a:pPr algn="l" rtl="0" fontAlgn="ctr"/>
                      <a:r>
                        <a:rPr lang="en-US" sz="1000" b="1" u="none" strike="noStrike">
                          <a:solidFill>
                            <a:srgbClr val="404040"/>
                          </a:solidFill>
                          <a:effectLst/>
                        </a:rPr>
                        <a:t>Malawi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2386300409"/>
                  </a:ext>
                </a:extLst>
              </a:tr>
              <a:tr h="171532">
                <a:tc>
                  <a:txBody>
                    <a:bodyPr/>
                    <a:lstStyle/>
                    <a:p>
                      <a:pPr algn="l" rtl="0" fontAlgn="ctr"/>
                      <a:r>
                        <a:rPr lang="en-US" sz="1000" b="1" u="none" strike="noStrike">
                          <a:solidFill>
                            <a:srgbClr val="404040"/>
                          </a:solidFill>
                          <a:effectLst/>
                        </a:rPr>
                        <a:t>Mali</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3699342089"/>
                  </a:ext>
                </a:extLst>
              </a:tr>
              <a:tr h="171532">
                <a:tc>
                  <a:txBody>
                    <a:bodyPr/>
                    <a:lstStyle/>
                    <a:p>
                      <a:pPr algn="l" rtl="0" fontAlgn="ctr"/>
                      <a:r>
                        <a:rPr lang="en-US" sz="1000" b="1" u="none" strike="noStrike">
                          <a:solidFill>
                            <a:srgbClr val="404040"/>
                          </a:solidFill>
                          <a:effectLst/>
                        </a:rPr>
                        <a:t>Mauritania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2875789633"/>
                  </a:ext>
                </a:extLst>
              </a:tr>
              <a:tr h="171532">
                <a:tc>
                  <a:txBody>
                    <a:bodyPr/>
                    <a:lstStyle/>
                    <a:p>
                      <a:pPr algn="l" rtl="0" fontAlgn="ctr"/>
                      <a:r>
                        <a:rPr lang="en-US" sz="1000" b="1" u="none" strike="noStrike">
                          <a:solidFill>
                            <a:srgbClr val="404040"/>
                          </a:solidFill>
                          <a:effectLst/>
                        </a:rPr>
                        <a:t>Mauritius</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260343691"/>
                  </a:ext>
                </a:extLst>
              </a:tr>
              <a:tr h="171532">
                <a:tc>
                  <a:txBody>
                    <a:bodyPr/>
                    <a:lstStyle/>
                    <a:p>
                      <a:pPr algn="l" rtl="0" fontAlgn="ctr"/>
                      <a:r>
                        <a:rPr lang="en-US" sz="1000" b="1" u="none" strike="noStrike">
                          <a:solidFill>
                            <a:srgbClr val="404040"/>
                          </a:solidFill>
                          <a:effectLst/>
                        </a:rPr>
                        <a:t>Morocco</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13901</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7503</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91760</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18705</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1.85</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268889793"/>
                  </a:ext>
                </a:extLst>
              </a:tr>
              <a:tr h="171532">
                <a:tc>
                  <a:txBody>
                    <a:bodyPr/>
                    <a:lstStyle/>
                    <a:p>
                      <a:pPr algn="l" rtl="0" fontAlgn="ctr"/>
                      <a:r>
                        <a:rPr lang="en-US" sz="1000" b="1" u="none" strike="noStrike">
                          <a:solidFill>
                            <a:srgbClr val="404040"/>
                          </a:solidFill>
                          <a:effectLst/>
                        </a:rPr>
                        <a:t>Mozambique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179496526"/>
                  </a:ext>
                </a:extLst>
              </a:tr>
              <a:tr h="171532">
                <a:tc>
                  <a:txBody>
                    <a:bodyPr/>
                    <a:lstStyle/>
                    <a:p>
                      <a:pPr algn="l" rtl="0" fontAlgn="ctr"/>
                      <a:r>
                        <a:rPr lang="en-US" sz="1000" b="1" u="none" strike="noStrike">
                          <a:solidFill>
                            <a:srgbClr val="404040"/>
                          </a:solidFill>
                          <a:effectLst/>
                        </a:rPr>
                        <a:t>Namibia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31014</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31014</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1.00</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710051731"/>
                  </a:ext>
                </a:extLst>
              </a:tr>
              <a:tr h="171532">
                <a:tc>
                  <a:txBody>
                    <a:bodyPr/>
                    <a:lstStyle/>
                    <a:p>
                      <a:pPr algn="l" rtl="0" fontAlgn="ctr"/>
                      <a:r>
                        <a:rPr lang="en-US" sz="1000" b="1" u="none" strike="noStrike">
                          <a:solidFill>
                            <a:srgbClr val="404040"/>
                          </a:solidFill>
                          <a:effectLst/>
                        </a:rPr>
                        <a:t>Niger</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43647955"/>
                  </a:ext>
                </a:extLst>
              </a:tr>
              <a:tr h="171532">
                <a:tc>
                  <a:txBody>
                    <a:bodyPr/>
                    <a:lstStyle/>
                    <a:p>
                      <a:pPr algn="l" rtl="0" fontAlgn="ctr"/>
                      <a:r>
                        <a:rPr lang="en-US" sz="1000" b="1" u="none" strike="noStrike">
                          <a:solidFill>
                            <a:srgbClr val="404040"/>
                          </a:solidFill>
                          <a:effectLst/>
                        </a:rPr>
                        <a:t>Nigeria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23576</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29830</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38046</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 </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0.79</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3412835210"/>
                  </a:ext>
                </a:extLst>
              </a:tr>
              <a:tr h="171532">
                <a:tc>
                  <a:txBody>
                    <a:bodyPr/>
                    <a:lstStyle/>
                    <a:p>
                      <a:pPr algn="l" rtl="0" fontAlgn="ctr"/>
                      <a:r>
                        <a:rPr lang="en-US" sz="1000" b="1" u="none" strike="noStrike">
                          <a:solidFill>
                            <a:srgbClr val="404040"/>
                          </a:solidFill>
                          <a:effectLst/>
                        </a:rPr>
                        <a:t>Rwanda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721998626"/>
                  </a:ext>
                </a:extLst>
              </a:tr>
              <a:tr h="171532">
                <a:tc>
                  <a:txBody>
                    <a:bodyPr/>
                    <a:lstStyle/>
                    <a:p>
                      <a:pPr algn="l" rtl="0" fontAlgn="ctr"/>
                      <a:r>
                        <a:rPr lang="en-US" sz="1000" b="1" u="none" strike="noStrike">
                          <a:solidFill>
                            <a:srgbClr val="404040"/>
                          </a:solidFill>
                          <a:effectLst/>
                        </a:rPr>
                        <a:t>Senegal</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11818</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13826</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0.85</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248296015"/>
                  </a:ext>
                </a:extLst>
              </a:tr>
              <a:tr h="171532">
                <a:tc>
                  <a:txBody>
                    <a:bodyPr/>
                    <a:lstStyle/>
                    <a:p>
                      <a:pPr algn="l" rtl="0" fontAlgn="ctr"/>
                      <a:r>
                        <a:rPr lang="en-US" sz="1000" b="1" u="none" strike="noStrike">
                          <a:solidFill>
                            <a:srgbClr val="404040"/>
                          </a:solidFill>
                          <a:effectLst/>
                        </a:rPr>
                        <a:t>Sierra Leone</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75196657"/>
                  </a:ext>
                </a:extLst>
              </a:tr>
              <a:tr h="171532">
                <a:tc>
                  <a:txBody>
                    <a:bodyPr/>
                    <a:lstStyle/>
                    <a:p>
                      <a:pPr algn="l" rtl="0" fontAlgn="ctr"/>
                      <a:r>
                        <a:rPr lang="en-US" sz="1000" b="1" u="none" strike="noStrike">
                          <a:solidFill>
                            <a:srgbClr val="404040"/>
                          </a:solidFill>
                          <a:effectLst/>
                        </a:rPr>
                        <a:t>Somalia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106551950"/>
                  </a:ext>
                </a:extLst>
              </a:tr>
              <a:tr h="171532">
                <a:tc>
                  <a:txBody>
                    <a:bodyPr/>
                    <a:lstStyle/>
                    <a:p>
                      <a:pPr algn="l" rtl="0" fontAlgn="ctr"/>
                      <a:r>
                        <a:rPr lang="en-US" sz="1000" b="1" u="none" strike="noStrike">
                          <a:solidFill>
                            <a:srgbClr val="404040"/>
                          </a:solidFill>
                          <a:effectLst/>
                        </a:rPr>
                        <a:t>South Africa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15154</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8068</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27619</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20714</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1.88</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4263895006"/>
                  </a:ext>
                </a:extLst>
              </a:tr>
              <a:tr h="171532">
                <a:tc>
                  <a:txBody>
                    <a:bodyPr/>
                    <a:lstStyle/>
                    <a:p>
                      <a:pPr algn="l" rtl="0" fontAlgn="ctr"/>
                      <a:r>
                        <a:rPr lang="en-US" sz="1000" b="1" u="none" strike="noStrike">
                          <a:solidFill>
                            <a:srgbClr val="404040"/>
                          </a:solidFill>
                          <a:effectLst/>
                        </a:rPr>
                        <a:t>Sudan</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4185</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14557</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18269</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13126</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0.29</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506050096"/>
                  </a:ext>
                </a:extLst>
              </a:tr>
              <a:tr h="171532">
                <a:tc>
                  <a:txBody>
                    <a:bodyPr/>
                    <a:lstStyle/>
                    <a:p>
                      <a:pPr algn="l" rtl="0" fontAlgn="ctr"/>
                      <a:r>
                        <a:rPr lang="en-US" sz="1000" b="1" u="none" strike="noStrike">
                          <a:solidFill>
                            <a:srgbClr val="404040"/>
                          </a:solidFill>
                          <a:effectLst/>
                        </a:rPr>
                        <a:t>Swaziland</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270246084"/>
                  </a:ext>
                </a:extLst>
              </a:tr>
              <a:tr h="171532">
                <a:tc>
                  <a:txBody>
                    <a:bodyPr/>
                    <a:lstStyle/>
                    <a:p>
                      <a:pPr algn="l" rtl="0" fontAlgn="ctr"/>
                      <a:r>
                        <a:rPr lang="en-US" sz="1000" b="1" u="none" strike="noStrike">
                          <a:solidFill>
                            <a:srgbClr val="404040"/>
                          </a:solidFill>
                          <a:effectLst/>
                        </a:rPr>
                        <a:t>Tanzania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31571</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387503422"/>
                  </a:ext>
                </a:extLst>
              </a:tr>
              <a:tr h="171532">
                <a:tc>
                  <a:txBody>
                    <a:bodyPr/>
                    <a:lstStyle/>
                    <a:p>
                      <a:pPr algn="l" rtl="0" fontAlgn="ctr"/>
                      <a:r>
                        <a:rPr lang="en-US" sz="1000" b="1" u="none" strike="noStrike">
                          <a:solidFill>
                            <a:srgbClr val="404040"/>
                          </a:solidFill>
                          <a:effectLst/>
                        </a:rPr>
                        <a:t>Togo</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3710428785"/>
                  </a:ext>
                </a:extLst>
              </a:tr>
              <a:tr h="171532">
                <a:tc>
                  <a:txBody>
                    <a:bodyPr/>
                    <a:lstStyle/>
                    <a:p>
                      <a:pPr algn="l" rtl="0" fontAlgn="ctr"/>
                      <a:r>
                        <a:rPr lang="en-US" sz="1000" b="1" u="none" strike="noStrike">
                          <a:solidFill>
                            <a:srgbClr val="404040"/>
                          </a:solidFill>
                          <a:effectLst/>
                        </a:rPr>
                        <a:t>Tunisia</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6609</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6101</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20714</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9666</a:t>
                      </a:r>
                      <a:endParaRPr lang="en-CA" sz="1000" b="0" i="0" u="none" strike="noStrike">
                        <a:effectLst/>
                        <a:latin typeface="+mj-lt"/>
                      </a:endParaRPr>
                    </a:p>
                  </a:txBody>
                  <a:tcPr marL="4763" marR="4763" marT="4763" marB="0" anchor="ctr"/>
                </a:tc>
                <a:tc>
                  <a:txBody>
                    <a:bodyPr/>
                    <a:lstStyle/>
                    <a:p>
                      <a:pPr algn="ctr" fontAlgn="b"/>
                      <a:r>
                        <a:rPr lang="en-CA" sz="1000" b="0" u="none" strike="noStrike">
                          <a:effectLst/>
                        </a:rPr>
                        <a:t>1.08</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441087986"/>
                  </a:ext>
                </a:extLst>
              </a:tr>
              <a:tr h="171532">
                <a:tc>
                  <a:txBody>
                    <a:bodyPr/>
                    <a:lstStyle/>
                    <a:p>
                      <a:pPr algn="l" rtl="0" fontAlgn="ctr"/>
                      <a:r>
                        <a:rPr lang="en-US" sz="1000" b="1" u="none" strike="noStrike">
                          <a:solidFill>
                            <a:srgbClr val="404040"/>
                          </a:solidFill>
                          <a:effectLst/>
                        </a:rPr>
                        <a:t>Uganda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3719551797"/>
                  </a:ext>
                </a:extLst>
              </a:tr>
              <a:tr h="171532">
                <a:tc>
                  <a:txBody>
                    <a:bodyPr/>
                    <a:lstStyle/>
                    <a:p>
                      <a:pPr algn="l" rtl="0" fontAlgn="ctr"/>
                      <a:r>
                        <a:rPr lang="en-US" sz="1000" b="1" u="none" strike="noStrike">
                          <a:solidFill>
                            <a:srgbClr val="404040"/>
                          </a:solidFill>
                          <a:effectLst/>
                        </a:rPr>
                        <a:t>Zambia</a:t>
                      </a:r>
                      <a:endParaRPr lang="en-US" sz="1000" b="1" i="0" u="none" strike="noStrike">
                        <a:solidFill>
                          <a:srgbClr val="404040"/>
                        </a:solidFill>
                        <a:effectLst/>
                        <a:latin typeface="+mj-lt"/>
                      </a:endParaRPr>
                    </a:p>
                  </a:txBody>
                  <a:tcPr marL="9525" marR="9525" marT="9525"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191457730"/>
                  </a:ext>
                </a:extLst>
              </a:tr>
              <a:tr h="171532">
                <a:tc>
                  <a:txBody>
                    <a:bodyPr/>
                    <a:lstStyle/>
                    <a:p>
                      <a:pPr algn="l" rtl="0" fontAlgn="ctr"/>
                      <a:r>
                        <a:rPr lang="en-US" sz="1000" b="1" u="none" strike="noStrike">
                          <a:solidFill>
                            <a:srgbClr val="404040"/>
                          </a:solidFill>
                          <a:effectLst/>
                        </a:rPr>
                        <a:t>Zimbabwe</a:t>
                      </a:r>
                      <a:endParaRPr lang="en-US" sz="1000" b="1" i="0" u="none" strike="noStrike">
                        <a:solidFill>
                          <a:srgbClr val="404040"/>
                        </a:solidFill>
                        <a:effectLst/>
                        <a:latin typeface="+mj-lt"/>
                      </a:endParaRPr>
                    </a:p>
                  </a:txBody>
                  <a:tcPr marL="9525" marR="9525" marT="9525" marB="0" anchor="ctr"/>
                </a:tc>
                <a:tc>
                  <a:txBody>
                    <a:bodyPr/>
                    <a:lstStyle/>
                    <a:p>
                      <a:pPr algn="ctr" fontAlgn="b"/>
                      <a:r>
                        <a:rPr lang="en-CA" sz="1000" b="0" u="none" strike="noStrike">
                          <a:effectLst/>
                        </a:rPr>
                        <a:t>32331</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prstClr val="black"/>
                          </a:solidFill>
                          <a:effectLst/>
                          <a:uLnTx/>
                          <a:uFillTx/>
                        </a:rPr>
                        <a:t>-</a:t>
                      </a:r>
                      <a:endParaRPr lang="en-CA" sz="1000" b="0" i="0" u="none" strike="noStrike">
                        <a:effectLst/>
                        <a:latin typeface="+mj-lt"/>
                      </a:endParaRPr>
                    </a:p>
                  </a:txBody>
                  <a:tcPr marL="4763" marR="4763" marT="4763" marB="0" anchor="ctr"/>
                </a:tc>
                <a:extLst>
                  <a:ext uri="{0D108BD9-81ED-4DB2-BD59-A6C34878D82A}">
                    <a16:rowId xmlns:a16="http://schemas.microsoft.com/office/drawing/2014/main" val="1075604013"/>
                  </a:ext>
                </a:extLst>
              </a:tr>
            </a:tbl>
          </a:graphicData>
        </a:graphic>
      </p:graphicFrame>
      <p:sp>
        <p:nvSpPr>
          <p:cNvPr id="2" name="Rectangle 1">
            <a:extLst>
              <a:ext uri="{FF2B5EF4-FFF2-40B4-BE49-F238E27FC236}">
                <a16:creationId xmlns:a16="http://schemas.microsoft.com/office/drawing/2014/main" id="{FDF63841-60BB-AC21-3994-6074CFB9BE1A}"/>
              </a:ext>
            </a:extLst>
          </p:cNvPr>
          <p:cNvSpPr/>
          <p:nvPr/>
        </p:nvSpPr>
        <p:spPr>
          <a:xfrm>
            <a:off x="2025350" y="5675999"/>
            <a:ext cx="9621611" cy="90505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*Cost is in $US 2021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Abbreviations: HD (hemodialysis), PD (peritoneal dialysis)</a:t>
            </a:r>
          </a:p>
          <a:p>
            <a:pPr lvl="0">
              <a:lnSpc>
                <a:spcPct val="107000"/>
              </a:lnSpc>
              <a:defRPr/>
            </a:pP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Data sources: </a:t>
            </a:r>
            <a:r>
              <a:rPr lang="en-US" sz="1000">
                <a:solidFill>
                  <a:prstClr val="black"/>
                </a:solidFill>
                <a:ea typeface="Calibri" panose="020F0502020204030204" pitchFamily="34" charset="0"/>
                <a:cs typeface="Times New Roman" panose="02020603050405020304" pitchFamily="18" charset="0"/>
              </a:rPr>
              <a:t>Abu Aisha &amp; </a:t>
            </a:r>
            <a:r>
              <a:rPr lang="en-US" sz="1000" err="1">
                <a:solidFill>
                  <a:prstClr val="black"/>
                </a:solidFill>
                <a:ea typeface="Calibri" panose="020F0502020204030204" pitchFamily="34" charset="0"/>
                <a:cs typeface="Times New Roman" panose="02020603050405020304" pitchFamily="18" charset="0"/>
              </a:rPr>
              <a:t>Elamin</a:t>
            </a:r>
            <a:r>
              <a:rPr lang="en-US" sz="1000">
                <a:solidFill>
                  <a:prstClr val="black"/>
                </a:solidFill>
                <a:ea typeface="Calibri" panose="020F0502020204030204" pitchFamily="34" charset="0"/>
                <a:cs typeface="Times New Roman" panose="02020603050405020304" pitchFamily="18" charset="0"/>
              </a:rPr>
              <a:t> (2010), </a:t>
            </a:r>
            <a:r>
              <a:rPr lang="en-US" sz="1000" err="1">
                <a:solidFill>
                  <a:prstClr val="black"/>
                </a:solidFill>
                <a:ea typeface="Calibri" panose="020F0502020204030204" pitchFamily="34" charset="0"/>
                <a:cs typeface="Times New Roman" panose="02020603050405020304" pitchFamily="18" charset="0"/>
              </a:rPr>
              <a:t>Bahadi</a:t>
            </a:r>
            <a:r>
              <a:rPr lang="en-US" sz="1000">
                <a:solidFill>
                  <a:prstClr val="black"/>
                </a:solidFill>
                <a:ea typeface="Calibri" panose="020F0502020204030204" pitchFamily="34" charset="0"/>
                <a:cs typeface="Times New Roman" panose="02020603050405020304" pitchFamily="18" charset="0"/>
              </a:rPr>
              <a:t> et al. (2022), </a:t>
            </a:r>
            <a:r>
              <a:rPr lang="en-US" sz="1000" err="1">
                <a:solidFill>
                  <a:prstClr val="black"/>
                </a:solidFill>
                <a:ea typeface="Calibri" panose="020F0502020204030204" pitchFamily="34" charset="0"/>
                <a:cs typeface="Times New Roman" panose="02020603050405020304" pitchFamily="18" charset="0"/>
              </a:rPr>
              <a:t>Boima</a:t>
            </a:r>
            <a:r>
              <a:rPr lang="en-US" sz="1000">
                <a:solidFill>
                  <a:prstClr val="black"/>
                </a:solidFill>
                <a:ea typeface="Calibri" panose="020F0502020204030204" pitchFamily="34" charset="0"/>
                <a:cs typeface="Times New Roman" panose="02020603050405020304" pitchFamily="18" charset="0"/>
              </a:rPr>
              <a:t> et al. (2020), </a:t>
            </a:r>
            <a:r>
              <a:rPr lang="en-US" sz="1000" err="1">
                <a:solidFill>
                  <a:prstClr val="black"/>
                </a:solidFill>
                <a:ea typeface="Calibri" panose="020F0502020204030204" pitchFamily="34" charset="0"/>
                <a:cs typeface="Times New Roman" panose="02020603050405020304" pitchFamily="18" charset="0"/>
              </a:rPr>
              <a:t>Elsharif</a:t>
            </a:r>
            <a:r>
              <a:rPr lang="en-US" sz="1000">
                <a:solidFill>
                  <a:prstClr val="black"/>
                </a:solidFill>
                <a:ea typeface="Calibri" panose="020F0502020204030204" pitchFamily="34" charset="0"/>
                <a:cs typeface="Times New Roman" panose="02020603050405020304" pitchFamily="18" charset="0"/>
              </a:rPr>
              <a:t> et al. (2010), </a:t>
            </a:r>
            <a:r>
              <a:rPr lang="en-US" sz="1000" err="1">
                <a:solidFill>
                  <a:prstClr val="black"/>
                </a:solidFill>
                <a:ea typeface="Calibri" panose="020F0502020204030204" pitchFamily="34" charset="0"/>
                <a:cs typeface="Times New Roman" panose="02020603050405020304" pitchFamily="18" charset="0"/>
              </a:rPr>
              <a:t>Haddiya</a:t>
            </a:r>
            <a:r>
              <a:rPr lang="en-US" sz="1000">
                <a:solidFill>
                  <a:prstClr val="black"/>
                </a:solidFill>
                <a:ea typeface="Calibri" panose="020F0502020204030204" pitchFamily="34" charset="0"/>
                <a:cs typeface="Times New Roman" panose="02020603050405020304" pitchFamily="18" charset="0"/>
              </a:rPr>
              <a:t> et al. (2012), </a:t>
            </a:r>
            <a:r>
              <a:rPr lang="en-US" sz="1000" err="1">
                <a:solidFill>
                  <a:prstClr val="black"/>
                </a:solidFill>
                <a:ea typeface="Calibri" panose="020F0502020204030204" pitchFamily="34" charset="0"/>
                <a:cs typeface="Times New Roman" panose="02020603050405020304" pitchFamily="18" charset="0"/>
              </a:rPr>
              <a:t>Izeidi</a:t>
            </a:r>
            <a:r>
              <a:rPr lang="en-US" sz="1000">
                <a:solidFill>
                  <a:prstClr val="black"/>
                </a:solidFill>
                <a:ea typeface="Calibri" panose="020F0502020204030204" pitchFamily="34" charset="0"/>
                <a:cs typeface="Times New Roman" panose="02020603050405020304" pitchFamily="18" charset="0"/>
              </a:rPr>
              <a:t> et al. (2020), </a:t>
            </a:r>
            <a:r>
              <a:rPr lang="en-US" sz="1000" err="1">
                <a:solidFill>
                  <a:prstClr val="black"/>
                </a:solidFill>
                <a:ea typeface="Calibri" panose="020F0502020204030204" pitchFamily="34" charset="0"/>
                <a:cs typeface="Times New Roman" panose="02020603050405020304" pitchFamily="18" charset="0"/>
              </a:rPr>
              <a:t>Kassa</a:t>
            </a:r>
            <a:r>
              <a:rPr lang="en-US" sz="1000">
                <a:solidFill>
                  <a:prstClr val="black"/>
                </a:solidFill>
                <a:ea typeface="Calibri" panose="020F0502020204030204" pitchFamily="34" charset="0"/>
                <a:cs typeface="Times New Roman" panose="02020603050405020304" pitchFamily="18" charset="0"/>
              </a:rPr>
              <a:t> et al. (2020), Lang et al. (2022), Mushi et al. (2015)</a:t>
            </a: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 Obadiah et al. (2022), Okafor &amp; </a:t>
            </a:r>
            <a:r>
              <a:rPr kumimoji="0" lang="en-US" sz="1000" b="0" i="0" u="none" strike="noStrike" kern="1200" cap="none" spc="0" normalizeH="0" baseline="0" noProof="0" err="1">
                <a:ln>
                  <a:noFill/>
                </a:ln>
                <a:solidFill>
                  <a:prstClr val="black"/>
                </a:solidFill>
                <a:effectLst/>
                <a:uLnTx/>
                <a:uFillTx/>
                <a:ea typeface="Calibri" panose="020F0502020204030204" pitchFamily="34" charset="0"/>
                <a:cs typeface="Times New Roman" panose="02020603050405020304" pitchFamily="18" charset="0"/>
              </a:rPr>
              <a:t>Kankam</a:t>
            </a:r>
            <a:r>
              <a:rPr kumimoji="0" lang="en-US" sz="1000" b="0" i="0" u="none" strike="noStrike" kern="120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 (2012), Soliman et al. (2012),</a:t>
            </a:r>
            <a:r>
              <a:rPr kumimoji="0" lang="en-US" sz="1000" b="0" i="0" u="none" strike="noStrike" kern="1200" cap="none" spc="0" normalizeH="0" noProof="0">
                <a:ln>
                  <a:noFill/>
                </a:ln>
                <a:solidFill>
                  <a:prstClr val="black"/>
                </a:solidFill>
                <a:effectLst/>
                <a:uLnTx/>
                <a:uFillTx/>
                <a:ea typeface="Calibri" panose="020F0502020204030204" pitchFamily="34" charset="0"/>
                <a:cs typeface="Times New Roman" panose="02020603050405020304" pitchFamily="18" charset="0"/>
              </a:rPr>
              <a:t> </a:t>
            </a:r>
            <a:r>
              <a:rPr kumimoji="0" lang="en-US" sz="1000" b="0" i="0" u="none" strike="noStrike" kern="1200" cap="none" spc="0" normalizeH="0" noProof="0" err="1">
                <a:ln>
                  <a:noFill/>
                </a:ln>
                <a:solidFill>
                  <a:prstClr val="black"/>
                </a:solidFill>
                <a:effectLst/>
                <a:uLnTx/>
                <a:uFillTx/>
                <a:ea typeface="Calibri" panose="020F0502020204030204" pitchFamily="34" charset="0"/>
                <a:cs typeface="Times New Roman" panose="02020603050405020304" pitchFamily="18" charset="0"/>
              </a:rPr>
              <a:t>Sumaili</a:t>
            </a:r>
            <a:r>
              <a:rPr kumimoji="0" lang="en-US" sz="1000" b="0" i="0" u="none" strike="noStrike" kern="1200" cap="none" spc="0" normalizeH="0" noProof="0">
                <a:ln>
                  <a:noFill/>
                </a:ln>
                <a:solidFill>
                  <a:prstClr val="black"/>
                </a:solidFill>
                <a:effectLst/>
                <a:uLnTx/>
                <a:uFillTx/>
                <a:ea typeface="Calibri" panose="020F0502020204030204" pitchFamily="34" charset="0"/>
                <a:cs typeface="Times New Roman" panose="02020603050405020304" pitchFamily="18" charset="0"/>
              </a:rPr>
              <a:t> et al. (2009), </a:t>
            </a:r>
            <a:r>
              <a:rPr kumimoji="0" lang="en-US" sz="1000" b="0" i="0" u="none" strike="noStrike" kern="1200" cap="none" spc="0" normalizeH="0" noProof="0" err="1">
                <a:ln>
                  <a:noFill/>
                </a:ln>
                <a:solidFill>
                  <a:prstClr val="black"/>
                </a:solidFill>
                <a:effectLst/>
                <a:uLnTx/>
                <a:uFillTx/>
                <a:ea typeface="Calibri" panose="020F0502020204030204" pitchFamily="34" charset="0"/>
                <a:cs typeface="Times New Roman" panose="02020603050405020304" pitchFamily="18" charset="0"/>
              </a:rPr>
              <a:t>Toure</a:t>
            </a:r>
            <a:r>
              <a:rPr kumimoji="0" lang="en-US" sz="1000" b="0" i="0" u="none" strike="noStrike" kern="1200" cap="none" spc="0" normalizeH="0" noProof="0">
                <a:ln>
                  <a:noFill/>
                </a:ln>
                <a:solidFill>
                  <a:prstClr val="black"/>
                </a:solidFill>
                <a:effectLst/>
                <a:uLnTx/>
                <a:uFillTx/>
                <a:ea typeface="Calibri" panose="020F0502020204030204" pitchFamily="34" charset="0"/>
                <a:cs typeface="Times New Roman" panose="02020603050405020304" pitchFamily="18" charset="0"/>
              </a:rPr>
              <a:t> et al. (2022)</a:t>
            </a:r>
            <a:r>
              <a:rPr lang="en-US" sz="1000">
                <a:solidFill>
                  <a:prstClr val="black"/>
                </a:solidFill>
                <a:ea typeface="Calibri" panose="020F0502020204030204" pitchFamily="34" charset="0"/>
                <a:cs typeface="Times New Roman" panose="02020603050405020304" pitchFamily="18" charset="0"/>
              </a:rPr>
              <a:t>, van der Tol et al. (2019), Yousif et al. (2021)</a:t>
            </a:r>
          </a:p>
          <a:p>
            <a:pPr>
              <a:lnSpc>
                <a:spcPct val="107000"/>
              </a:lnSpc>
              <a:defRPr/>
            </a:pPr>
            <a:r>
              <a:rPr lang="en-US" sz="1000">
                <a:solidFill>
                  <a:prstClr val="black"/>
                </a:solidFill>
                <a:ea typeface="Calibri" panose="020F0502020204030204" pitchFamily="34" charset="0"/>
                <a:cs typeface="Times New Roman" panose="02020603050405020304" pitchFamily="18" charset="0"/>
              </a:rPr>
              <a:t>‘ – ’ : data not reported/unavailable  </a:t>
            </a:r>
          </a:p>
        </p:txBody>
      </p:sp>
      <p:sp>
        <p:nvSpPr>
          <p:cNvPr id="3" name="Date Placeholder 3">
            <a:extLst>
              <a:ext uri="{FF2B5EF4-FFF2-40B4-BE49-F238E27FC236}">
                <a16:creationId xmlns:a16="http://schemas.microsoft.com/office/drawing/2014/main" id="{87B50474-2D97-5FD0-ABBB-1530228DA439}"/>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5" name="Footer Placeholder 4">
            <a:extLst>
              <a:ext uri="{FF2B5EF4-FFF2-40B4-BE49-F238E27FC236}">
                <a16:creationId xmlns:a16="http://schemas.microsoft.com/office/drawing/2014/main" id="{0B9C4443-C8EB-E11D-F10A-EC9768F1BFFC}"/>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A4D82B0E-0E40-82D0-B2BA-C86BD0564EBC}"/>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22</a:t>
            </a:fld>
            <a:endParaRPr lang="en-US"/>
          </a:p>
        </p:txBody>
      </p:sp>
    </p:spTree>
    <p:extLst>
      <p:ext uri="{BB962C8B-B14F-4D97-AF65-F5344CB8AC3E}">
        <p14:creationId xmlns:p14="http://schemas.microsoft.com/office/powerpoint/2010/main" val="128746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64376" y="237662"/>
            <a:ext cx="11728578"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Country level scorecard</a:t>
            </a:r>
          </a:p>
        </p:txBody>
      </p:sp>
      <p:graphicFrame>
        <p:nvGraphicFramePr>
          <p:cNvPr id="3" name="Table 2">
            <a:extLst>
              <a:ext uri="{FF2B5EF4-FFF2-40B4-BE49-F238E27FC236}">
                <a16:creationId xmlns:a16="http://schemas.microsoft.com/office/drawing/2014/main" id="{EAE3B567-7755-3DF4-36FC-4A63DB511B36}"/>
              </a:ext>
            </a:extLst>
          </p:cNvPr>
          <p:cNvGraphicFramePr>
            <a:graphicFrameLocks noGrp="1"/>
          </p:cNvGraphicFramePr>
          <p:nvPr>
            <p:extLst>
              <p:ext uri="{D42A27DB-BD31-4B8C-83A1-F6EECF244321}">
                <p14:modId xmlns:p14="http://schemas.microsoft.com/office/powerpoint/2010/main" val="356705171"/>
              </p:ext>
            </p:extLst>
          </p:nvPr>
        </p:nvGraphicFramePr>
        <p:xfrm>
          <a:off x="441151" y="827937"/>
          <a:ext cx="11309698" cy="5087507"/>
        </p:xfrm>
        <a:graphic>
          <a:graphicData uri="http://schemas.openxmlformats.org/drawingml/2006/table">
            <a:tbl>
              <a:tblPr/>
              <a:tblGrid>
                <a:gridCol w="1294713">
                  <a:extLst>
                    <a:ext uri="{9D8B030D-6E8A-4147-A177-3AD203B41FA5}">
                      <a16:colId xmlns:a16="http://schemas.microsoft.com/office/drawing/2014/main" val="1772893942"/>
                    </a:ext>
                  </a:extLst>
                </a:gridCol>
                <a:gridCol w="500635">
                  <a:extLst>
                    <a:ext uri="{9D8B030D-6E8A-4147-A177-3AD203B41FA5}">
                      <a16:colId xmlns:a16="http://schemas.microsoft.com/office/drawing/2014/main" val="956517013"/>
                    </a:ext>
                  </a:extLst>
                </a:gridCol>
                <a:gridCol w="528575">
                  <a:extLst>
                    <a:ext uri="{9D8B030D-6E8A-4147-A177-3AD203B41FA5}">
                      <a16:colId xmlns:a16="http://schemas.microsoft.com/office/drawing/2014/main" val="420499869"/>
                    </a:ext>
                  </a:extLst>
                </a:gridCol>
                <a:gridCol w="528575">
                  <a:extLst>
                    <a:ext uri="{9D8B030D-6E8A-4147-A177-3AD203B41FA5}">
                      <a16:colId xmlns:a16="http://schemas.microsoft.com/office/drawing/2014/main" val="186386478"/>
                    </a:ext>
                  </a:extLst>
                </a:gridCol>
                <a:gridCol w="528575">
                  <a:extLst>
                    <a:ext uri="{9D8B030D-6E8A-4147-A177-3AD203B41FA5}">
                      <a16:colId xmlns:a16="http://schemas.microsoft.com/office/drawing/2014/main" val="3419469700"/>
                    </a:ext>
                  </a:extLst>
                </a:gridCol>
                <a:gridCol w="528575">
                  <a:extLst>
                    <a:ext uri="{9D8B030D-6E8A-4147-A177-3AD203B41FA5}">
                      <a16:colId xmlns:a16="http://schemas.microsoft.com/office/drawing/2014/main" val="1171897274"/>
                    </a:ext>
                  </a:extLst>
                </a:gridCol>
                <a:gridCol w="528575">
                  <a:extLst>
                    <a:ext uri="{9D8B030D-6E8A-4147-A177-3AD203B41FA5}">
                      <a16:colId xmlns:a16="http://schemas.microsoft.com/office/drawing/2014/main" val="1390560194"/>
                    </a:ext>
                  </a:extLst>
                </a:gridCol>
                <a:gridCol w="528575">
                  <a:extLst>
                    <a:ext uri="{9D8B030D-6E8A-4147-A177-3AD203B41FA5}">
                      <a16:colId xmlns:a16="http://schemas.microsoft.com/office/drawing/2014/main" val="562885675"/>
                    </a:ext>
                  </a:extLst>
                </a:gridCol>
                <a:gridCol w="528575">
                  <a:extLst>
                    <a:ext uri="{9D8B030D-6E8A-4147-A177-3AD203B41FA5}">
                      <a16:colId xmlns:a16="http://schemas.microsoft.com/office/drawing/2014/main" val="1949979473"/>
                    </a:ext>
                  </a:extLst>
                </a:gridCol>
                <a:gridCol w="528575">
                  <a:extLst>
                    <a:ext uri="{9D8B030D-6E8A-4147-A177-3AD203B41FA5}">
                      <a16:colId xmlns:a16="http://schemas.microsoft.com/office/drawing/2014/main" val="826547774"/>
                    </a:ext>
                  </a:extLst>
                </a:gridCol>
                <a:gridCol w="528575">
                  <a:extLst>
                    <a:ext uri="{9D8B030D-6E8A-4147-A177-3AD203B41FA5}">
                      <a16:colId xmlns:a16="http://schemas.microsoft.com/office/drawing/2014/main" val="275217740"/>
                    </a:ext>
                  </a:extLst>
                </a:gridCol>
                <a:gridCol w="528575">
                  <a:extLst>
                    <a:ext uri="{9D8B030D-6E8A-4147-A177-3AD203B41FA5}">
                      <a16:colId xmlns:a16="http://schemas.microsoft.com/office/drawing/2014/main" val="2619574022"/>
                    </a:ext>
                  </a:extLst>
                </a:gridCol>
                <a:gridCol w="528575">
                  <a:extLst>
                    <a:ext uri="{9D8B030D-6E8A-4147-A177-3AD203B41FA5}">
                      <a16:colId xmlns:a16="http://schemas.microsoft.com/office/drawing/2014/main" val="1311894027"/>
                    </a:ext>
                  </a:extLst>
                </a:gridCol>
                <a:gridCol w="528575">
                  <a:extLst>
                    <a:ext uri="{9D8B030D-6E8A-4147-A177-3AD203B41FA5}">
                      <a16:colId xmlns:a16="http://schemas.microsoft.com/office/drawing/2014/main" val="1158245897"/>
                    </a:ext>
                  </a:extLst>
                </a:gridCol>
                <a:gridCol w="528575">
                  <a:extLst>
                    <a:ext uri="{9D8B030D-6E8A-4147-A177-3AD203B41FA5}">
                      <a16:colId xmlns:a16="http://schemas.microsoft.com/office/drawing/2014/main" val="1107624675"/>
                    </a:ext>
                  </a:extLst>
                </a:gridCol>
                <a:gridCol w="528575">
                  <a:extLst>
                    <a:ext uri="{9D8B030D-6E8A-4147-A177-3AD203B41FA5}">
                      <a16:colId xmlns:a16="http://schemas.microsoft.com/office/drawing/2014/main" val="139393027"/>
                    </a:ext>
                  </a:extLst>
                </a:gridCol>
                <a:gridCol w="528575">
                  <a:extLst>
                    <a:ext uri="{9D8B030D-6E8A-4147-A177-3AD203B41FA5}">
                      <a16:colId xmlns:a16="http://schemas.microsoft.com/office/drawing/2014/main" val="3339162706"/>
                    </a:ext>
                  </a:extLst>
                </a:gridCol>
                <a:gridCol w="528575">
                  <a:extLst>
                    <a:ext uri="{9D8B030D-6E8A-4147-A177-3AD203B41FA5}">
                      <a16:colId xmlns:a16="http://schemas.microsoft.com/office/drawing/2014/main" val="4131994555"/>
                    </a:ext>
                  </a:extLst>
                </a:gridCol>
                <a:gridCol w="528575">
                  <a:extLst>
                    <a:ext uri="{9D8B030D-6E8A-4147-A177-3AD203B41FA5}">
                      <a16:colId xmlns:a16="http://schemas.microsoft.com/office/drawing/2014/main" val="3026740109"/>
                    </a:ext>
                  </a:extLst>
                </a:gridCol>
                <a:gridCol w="528575">
                  <a:extLst>
                    <a:ext uri="{9D8B030D-6E8A-4147-A177-3AD203B41FA5}">
                      <a16:colId xmlns:a16="http://schemas.microsoft.com/office/drawing/2014/main" val="288150196"/>
                    </a:ext>
                  </a:extLst>
                </a:gridCol>
              </a:tblGrid>
              <a:tr h="478024">
                <a:tc rowSpan="2" gridSpan="2">
                  <a:txBody>
                    <a:bodyPr/>
                    <a:lstStyle/>
                    <a:p>
                      <a:pPr algn="ctr" fontAlgn="ctr"/>
                      <a:r>
                        <a:rPr lang="en-US" sz="1050" b="1" i="0" u="none" strike="noStrike">
                          <a:solidFill>
                            <a:srgbClr val="FFFFFF"/>
                          </a:solidFill>
                          <a:effectLst/>
                          <a:latin typeface="Calibri" panose="020F0502020204030204" pitchFamily="34" charset="0"/>
                        </a:rPr>
                        <a:t>Country</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rowSpan="2"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Availability of KRT</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Availability of CKM</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Funding for Medications</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a:solidFill>
                            <a:srgbClr val="000000"/>
                          </a:solidFill>
                          <a:effectLst/>
                          <a:latin typeface="Calibri" panose="020F0502020204030204" pitchFamily="34" charset="0"/>
                        </a:rPr>
                        <a:t>Availability of Distribution of Registry</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Advocacy Group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fontAlgn="ctr"/>
                      <a:r>
                        <a:rPr lang="en-US" sz="1050" b="1" i="0" u="none" strike="noStrike">
                          <a:solidFill>
                            <a:srgbClr val="000000"/>
                          </a:solidFill>
                          <a:effectLst/>
                          <a:latin typeface="Calibri" panose="020F0502020204030204" pitchFamily="34" charset="0"/>
                        </a:rPr>
                        <a:t>Nephrology Workforce (PMP)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1423876202"/>
                  </a:ext>
                </a:extLst>
              </a:tr>
              <a:tr h="994553">
                <a:tc gridSpan="2" vMerge="1">
                  <a:txBody>
                    <a:bodyPr/>
                    <a:lstStyle/>
                    <a:p>
                      <a:endParaRPr lang="en-US"/>
                    </a:p>
                  </a:txBody>
                  <a:tcPr/>
                </a:tc>
                <a:tc hMerge="1"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HD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PD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Shared decision</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(limited)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(not limited)</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RRT</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dirty="0">
                          <a:solidFill>
                            <a:srgbClr val="000000"/>
                          </a:solidFill>
                          <a:effectLst/>
                          <a:latin typeface="Calibri" panose="020F0502020204030204" pitchFamily="34" charset="0"/>
                        </a:rPr>
                        <a:t>Nephrologist trainees</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078574143"/>
                  </a:ext>
                </a:extLst>
              </a:tr>
              <a:tr h="162040">
                <a:tc rowSpan="2">
                  <a:txBody>
                    <a:bodyPr/>
                    <a:lstStyle/>
                    <a:p>
                      <a:pPr algn="l" fontAlgn="b"/>
                      <a:r>
                        <a:rPr lang="en-US" sz="1050" b="1" i="0" u="none" strike="noStrike">
                          <a:solidFill>
                            <a:srgbClr val="000000"/>
                          </a:solidFill>
                          <a:effectLst/>
                          <a:latin typeface="Calibri" panose="020F0502020204030204" pitchFamily="34" charset="0"/>
                        </a:rPr>
                        <a:t>Algeria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12.00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1.92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75275827"/>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837649354"/>
                  </a:ext>
                </a:extLst>
              </a:tr>
              <a:tr h="162040">
                <a:tc rowSpan="2">
                  <a:txBody>
                    <a:bodyPr/>
                    <a:lstStyle/>
                    <a:p>
                      <a:pPr algn="l" fontAlgn="b"/>
                      <a:r>
                        <a:rPr lang="en-US" sz="1050" b="1" i="0" u="none" strike="noStrike">
                          <a:solidFill>
                            <a:srgbClr val="000000"/>
                          </a:solidFill>
                          <a:effectLst/>
                          <a:latin typeface="Calibri" panose="020F0502020204030204" pitchFamily="34" charset="0"/>
                        </a:rPr>
                        <a:t>Angola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0.99</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0.40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262006683"/>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1.52</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0.49</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325145825"/>
                  </a:ext>
                </a:extLst>
              </a:tr>
              <a:tr h="162040">
                <a:tc rowSpan="2">
                  <a:txBody>
                    <a:bodyPr/>
                    <a:lstStyle/>
                    <a:p>
                      <a:pPr algn="l" fontAlgn="b"/>
                      <a:r>
                        <a:rPr lang="en-US" sz="1050" b="1" i="0" u="none" strike="noStrike">
                          <a:solidFill>
                            <a:srgbClr val="000000"/>
                          </a:solidFill>
                          <a:effectLst/>
                          <a:latin typeface="Calibri" panose="020F0502020204030204" pitchFamily="34" charset="0"/>
                        </a:rPr>
                        <a:t>Benin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0.88</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0.53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161170411"/>
                  </a:ext>
                </a:extLst>
              </a:tr>
              <a:tr h="90299">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1.09</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235103970"/>
                  </a:ext>
                </a:extLst>
              </a:tr>
              <a:tr h="162040">
                <a:tc rowSpan="2">
                  <a:txBody>
                    <a:bodyPr/>
                    <a:lstStyle/>
                    <a:p>
                      <a:pPr algn="l" fontAlgn="b"/>
                      <a:r>
                        <a:rPr lang="en-US" sz="1050" b="1" i="0" u="none" strike="noStrike">
                          <a:solidFill>
                            <a:srgbClr val="000000"/>
                          </a:solidFill>
                          <a:effectLst/>
                          <a:latin typeface="Calibri" panose="020F0502020204030204" pitchFamily="34" charset="0"/>
                        </a:rPr>
                        <a:t>Botswana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0.67</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0.89</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385859913"/>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2.10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1.26</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007352592"/>
                  </a:ext>
                </a:extLst>
              </a:tr>
              <a:tr h="162040">
                <a:tc rowSpan="2">
                  <a:txBody>
                    <a:bodyPr/>
                    <a:lstStyle/>
                    <a:p>
                      <a:pPr algn="l" fontAlgn="b"/>
                      <a:r>
                        <a:rPr lang="en-US" sz="1050" b="1" i="0" u="none" strike="noStrike">
                          <a:solidFill>
                            <a:srgbClr val="000000"/>
                          </a:solidFill>
                          <a:effectLst/>
                          <a:latin typeface="Calibri" panose="020F0502020204030204" pitchFamily="34" charset="0"/>
                        </a:rPr>
                        <a:t>Burkina Faso</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0.66</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0.86</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074323960"/>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1.41</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1.23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277986453"/>
                  </a:ext>
                </a:extLst>
              </a:tr>
              <a:tr h="162040">
                <a:tc rowSpan="2">
                  <a:txBody>
                    <a:bodyPr/>
                    <a:lstStyle/>
                    <a:p>
                      <a:pPr algn="l" fontAlgn="b"/>
                      <a:r>
                        <a:rPr lang="en-US" sz="1050" b="1" i="0" u="none" strike="noStrike">
                          <a:solidFill>
                            <a:srgbClr val="000000"/>
                          </a:solidFill>
                          <a:effectLst/>
                          <a:latin typeface="Calibri" panose="020F0502020204030204" pitchFamily="34" charset="0"/>
                        </a:rPr>
                        <a:t>Burundi</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0.17</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759783619"/>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0.24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0.24</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738534590"/>
                  </a:ext>
                </a:extLst>
              </a:tr>
              <a:tr h="162040">
                <a:tc rowSpan="2">
                  <a:txBody>
                    <a:bodyPr/>
                    <a:lstStyle/>
                    <a:p>
                      <a:pPr algn="l" fontAlgn="b"/>
                      <a:r>
                        <a:rPr lang="en-US" sz="1050" b="1" i="0" u="none" strike="noStrike">
                          <a:solidFill>
                            <a:srgbClr val="000000"/>
                          </a:solidFill>
                          <a:effectLst/>
                          <a:latin typeface="Calibri" panose="020F0502020204030204" pitchFamily="34" charset="0"/>
                        </a:rPr>
                        <a:t>Cameroon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0.60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0.31</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872933159"/>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0.51</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0.17</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066546653"/>
                  </a:ext>
                </a:extLst>
              </a:tr>
              <a:tr h="162040">
                <a:tc rowSpan="2">
                  <a:txBody>
                    <a:bodyPr/>
                    <a:lstStyle/>
                    <a:p>
                      <a:pPr algn="l" fontAlgn="b"/>
                      <a:r>
                        <a:rPr lang="en-US" sz="1050" b="1" i="0" u="none" strike="noStrike">
                          <a:solidFill>
                            <a:srgbClr val="000000"/>
                          </a:solidFill>
                          <a:effectLst/>
                          <a:latin typeface="Calibri" panose="020F0502020204030204" pitchFamily="34" charset="0"/>
                        </a:rPr>
                        <a:t>Cape Verde</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3.52</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chemeClr val="bg1"/>
                          </a:solidFill>
                          <a:effectLst/>
                          <a:latin typeface="Calibri" panose="020F0502020204030204" pitchFamily="34" charset="0"/>
                        </a:rPr>
                        <a:t>3.52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781574595"/>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3.35</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597766638"/>
                  </a:ext>
                </a:extLst>
              </a:tr>
              <a:tr h="162040">
                <a:tc rowSpan="2">
                  <a:txBody>
                    <a:bodyPr/>
                    <a:lstStyle/>
                    <a:p>
                      <a:pPr algn="l" fontAlgn="b"/>
                      <a:r>
                        <a:rPr lang="en-US" sz="1050" b="1" i="0" u="none" strike="noStrike">
                          <a:solidFill>
                            <a:srgbClr val="000000"/>
                          </a:solidFill>
                          <a:effectLst/>
                          <a:latin typeface="Calibri" panose="020F0502020204030204" pitchFamily="34" charset="0"/>
                        </a:rPr>
                        <a:t>Central African Republic</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000000"/>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481417392"/>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0.18</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971050307"/>
                  </a:ext>
                </a:extLst>
              </a:tr>
              <a:tr h="162040">
                <a:tc rowSpan="2">
                  <a:txBody>
                    <a:bodyPr/>
                    <a:lstStyle/>
                    <a:p>
                      <a:pPr algn="l" fontAlgn="b"/>
                      <a:r>
                        <a:rPr lang="en-US" sz="1050" b="1" i="0" u="none" strike="noStrike">
                          <a:solidFill>
                            <a:srgbClr val="000000"/>
                          </a:solidFill>
                          <a:effectLst/>
                          <a:latin typeface="Calibri" panose="020F0502020204030204" pitchFamily="34" charset="0"/>
                        </a:rPr>
                        <a:t>Chad</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0.19</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087046835"/>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0.17</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775546336"/>
                  </a:ext>
                </a:extLst>
              </a:tr>
              <a:tr h="162040">
                <a:tc rowSpan="2">
                  <a:txBody>
                    <a:bodyPr/>
                    <a:lstStyle/>
                    <a:p>
                      <a:pPr algn="l" fontAlgn="b"/>
                      <a:r>
                        <a:rPr lang="en-US" sz="1050" b="1" i="0" u="none" strike="noStrike">
                          <a:solidFill>
                            <a:srgbClr val="000000"/>
                          </a:solidFill>
                          <a:effectLst/>
                          <a:latin typeface="Calibri" panose="020F0502020204030204" pitchFamily="34" charset="0"/>
                        </a:rPr>
                        <a:t>Congo, Dem. Rep.</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0.27</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718834609"/>
                  </a:ext>
                </a:extLst>
              </a:tr>
              <a:tr h="162040">
                <a:tc vMerge="1">
                  <a:txBody>
                    <a:bodyPr/>
                    <a:lstStyle/>
                    <a:p>
                      <a:pPr algn="l" fontAlgn="b"/>
                      <a:endParaRPr lang="en-US" sz="1050" b="1" i="0" u="none" strike="noStrike">
                        <a:solidFill>
                          <a:srgbClr val="000000"/>
                        </a:solidFill>
                        <a:effectLst/>
                        <a:latin typeface="Calibri" panose="020F0502020204030204" pitchFamily="34" charset="0"/>
                      </a:endParaRP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0.30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dirty="0">
                          <a:solidFill>
                            <a:srgbClr val="000000"/>
                          </a:solidFill>
                          <a:effectLst/>
                          <a:latin typeface="Calibri" panose="020F0502020204030204" pitchFamily="34" charset="0"/>
                        </a:rPr>
                        <a:t>0.06</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524927026"/>
                  </a:ext>
                </a:extLst>
              </a:tr>
            </a:tbl>
          </a:graphicData>
        </a:graphic>
      </p:graphicFrame>
      <p:sp>
        <p:nvSpPr>
          <p:cNvPr id="2" name="Date Placeholder 3">
            <a:extLst>
              <a:ext uri="{FF2B5EF4-FFF2-40B4-BE49-F238E27FC236}">
                <a16:creationId xmlns:a16="http://schemas.microsoft.com/office/drawing/2014/main" id="{094131F0-5BEE-F292-38EC-6C959C107A2A}"/>
              </a:ext>
            </a:extLst>
          </p:cNvPr>
          <p:cNvSpPr>
            <a:spLocks noGrp="1"/>
          </p:cNvSpPr>
          <p:nvPr>
            <p:ph type="dt" sz="half" idx="2"/>
          </p:nvPr>
        </p:nvSpPr>
        <p:spPr>
          <a:xfrm>
            <a:off x="878681"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6BF03DDD-5ACC-9518-C520-4DCFFBB3DDA6}"/>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0B11427-3EF8-0DF1-AC52-97B0C72D9DE1}"/>
              </a:ext>
            </a:extLst>
          </p:cNvPr>
          <p:cNvSpPr>
            <a:spLocks noGrp="1"/>
          </p:cNvSpPr>
          <p:nvPr>
            <p:ph type="sldNum" sz="quarter" idx="4"/>
          </p:nvPr>
        </p:nvSpPr>
        <p:spPr>
          <a:xfrm>
            <a:off x="8581333" y="6536974"/>
            <a:ext cx="3381375" cy="365125"/>
          </a:xfrm>
        </p:spPr>
        <p:txBody>
          <a:bodyPr/>
          <a:lstStyle/>
          <a:p>
            <a:fld id="{4A9CEFBC-9863-BD47-BA2B-008170C231CB}" type="slidenum">
              <a:rPr lang="en-US" smtClean="0"/>
              <a:pPr/>
              <a:t>23</a:t>
            </a:fld>
            <a:endParaRPr lang="en-US"/>
          </a:p>
        </p:txBody>
      </p:sp>
      <p:pic>
        <p:nvPicPr>
          <p:cNvPr id="8" name="Picture 7">
            <a:extLst>
              <a:ext uri="{FF2B5EF4-FFF2-40B4-BE49-F238E27FC236}">
                <a16:creationId xmlns:a16="http://schemas.microsoft.com/office/drawing/2014/main" id="{42FDFB40-DD64-93EB-721A-0B740DE456A4}"/>
              </a:ext>
            </a:extLst>
          </p:cNvPr>
          <p:cNvPicPr>
            <a:picLocks noChangeAspect="1"/>
          </p:cNvPicPr>
          <p:nvPr/>
        </p:nvPicPr>
        <p:blipFill>
          <a:blip r:embed="rId2"/>
          <a:stretch>
            <a:fillRect/>
          </a:stretch>
        </p:blipFill>
        <p:spPr>
          <a:xfrm>
            <a:off x="2832889" y="6111247"/>
            <a:ext cx="5639127" cy="310329"/>
          </a:xfrm>
          <a:prstGeom prst="rect">
            <a:avLst/>
          </a:prstGeom>
        </p:spPr>
      </p:pic>
      <p:sp>
        <p:nvSpPr>
          <p:cNvPr id="11" name="Rectangle 10">
            <a:extLst>
              <a:ext uri="{FF2B5EF4-FFF2-40B4-BE49-F238E27FC236}">
                <a16:creationId xmlns:a16="http://schemas.microsoft.com/office/drawing/2014/main" id="{746B9863-5A77-4EE8-CCE4-A246B88E1DA2}"/>
              </a:ext>
            </a:extLst>
          </p:cNvPr>
          <p:cNvSpPr/>
          <p:nvPr/>
        </p:nvSpPr>
        <p:spPr>
          <a:xfrm>
            <a:off x="2848284" y="6096566"/>
            <a:ext cx="5608336" cy="31032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aphicFrame>
        <p:nvGraphicFramePr>
          <p:cNvPr id="12" name="Table 11">
            <a:extLst>
              <a:ext uri="{FF2B5EF4-FFF2-40B4-BE49-F238E27FC236}">
                <a16:creationId xmlns:a16="http://schemas.microsoft.com/office/drawing/2014/main" id="{A1ED8135-98FE-AA99-49C9-71D7381B4192}"/>
              </a:ext>
            </a:extLst>
          </p:cNvPr>
          <p:cNvGraphicFramePr>
            <a:graphicFrameLocks noGrp="1"/>
          </p:cNvGraphicFramePr>
          <p:nvPr>
            <p:extLst>
              <p:ext uri="{D42A27DB-BD31-4B8C-83A1-F6EECF244321}">
                <p14:modId xmlns:p14="http://schemas.microsoft.com/office/powerpoint/2010/main" val="3981189206"/>
              </p:ext>
            </p:extLst>
          </p:nvPr>
        </p:nvGraphicFramePr>
        <p:xfrm>
          <a:off x="803154" y="6140849"/>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sp>
        <p:nvSpPr>
          <p:cNvPr id="16" name="TextBox 15">
            <a:extLst>
              <a:ext uri="{FF2B5EF4-FFF2-40B4-BE49-F238E27FC236}">
                <a16:creationId xmlns:a16="http://schemas.microsoft.com/office/drawing/2014/main" id="{A05DA0B0-AE63-7656-C6A8-08756B91A7D6}"/>
              </a:ext>
            </a:extLst>
          </p:cNvPr>
          <p:cNvSpPr txBox="1"/>
          <p:nvPr/>
        </p:nvSpPr>
        <p:spPr>
          <a:xfrm>
            <a:off x="8790633" y="5995800"/>
            <a:ext cx="2101795" cy="707886"/>
          </a:xfrm>
          <a:prstGeom prst="rect">
            <a:avLst/>
          </a:prstGeom>
          <a:noFill/>
        </p:spPr>
        <p:txBody>
          <a:bodyPr wrap="square" rtlCol="0">
            <a:spAutoFit/>
          </a:bodyPr>
          <a:lstStyle/>
          <a:p>
            <a:r>
              <a:rPr lang="en-US" sz="800" b="1" dirty="0"/>
              <a:t>Abbreviations</a:t>
            </a:r>
          </a:p>
          <a:p>
            <a:r>
              <a:rPr lang="en-US" sz="800" dirty="0"/>
              <a:t>AKI: acute kidney injury</a:t>
            </a:r>
          </a:p>
          <a:p>
            <a:r>
              <a:rPr lang="en-US" sz="800" dirty="0"/>
              <a:t>CKD: chronic kidney disease</a:t>
            </a:r>
          </a:p>
          <a:p>
            <a:r>
              <a:rPr lang="en-US" sz="800" dirty="0"/>
              <a:t>CKM: conservative kidney management </a:t>
            </a:r>
          </a:p>
          <a:p>
            <a:endParaRPr lang="en-US" sz="800" dirty="0"/>
          </a:p>
        </p:txBody>
      </p:sp>
      <p:sp>
        <p:nvSpPr>
          <p:cNvPr id="17" name="TextBox 16">
            <a:extLst>
              <a:ext uri="{FF2B5EF4-FFF2-40B4-BE49-F238E27FC236}">
                <a16:creationId xmlns:a16="http://schemas.microsoft.com/office/drawing/2014/main" id="{416C473B-B885-9EAF-5BCE-BA06BBAFF773}"/>
              </a:ext>
            </a:extLst>
          </p:cNvPr>
          <p:cNvSpPr txBox="1"/>
          <p:nvPr/>
        </p:nvSpPr>
        <p:spPr>
          <a:xfrm>
            <a:off x="10526813" y="5995800"/>
            <a:ext cx="1573012" cy="584775"/>
          </a:xfrm>
          <a:prstGeom prst="rect">
            <a:avLst/>
          </a:prstGeom>
          <a:noFill/>
        </p:spPr>
        <p:txBody>
          <a:bodyPr wrap="square" rtlCol="0">
            <a:spAutoFit/>
          </a:bodyPr>
          <a:lstStyle/>
          <a:p>
            <a:r>
              <a:rPr lang="en-US" sz="800" dirty="0"/>
              <a:t>HD: Hemodialysis</a:t>
            </a:r>
          </a:p>
          <a:p>
            <a:r>
              <a:rPr lang="en-US" sz="800" dirty="0"/>
              <a:t>KRT: kidney replacement therapy</a:t>
            </a:r>
          </a:p>
          <a:p>
            <a:r>
              <a:rPr lang="en-US" sz="800" dirty="0"/>
              <a:t>PD: Peritoneal Dialysis</a:t>
            </a:r>
          </a:p>
          <a:p>
            <a:r>
              <a:rPr lang="en-US" sz="800" dirty="0"/>
              <a:t>RRT: renal replacement therapy</a:t>
            </a:r>
          </a:p>
        </p:txBody>
      </p:sp>
    </p:spTree>
    <p:extLst>
      <p:ext uri="{BB962C8B-B14F-4D97-AF65-F5344CB8AC3E}">
        <p14:creationId xmlns:p14="http://schemas.microsoft.com/office/powerpoint/2010/main" val="961210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9863" y="230874"/>
            <a:ext cx="11728578"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Country level scorecard (cont’d)</a:t>
            </a:r>
          </a:p>
        </p:txBody>
      </p:sp>
      <p:graphicFrame>
        <p:nvGraphicFramePr>
          <p:cNvPr id="3" name="Table 2">
            <a:extLst>
              <a:ext uri="{FF2B5EF4-FFF2-40B4-BE49-F238E27FC236}">
                <a16:creationId xmlns:a16="http://schemas.microsoft.com/office/drawing/2014/main" id="{EAE3B567-7755-3DF4-36FC-4A63DB511B36}"/>
              </a:ext>
            </a:extLst>
          </p:cNvPr>
          <p:cNvGraphicFramePr>
            <a:graphicFrameLocks noGrp="1"/>
          </p:cNvGraphicFramePr>
          <p:nvPr>
            <p:extLst>
              <p:ext uri="{D42A27DB-BD31-4B8C-83A1-F6EECF244321}">
                <p14:modId xmlns:p14="http://schemas.microsoft.com/office/powerpoint/2010/main" val="978184638"/>
              </p:ext>
            </p:extLst>
          </p:nvPr>
        </p:nvGraphicFramePr>
        <p:xfrm>
          <a:off x="441151" y="827937"/>
          <a:ext cx="11309698" cy="5055109"/>
        </p:xfrm>
        <a:graphic>
          <a:graphicData uri="http://schemas.openxmlformats.org/drawingml/2006/table">
            <a:tbl>
              <a:tblPr/>
              <a:tblGrid>
                <a:gridCol w="1294713">
                  <a:extLst>
                    <a:ext uri="{9D8B030D-6E8A-4147-A177-3AD203B41FA5}">
                      <a16:colId xmlns:a16="http://schemas.microsoft.com/office/drawing/2014/main" val="1772893942"/>
                    </a:ext>
                  </a:extLst>
                </a:gridCol>
                <a:gridCol w="500635">
                  <a:extLst>
                    <a:ext uri="{9D8B030D-6E8A-4147-A177-3AD203B41FA5}">
                      <a16:colId xmlns:a16="http://schemas.microsoft.com/office/drawing/2014/main" val="956517013"/>
                    </a:ext>
                  </a:extLst>
                </a:gridCol>
                <a:gridCol w="528575">
                  <a:extLst>
                    <a:ext uri="{9D8B030D-6E8A-4147-A177-3AD203B41FA5}">
                      <a16:colId xmlns:a16="http://schemas.microsoft.com/office/drawing/2014/main" val="420499869"/>
                    </a:ext>
                  </a:extLst>
                </a:gridCol>
                <a:gridCol w="528575">
                  <a:extLst>
                    <a:ext uri="{9D8B030D-6E8A-4147-A177-3AD203B41FA5}">
                      <a16:colId xmlns:a16="http://schemas.microsoft.com/office/drawing/2014/main" val="186386478"/>
                    </a:ext>
                  </a:extLst>
                </a:gridCol>
                <a:gridCol w="528575">
                  <a:extLst>
                    <a:ext uri="{9D8B030D-6E8A-4147-A177-3AD203B41FA5}">
                      <a16:colId xmlns:a16="http://schemas.microsoft.com/office/drawing/2014/main" val="3419469700"/>
                    </a:ext>
                  </a:extLst>
                </a:gridCol>
                <a:gridCol w="528575">
                  <a:extLst>
                    <a:ext uri="{9D8B030D-6E8A-4147-A177-3AD203B41FA5}">
                      <a16:colId xmlns:a16="http://schemas.microsoft.com/office/drawing/2014/main" val="1171897274"/>
                    </a:ext>
                  </a:extLst>
                </a:gridCol>
                <a:gridCol w="528575">
                  <a:extLst>
                    <a:ext uri="{9D8B030D-6E8A-4147-A177-3AD203B41FA5}">
                      <a16:colId xmlns:a16="http://schemas.microsoft.com/office/drawing/2014/main" val="1390560194"/>
                    </a:ext>
                  </a:extLst>
                </a:gridCol>
                <a:gridCol w="528575">
                  <a:extLst>
                    <a:ext uri="{9D8B030D-6E8A-4147-A177-3AD203B41FA5}">
                      <a16:colId xmlns:a16="http://schemas.microsoft.com/office/drawing/2014/main" val="562885675"/>
                    </a:ext>
                  </a:extLst>
                </a:gridCol>
                <a:gridCol w="528575">
                  <a:extLst>
                    <a:ext uri="{9D8B030D-6E8A-4147-A177-3AD203B41FA5}">
                      <a16:colId xmlns:a16="http://schemas.microsoft.com/office/drawing/2014/main" val="1949979473"/>
                    </a:ext>
                  </a:extLst>
                </a:gridCol>
                <a:gridCol w="528575">
                  <a:extLst>
                    <a:ext uri="{9D8B030D-6E8A-4147-A177-3AD203B41FA5}">
                      <a16:colId xmlns:a16="http://schemas.microsoft.com/office/drawing/2014/main" val="826547774"/>
                    </a:ext>
                  </a:extLst>
                </a:gridCol>
                <a:gridCol w="528575">
                  <a:extLst>
                    <a:ext uri="{9D8B030D-6E8A-4147-A177-3AD203B41FA5}">
                      <a16:colId xmlns:a16="http://schemas.microsoft.com/office/drawing/2014/main" val="275217740"/>
                    </a:ext>
                  </a:extLst>
                </a:gridCol>
                <a:gridCol w="528575">
                  <a:extLst>
                    <a:ext uri="{9D8B030D-6E8A-4147-A177-3AD203B41FA5}">
                      <a16:colId xmlns:a16="http://schemas.microsoft.com/office/drawing/2014/main" val="2619574022"/>
                    </a:ext>
                  </a:extLst>
                </a:gridCol>
                <a:gridCol w="528575">
                  <a:extLst>
                    <a:ext uri="{9D8B030D-6E8A-4147-A177-3AD203B41FA5}">
                      <a16:colId xmlns:a16="http://schemas.microsoft.com/office/drawing/2014/main" val="1311894027"/>
                    </a:ext>
                  </a:extLst>
                </a:gridCol>
                <a:gridCol w="528575">
                  <a:extLst>
                    <a:ext uri="{9D8B030D-6E8A-4147-A177-3AD203B41FA5}">
                      <a16:colId xmlns:a16="http://schemas.microsoft.com/office/drawing/2014/main" val="1158245897"/>
                    </a:ext>
                  </a:extLst>
                </a:gridCol>
                <a:gridCol w="528575">
                  <a:extLst>
                    <a:ext uri="{9D8B030D-6E8A-4147-A177-3AD203B41FA5}">
                      <a16:colId xmlns:a16="http://schemas.microsoft.com/office/drawing/2014/main" val="1107624675"/>
                    </a:ext>
                  </a:extLst>
                </a:gridCol>
                <a:gridCol w="528575">
                  <a:extLst>
                    <a:ext uri="{9D8B030D-6E8A-4147-A177-3AD203B41FA5}">
                      <a16:colId xmlns:a16="http://schemas.microsoft.com/office/drawing/2014/main" val="139393027"/>
                    </a:ext>
                  </a:extLst>
                </a:gridCol>
                <a:gridCol w="528575">
                  <a:extLst>
                    <a:ext uri="{9D8B030D-6E8A-4147-A177-3AD203B41FA5}">
                      <a16:colId xmlns:a16="http://schemas.microsoft.com/office/drawing/2014/main" val="3339162706"/>
                    </a:ext>
                  </a:extLst>
                </a:gridCol>
                <a:gridCol w="528575">
                  <a:extLst>
                    <a:ext uri="{9D8B030D-6E8A-4147-A177-3AD203B41FA5}">
                      <a16:colId xmlns:a16="http://schemas.microsoft.com/office/drawing/2014/main" val="4131994555"/>
                    </a:ext>
                  </a:extLst>
                </a:gridCol>
                <a:gridCol w="528575">
                  <a:extLst>
                    <a:ext uri="{9D8B030D-6E8A-4147-A177-3AD203B41FA5}">
                      <a16:colId xmlns:a16="http://schemas.microsoft.com/office/drawing/2014/main" val="3026740109"/>
                    </a:ext>
                  </a:extLst>
                </a:gridCol>
                <a:gridCol w="528575">
                  <a:extLst>
                    <a:ext uri="{9D8B030D-6E8A-4147-A177-3AD203B41FA5}">
                      <a16:colId xmlns:a16="http://schemas.microsoft.com/office/drawing/2014/main" val="288150196"/>
                    </a:ext>
                  </a:extLst>
                </a:gridCol>
              </a:tblGrid>
              <a:tr h="478024">
                <a:tc rowSpan="2" gridSpan="2">
                  <a:txBody>
                    <a:bodyPr/>
                    <a:lstStyle/>
                    <a:p>
                      <a:pPr algn="ctr" fontAlgn="ctr"/>
                      <a:r>
                        <a:rPr lang="en-US" sz="1050" b="1" i="0" u="none" strike="noStrike">
                          <a:solidFill>
                            <a:srgbClr val="FFFFFF"/>
                          </a:solidFill>
                          <a:effectLst/>
                          <a:latin typeface="Calibri" panose="020F0502020204030204" pitchFamily="34" charset="0"/>
                        </a:rPr>
                        <a:t>Country</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rowSpan="2"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Availability of KRT</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Availability of CKM</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Funding for Medications</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a:solidFill>
                            <a:srgbClr val="000000"/>
                          </a:solidFill>
                          <a:effectLst/>
                          <a:latin typeface="Calibri" panose="020F0502020204030204" pitchFamily="34" charset="0"/>
                        </a:rPr>
                        <a:t>Availability of Distribution of Registry</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Advocacy Group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fontAlgn="ctr"/>
                      <a:r>
                        <a:rPr lang="en-US" sz="1050" b="1" i="0" u="none" strike="noStrike">
                          <a:solidFill>
                            <a:srgbClr val="000000"/>
                          </a:solidFill>
                          <a:effectLst/>
                          <a:latin typeface="Calibri" panose="020F0502020204030204" pitchFamily="34" charset="0"/>
                        </a:rPr>
                        <a:t>Nephrology Workforce (PMP)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1423876202"/>
                  </a:ext>
                </a:extLst>
              </a:tr>
              <a:tr h="962155">
                <a:tc gridSpan="2" vMerge="1">
                  <a:txBody>
                    <a:bodyPr/>
                    <a:lstStyle/>
                    <a:p>
                      <a:endParaRPr lang="en-US"/>
                    </a:p>
                  </a:txBody>
                  <a:tcPr/>
                </a:tc>
                <a:tc hMerge="1"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HD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PD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Shared decision</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(limited)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(not limited)</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RRT</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 trainees</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078574143"/>
                  </a:ext>
                </a:extLst>
              </a:tr>
              <a:tr h="162040">
                <a:tc rowSpan="2">
                  <a:txBody>
                    <a:bodyPr/>
                    <a:lstStyle/>
                    <a:p>
                      <a:pPr algn="l" fontAlgn="b"/>
                      <a:r>
                        <a:rPr lang="en-US" sz="1050" b="1" i="0" u="none" strike="noStrike">
                          <a:solidFill>
                            <a:srgbClr val="000000"/>
                          </a:solidFill>
                          <a:effectLst/>
                          <a:latin typeface="Calibri" panose="020F0502020204030204" pitchFamily="34" charset="0"/>
                        </a:rPr>
                        <a:t>Congo, Rep.</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1.58</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75275827"/>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1.80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0.72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837649354"/>
                  </a:ext>
                </a:extLst>
              </a:tr>
              <a:tr h="162040">
                <a:tc rowSpan="2">
                  <a:txBody>
                    <a:bodyPr/>
                    <a:lstStyle/>
                    <a:p>
                      <a:pPr algn="l" fontAlgn="b"/>
                      <a:r>
                        <a:rPr lang="en-US" sz="1050" b="1" i="0" u="none" strike="noStrike">
                          <a:solidFill>
                            <a:srgbClr val="000000"/>
                          </a:solidFill>
                          <a:effectLst/>
                          <a:latin typeface="Calibri" panose="020F0502020204030204" pitchFamily="34" charset="0"/>
                        </a:rPr>
                        <a:t>Cote d’Ivoire</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1.03</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0.19</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262006683"/>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1.22</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0.28</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325145825"/>
                  </a:ext>
                </a:extLst>
              </a:tr>
              <a:tr h="162040">
                <a:tc rowSpan="2">
                  <a:txBody>
                    <a:bodyPr/>
                    <a:lstStyle/>
                    <a:p>
                      <a:pPr algn="l" fontAlgn="b"/>
                      <a:r>
                        <a:rPr lang="en-US" sz="1050" b="1" i="0" u="none" strike="noStrike">
                          <a:solidFill>
                            <a:srgbClr val="000000"/>
                          </a:solidFill>
                          <a:effectLst/>
                          <a:latin typeface="Calibri" panose="020F0502020204030204" pitchFamily="34" charset="0"/>
                        </a:rPr>
                        <a:t>Egypt</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23.14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3.02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161170411"/>
                  </a:ext>
                </a:extLst>
              </a:tr>
              <a:tr h="90299">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32.88</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a:solidFill>
                            <a:schemeClr val="bg1"/>
                          </a:solidFill>
                          <a:effectLst/>
                          <a:latin typeface="Calibri" panose="020F0502020204030204" pitchFamily="34" charset="0"/>
                        </a:rPr>
                        <a:t>3.71</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235103970"/>
                  </a:ext>
                </a:extLst>
              </a:tr>
              <a:tr h="90299">
                <a:tc rowSpan="2">
                  <a:txBody>
                    <a:bodyPr/>
                    <a:lstStyle/>
                    <a:p>
                      <a:pPr algn="l" fontAlgn="b"/>
                      <a:r>
                        <a:rPr lang="en-US" sz="1050" b="1" i="0" u="none" strike="noStrike">
                          <a:solidFill>
                            <a:srgbClr val="000000"/>
                          </a:solidFill>
                          <a:effectLst/>
                          <a:latin typeface="Calibri" panose="020F0502020204030204" pitchFamily="34" charset="0"/>
                        </a:rPr>
                        <a:t>Eritrea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4028911941"/>
                  </a:ext>
                </a:extLst>
              </a:tr>
              <a:tr h="90299">
                <a:tc vMerge="1">
                  <a:txBody>
                    <a:bodyPr/>
                    <a:lstStyle/>
                    <a:p>
                      <a:pPr algn="l" fontAlgn="b"/>
                      <a:endParaRPr lang="en-US" sz="1050" b="1" i="0" u="none" strike="noStrike">
                        <a:solidFill>
                          <a:srgbClr val="000000"/>
                        </a:solidFill>
                        <a:effectLst/>
                        <a:latin typeface="Calibri" panose="020F0502020204030204" pitchFamily="34" charset="0"/>
                      </a:endParaRP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FFFFFF"/>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FFFFFF"/>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698636970"/>
                  </a:ext>
                </a:extLst>
              </a:tr>
              <a:tr h="162040">
                <a:tc rowSpan="2">
                  <a:txBody>
                    <a:bodyPr/>
                    <a:lstStyle/>
                    <a:p>
                      <a:pPr algn="l" fontAlgn="b"/>
                      <a:r>
                        <a:rPr lang="en-US" sz="1050" b="1" i="0" u="none" strike="noStrike">
                          <a:solidFill>
                            <a:srgbClr val="000000"/>
                          </a:solidFill>
                          <a:effectLst/>
                          <a:latin typeface="Calibri" panose="020F0502020204030204" pitchFamily="34" charset="0"/>
                        </a:rPr>
                        <a:t>Ethiopia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0.14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0.06</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385859913"/>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0.25</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0.08</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007352592"/>
                  </a:ext>
                </a:extLst>
              </a:tr>
              <a:tr h="162040">
                <a:tc rowSpan="2">
                  <a:txBody>
                    <a:bodyPr/>
                    <a:lstStyle/>
                    <a:p>
                      <a:pPr algn="l" fontAlgn="b"/>
                      <a:r>
                        <a:rPr lang="en-US" sz="1050" b="1" i="0" u="none" strike="noStrike">
                          <a:solidFill>
                            <a:srgbClr val="000000"/>
                          </a:solidFill>
                          <a:effectLst/>
                          <a:latin typeface="Calibri" panose="020F0502020204030204" pitchFamily="34" charset="0"/>
                        </a:rPr>
                        <a:t>Gabon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4.72</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074323960"/>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6.84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chemeClr val="bg1"/>
                          </a:solidFill>
                          <a:effectLst/>
                          <a:latin typeface="Calibri" panose="020F0502020204030204" pitchFamily="34" charset="0"/>
                        </a:rPr>
                        <a:t>6.41</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277986453"/>
                  </a:ext>
                </a:extLst>
              </a:tr>
              <a:tr h="162040">
                <a:tc rowSpan="2">
                  <a:txBody>
                    <a:bodyPr/>
                    <a:lstStyle/>
                    <a:p>
                      <a:pPr algn="l" fontAlgn="b"/>
                      <a:r>
                        <a:rPr lang="en-US" sz="1050" b="1" i="0" u="none" strike="noStrike">
                          <a:solidFill>
                            <a:srgbClr val="000000"/>
                          </a:solidFill>
                          <a:effectLst/>
                          <a:latin typeface="Calibri" panose="020F0502020204030204" pitchFamily="34" charset="0"/>
                        </a:rPr>
                        <a:t>Gambia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0.48</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0.48</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759783619"/>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2.07</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738534590"/>
                  </a:ext>
                </a:extLst>
              </a:tr>
              <a:tr h="162040">
                <a:tc rowSpan="2">
                  <a:txBody>
                    <a:bodyPr/>
                    <a:lstStyle/>
                    <a:p>
                      <a:pPr algn="l" fontAlgn="b"/>
                      <a:r>
                        <a:rPr lang="en-US" sz="1050" b="1" i="0" u="none" strike="noStrike">
                          <a:solidFill>
                            <a:srgbClr val="000000"/>
                          </a:solidFill>
                          <a:effectLst/>
                          <a:latin typeface="Calibri" panose="020F0502020204030204" pitchFamily="34" charset="0"/>
                        </a:rPr>
                        <a:t>Ghana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0.28</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0.14</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872933159"/>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0.36</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0.12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066546653"/>
                  </a:ext>
                </a:extLst>
              </a:tr>
              <a:tr h="162040">
                <a:tc rowSpan="2">
                  <a:txBody>
                    <a:bodyPr/>
                    <a:lstStyle/>
                    <a:p>
                      <a:pPr algn="l" fontAlgn="b"/>
                      <a:r>
                        <a:rPr lang="en-US" sz="1050" b="1" i="0" u="none" strike="noStrike">
                          <a:solidFill>
                            <a:srgbClr val="000000"/>
                          </a:solidFill>
                          <a:effectLst/>
                          <a:latin typeface="Calibri" panose="020F0502020204030204" pitchFamily="34" charset="0"/>
                        </a:rPr>
                        <a:t>Guinea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0.51</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0.67</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781574595"/>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rgbClr val="000000"/>
                          </a:solidFill>
                          <a:effectLst/>
                          <a:latin typeface="Calibri" panose="020F0502020204030204" pitchFamily="34" charset="0"/>
                        </a:rPr>
                        <a:t>1.13</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0.60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597766638"/>
                  </a:ext>
                </a:extLst>
              </a:tr>
              <a:tr h="162040">
                <a:tc rowSpan="2">
                  <a:txBody>
                    <a:bodyPr/>
                    <a:lstStyle/>
                    <a:p>
                      <a:pPr algn="l" fontAlgn="b"/>
                      <a:r>
                        <a:rPr lang="en-US" sz="1050" b="1" i="0" u="none" strike="noStrike">
                          <a:solidFill>
                            <a:srgbClr val="000000"/>
                          </a:solidFill>
                          <a:effectLst/>
                          <a:latin typeface="Calibri" panose="020F0502020204030204" pitchFamily="34" charset="0"/>
                        </a:rPr>
                        <a:t>Kenya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0.62</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0.08</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481417392"/>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0.91</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0.09</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971050307"/>
                  </a:ext>
                </a:extLst>
              </a:tr>
              <a:tr h="162040">
                <a:tc rowSpan="2">
                  <a:txBody>
                    <a:bodyPr/>
                    <a:lstStyle/>
                    <a:p>
                      <a:pPr algn="l" fontAlgn="b"/>
                      <a:r>
                        <a:rPr lang="en-US" sz="1050" b="1" i="0" u="none" strike="noStrike">
                          <a:solidFill>
                            <a:srgbClr val="000000"/>
                          </a:solidFill>
                          <a:effectLst/>
                          <a:latin typeface="Calibri" panose="020F0502020204030204" pitchFamily="34" charset="0"/>
                        </a:rPr>
                        <a:t>Lesotho</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FFFFFF"/>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087046835"/>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a:solidFill>
                            <a:schemeClr val="bg1"/>
                          </a:solidFill>
                          <a:effectLst/>
                          <a:latin typeface="Calibri" panose="020F0502020204030204" pitchFamily="34" charset="0"/>
                        </a:rPr>
                        <a:t>93.44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dirty="0">
                          <a:solidFill>
                            <a:schemeClr val="bg1"/>
                          </a:solidFill>
                          <a:effectLst/>
                          <a:latin typeface="Calibri" panose="020F0502020204030204" pitchFamily="34" charset="0"/>
                        </a:rPr>
                        <a:t>6.84</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775546336"/>
                  </a:ext>
                </a:extLst>
              </a:tr>
            </a:tbl>
          </a:graphicData>
        </a:graphic>
      </p:graphicFrame>
      <p:sp>
        <p:nvSpPr>
          <p:cNvPr id="2" name="Date Placeholder 3">
            <a:extLst>
              <a:ext uri="{FF2B5EF4-FFF2-40B4-BE49-F238E27FC236}">
                <a16:creationId xmlns:a16="http://schemas.microsoft.com/office/drawing/2014/main" id="{F1DA0209-DA42-01AB-19E7-86FBBA5EC399}"/>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5261F226-1EDB-DB58-9838-60496B6A746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5C77EAC3-7662-4154-1323-16C38F5F12F9}"/>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24</a:t>
            </a:fld>
            <a:endParaRPr lang="en-US"/>
          </a:p>
        </p:txBody>
      </p:sp>
      <p:pic>
        <p:nvPicPr>
          <p:cNvPr id="16" name="Picture 15">
            <a:extLst>
              <a:ext uri="{FF2B5EF4-FFF2-40B4-BE49-F238E27FC236}">
                <a16:creationId xmlns:a16="http://schemas.microsoft.com/office/drawing/2014/main" id="{3477F2EB-34E2-0449-B306-D704CE932B25}"/>
              </a:ext>
            </a:extLst>
          </p:cNvPr>
          <p:cNvPicPr>
            <a:picLocks noChangeAspect="1"/>
          </p:cNvPicPr>
          <p:nvPr/>
        </p:nvPicPr>
        <p:blipFill>
          <a:blip r:embed="rId2"/>
          <a:stretch>
            <a:fillRect/>
          </a:stretch>
        </p:blipFill>
        <p:spPr>
          <a:xfrm>
            <a:off x="2832889" y="6111247"/>
            <a:ext cx="5639127" cy="310329"/>
          </a:xfrm>
          <a:prstGeom prst="rect">
            <a:avLst/>
          </a:prstGeom>
        </p:spPr>
      </p:pic>
      <p:sp>
        <p:nvSpPr>
          <p:cNvPr id="17" name="Rectangle 16">
            <a:extLst>
              <a:ext uri="{FF2B5EF4-FFF2-40B4-BE49-F238E27FC236}">
                <a16:creationId xmlns:a16="http://schemas.microsoft.com/office/drawing/2014/main" id="{AD3B28D8-A3AF-D5D4-873D-F234A0B2DF3C}"/>
              </a:ext>
            </a:extLst>
          </p:cNvPr>
          <p:cNvSpPr/>
          <p:nvPr/>
        </p:nvSpPr>
        <p:spPr>
          <a:xfrm>
            <a:off x="2848284" y="6096566"/>
            <a:ext cx="5608336" cy="31032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aphicFrame>
        <p:nvGraphicFramePr>
          <p:cNvPr id="18" name="Table 17">
            <a:extLst>
              <a:ext uri="{FF2B5EF4-FFF2-40B4-BE49-F238E27FC236}">
                <a16:creationId xmlns:a16="http://schemas.microsoft.com/office/drawing/2014/main" id="{F17EDC26-F2F6-E4D1-7B7C-BC8532179C69}"/>
              </a:ext>
            </a:extLst>
          </p:cNvPr>
          <p:cNvGraphicFramePr>
            <a:graphicFrameLocks noGrp="1"/>
          </p:cNvGraphicFramePr>
          <p:nvPr>
            <p:extLst>
              <p:ext uri="{D42A27DB-BD31-4B8C-83A1-F6EECF244321}">
                <p14:modId xmlns:p14="http://schemas.microsoft.com/office/powerpoint/2010/main" val="1740693401"/>
              </p:ext>
            </p:extLst>
          </p:nvPr>
        </p:nvGraphicFramePr>
        <p:xfrm>
          <a:off x="803154" y="6140849"/>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sp>
        <p:nvSpPr>
          <p:cNvPr id="19" name="TextBox 18">
            <a:extLst>
              <a:ext uri="{FF2B5EF4-FFF2-40B4-BE49-F238E27FC236}">
                <a16:creationId xmlns:a16="http://schemas.microsoft.com/office/drawing/2014/main" id="{CB7F4214-9997-0148-0DE7-5A795CFF7CC1}"/>
              </a:ext>
            </a:extLst>
          </p:cNvPr>
          <p:cNvSpPr txBox="1"/>
          <p:nvPr/>
        </p:nvSpPr>
        <p:spPr>
          <a:xfrm>
            <a:off x="8790633" y="5995800"/>
            <a:ext cx="2101795" cy="707886"/>
          </a:xfrm>
          <a:prstGeom prst="rect">
            <a:avLst/>
          </a:prstGeom>
          <a:noFill/>
        </p:spPr>
        <p:txBody>
          <a:bodyPr wrap="square" rtlCol="0">
            <a:spAutoFit/>
          </a:bodyPr>
          <a:lstStyle/>
          <a:p>
            <a:r>
              <a:rPr lang="en-US" sz="800" b="1" dirty="0"/>
              <a:t>Abbreviations</a:t>
            </a:r>
          </a:p>
          <a:p>
            <a:r>
              <a:rPr lang="en-US" sz="800" dirty="0"/>
              <a:t>AKI: acute kidney injury</a:t>
            </a:r>
          </a:p>
          <a:p>
            <a:r>
              <a:rPr lang="en-US" sz="800" dirty="0"/>
              <a:t>CKD: chronic kidney disease</a:t>
            </a:r>
          </a:p>
          <a:p>
            <a:r>
              <a:rPr lang="en-US" sz="800" dirty="0"/>
              <a:t>CKM: conservative kidney management </a:t>
            </a:r>
          </a:p>
          <a:p>
            <a:endParaRPr lang="en-US" sz="800" dirty="0"/>
          </a:p>
        </p:txBody>
      </p:sp>
      <p:sp>
        <p:nvSpPr>
          <p:cNvPr id="20" name="TextBox 19">
            <a:extLst>
              <a:ext uri="{FF2B5EF4-FFF2-40B4-BE49-F238E27FC236}">
                <a16:creationId xmlns:a16="http://schemas.microsoft.com/office/drawing/2014/main" id="{FE750693-0727-4516-DCFB-E56CB10EACA5}"/>
              </a:ext>
            </a:extLst>
          </p:cNvPr>
          <p:cNvSpPr txBox="1"/>
          <p:nvPr/>
        </p:nvSpPr>
        <p:spPr>
          <a:xfrm>
            <a:off x="10526813" y="5995800"/>
            <a:ext cx="1573012" cy="584775"/>
          </a:xfrm>
          <a:prstGeom prst="rect">
            <a:avLst/>
          </a:prstGeom>
          <a:noFill/>
        </p:spPr>
        <p:txBody>
          <a:bodyPr wrap="square" rtlCol="0">
            <a:spAutoFit/>
          </a:bodyPr>
          <a:lstStyle/>
          <a:p>
            <a:r>
              <a:rPr lang="en-US" sz="800" dirty="0"/>
              <a:t>HD: Hemodialysis</a:t>
            </a:r>
          </a:p>
          <a:p>
            <a:r>
              <a:rPr lang="en-US" sz="800" dirty="0"/>
              <a:t>KRT: kidney replacement therapy</a:t>
            </a:r>
          </a:p>
          <a:p>
            <a:r>
              <a:rPr lang="en-US" sz="800" dirty="0"/>
              <a:t>PD: Peritoneal Dialysis</a:t>
            </a:r>
          </a:p>
          <a:p>
            <a:r>
              <a:rPr lang="en-US" sz="800" dirty="0"/>
              <a:t>RRT: renal replacement therapy</a:t>
            </a:r>
          </a:p>
        </p:txBody>
      </p:sp>
    </p:spTree>
    <p:extLst>
      <p:ext uri="{BB962C8B-B14F-4D97-AF65-F5344CB8AC3E}">
        <p14:creationId xmlns:p14="http://schemas.microsoft.com/office/powerpoint/2010/main" val="2257938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9863" y="208586"/>
            <a:ext cx="11728578"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Country level scorecard (cont’d)</a:t>
            </a:r>
          </a:p>
        </p:txBody>
      </p:sp>
      <p:sp>
        <p:nvSpPr>
          <p:cNvPr id="15" name="Rectangle 14"/>
          <p:cNvSpPr/>
          <p:nvPr/>
        </p:nvSpPr>
        <p:spPr>
          <a:xfrm>
            <a:off x="2345292" y="4275906"/>
            <a:ext cx="5608336" cy="31032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aphicFrame>
        <p:nvGraphicFramePr>
          <p:cNvPr id="3" name="Table 2">
            <a:extLst>
              <a:ext uri="{FF2B5EF4-FFF2-40B4-BE49-F238E27FC236}">
                <a16:creationId xmlns:a16="http://schemas.microsoft.com/office/drawing/2014/main" id="{EAE3B567-7755-3DF4-36FC-4A63DB511B36}"/>
              </a:ext>
            </a:extLst>
          </p:cNvPr>
          <p:cNvGraphicFramePr>
            <a:graphicFrameLocks noGrp="1"/>
          </p:cNvGraphicFramePr>
          <p:nvPr>
            <p:extLst>
              <p:ext uri="{D42A27DB-BD31-4B8C-83A1-F6EECF244321}">
                <p14:modId xmlns:p14="http://schemas.microsoft.com/office/powerpoint/2010/main" val="2246633319"/>
              </p:ext>
            </p:extLst>
          </p:nvPr>
        </p:nvGraphicFramePr>
        <p:xfrm>
          <a:off x="441151" y="827937"/>
          <a:ext cx="11309698" cy="5055109"/>
        </p:xfrm>
        <a:graphic>
          <a:graphicData uri="http://schemas.openxmlformats.org/drawingml/2006/table">
            <a:tbl>
              <a:tblPr/>
              <a:tblGrid>
                <a:gridCol w="1294713">
                  <a:extLst>
                    <a:ext uri="{9D8B030D-6E8A-4147-A177-3AD203B41FA5}">
                      <a16:colId xmlns:a16="http://schemas.microsoft.com/office/drawing/2014/main" val="1772893942"/>
                    </a:ext>
                  </a:extLst>
                </a:gridCol>
                <a:gridCol w="500635">
                  <a:extLst>
                    <a:ext uri="{9D8B030D-6E8A-4147-A177-3AD203B41FA5}">
                      <a16:colId xmlns:a16="http://schemas.microsoft.com/office/drawing/2014/main" val="956517013"/>
                    </a:ext>
                  </a:extLst>
                </a:gridCol>
                <a:gridCol w="528575">
                  <a:extLst>
                    <a:ext uri="{9D8B030D-6E8A-4147-A177-3AD203B41FA5}">
                      <a16:colId xmlns:a16="http://schemas.microsoft.com/office/drawing/2014/main" val="420499869"/>
                    </a:ext>
                  </a:extLst>
                </a:gridCol>
                <a:gridCol w="528575">
                  <a:extLst>
                    <a:ext uri="{9D8B030D-6E8A-4147-A177-3AD203B41FA5}">
                      <a16:colId xmlns:a16="http://schemas.microsoft.com/office/drawing/2014/main" val="186386478"/>
                    </a:ext>
                  </a:extLst>
                </a:gridCol>
                <a:gridCol w="528575">
                  <a:extLst>
                    <a:ext uri="{9D8B030D-6E8A-4147-A177-3AD203B41FA5}">
                      <a16:colId xmlns:a16="http://schemas.microsoft.com/office/drawing/2014/main" val="3419469700"/>
                    </a:ext>
                  </a:extLst>
                </a:gridCol>
                <a:gridCol w="528575">
                  <a:extLst>
                    <a:ext uri="{9D8B030D-6E8A-4147-A177-3AD203B41FA5}">
                      <a16:colId xmlns:a16="http://schemas.microsoft.com/office/drawing/2014/main" val="1171897274"/>
                    </a:ext>
                  </a:extLst>
                </a:gridCol>
                <a:gridCol w="528575">
                  <a:extLst>
                    <a:ext uri="{9D8B030D-6E8A-4147-A177-3AD203B41FA5}">
                      <a16:colId xmlns:a16="http://schemas.microsoft.com/office/drawing/2014/main" val="1390560194"/>
                    </a:ext>
                  </a:extLst>
                </a:gridCol>
                <a:gridCol w="528575">
                  <a:extLst>
                    <a:ext uri="{9D8B030D-6E8A-4147-A177-3AD203B41FA5}">
                      <a16:colId xmlns:a16="http://schemas.microsoft.com/office/drawing/2014/main" val="562885675"/>
                    </a:ext>
                  </a:extLst>
                </a:gridCol>
                <a:gridCol w="528575">
                  <a:extLst>
                    <a:ext uri="{9D8B030D-6E8A-4147-A177-3AD203B41FA5}">
                      <a16:colId xmlns:a16="http://schemas.microsoft.com/office/drawing/2014/main" val="1949979473"/>
                    </a:ext>
                  </a:extLst>
                </a:gridCol>
                <a:gridCol w="528575">
                  <a:extLst>
                    <a:ext uri="{9D8B030D-6E8A-4147-A177-3AD203B41FA5}">
                      <a16:colId xmlns:a16="http://schemas.microsoft.com/office/drawing/2014/main" val="826547774"/>
                    </a:ext>
                  </a:extLst>
                </a:gridCol>
                <a:gridCol w="528575">
                  <a:extLst>
                    <a:ext uri="{9D8B030D-6E8A-4147-A177-3AD203B41FA5}">
                      <a16:colId xmlns:a16="http://schemas.microsoft.com/office/drawing/2014/main" val="275217740"/>
                    </a:ext>
                  </a:extLst>
                </a:gridCol>
                <a:gridCol w="528575">
                  <a:extLst>
                    <a:ext uri="{9D8B030D-6E8A-4147-A177-3AD203B41FA5}">
                      <a16:colId xmlns:a16="http://schemas.microsoft.com/office/drawing/2014/main" val="2619574022"/>
                    </a:ext>
                  </a:extLst>
                </a:gridCol>
                <a:gridCol w="528575">
                  <a:extLst>
                    <a:ext uri="{9D8B030D-6E8A-4147-A177-3AD203B41FA5}">
                      <a16:colId xmlns:a16="http://schemas.microsoft.com/office/drawing/2014/main" val="1311894027"/>
                    </a:ext>
                  </a:extLst>
                </a:gridCol>
                <a:gridCol w="528575">
                  <a:extLst>
                    <a:ext uri="{9D8B030D-6E8A-4147-A177-3AD203B41FA5}">
                      <a16:colId xmlns:a16="http://schemas.microsoft.com/office/drawing/2014/main" val="1158245897"/>
                    </a:ext>
                  </a:extLst>
                </a:gridCol>
                <a:gridCol w="528575">
                  <a:extLst>
                    <a:ext uri="{9D8B030D-6E8A-4147-A177-3AD203B41FA5}">
                      <a16:colId xmlns:a16="http://schemas.microsoft.com/office/drawing/2014/main" val="1107624675"/>
                    </a:ext>
                  </a:extLst>
                </a:gridCol>
                <a:gridCol w="528575">
                  <a:extLst>
                    <a:ext uri="{9D8B030D-6E8A-4147-A177-3AD203B41FA5}">
                      <a16:colId xmlns:a16="http://schemas.microsoft.com/office/drawing/2014/main" val="139393027"/>
                    </a:ext>
                  </a:extLst>
                </a:gridCol>
                <a:gridCol w="528575">
                  <a:extLst>
                    <a:ext uri="{9D8B030D-6E8A-4147-A177-3AD203B41FA5}">
                      <a16:colId xmlns:a16="http://schemas.microsoft.com/office/drawing/2014/main" val="3339162706"/>
                    </a:ext>
                  </a:extLst>
                </a:gridCol>
                <a:gridCol w="528575">
                  <a:extLst>
                    <a:ext uri="{9D8B030D-6E8A-4147-A177-3AD203B41FA5}">
                      <a16:colId xmlns:a16="http://schemas.microsoft.com/office/drawing/2014/main" val="4131994555"/>
                    </a:ext>
                  </a:extLst>
                </a:gridCol>
                <a:gridCol w="528575">
                  <a:extLst>
                    <a:ext uri="{9D8B030D-6E8A-4147-A177-3AD203B41FA5}">
                      <a16:colId xmlns:a16="http://schemas.microsoft.com/office/drawing/2014/main" val="3026740109"/>
                    </a:ext>
                  </a:extLst>
                </a:gridCol>
                <a:gridCol w="528575">
                  <a:extLst>
                    <a:ext uri="{9D8B030D-6E8A-4147-A177-3AD203B41FA5}">
                      <a16:colId xmlns:a16="http://schemas.microsoft.com/office/drawing/2014/main" val="288150196"/>
                    </a:ext>
                  </a:extLst>
                </a:gridCol>
              </a:tblGrid>
              <a:tr h="478024">
                <a:tc rowSpan="2" gridSpan="2">
                  <a:txBody>
                    <a:bodyPr/>
                    <a:lstStyle/>
                    <a:p>
                      <a:pPr algn="ctr" fontAlgn="ctr"/>
                      <a:r>
                        <a:rPr lang="en-US" sz="1050" b="1" i="0" u="none" strike="noStrike">
                          <a:solidFill>
                            <a:srgbClr val="FFFFFF"/>
                          </a:solidFill>
                          <a:effectLst/>
                          <a:latin typeface="Calibri" panose="020F0502020204030204" pitchFamily="34" charset="0"/>
                        </a:rPr>
                        <a:t>Country</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rowSpan="2"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Availability of KRT</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Availability of CKM</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Funding for Medications</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a:solidFill>
                            <a:srgbClr val="000000"/>
                          </a:solidFill>
                          <a:effectLst/>
                          <a:latin typeface="Calibri" panose="020F0502020204030204" pitchFamily="34" charset="0"/>
                        </a:rPr>
                        <a:t>Availability of Distribution of Registry</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Advocacy Group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fontAlgn="ctr"/>
                      <a:r>
                        <a:rPr lang="en-US" sz="1050" b="1" i="0" u="none" strike="noStrike">
                          <a:solidFill>
                            <a:srgbClr val="000000"/>
                          </a:solidFill>
                          <a:effectLst/>
                          <a:latin typeface="Calibri" panose="020F0502020204030204" pitchFamily="34" charset="0"/>
                        </a:rPr>
                        <a:t>Nephrology Workforce (PMP)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1423876202"/>
                  </a:ext>
                </a:extLst>
              </a:tr>
              <a:tr h="962155">
                <a:tc gridSpan="2" vMerge="1">
                  <a:txBody>
                    <a:bodyPr/>
                    <a:lstStyle/>
                    <a:p>
                      <a:endParaRPr lang="en-US"/>
                    </a:p>
                  </a:txBody>
                  <a:tcPr/>
                </a:tc>
                <a:tc hMerge="1"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HD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PD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Shared decision</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(limited)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(not limited)</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RRT</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 trainees</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078574143"/>
                  </a:ext>
                </a:extLst>
              </a:tr>
              <a:tr h="162040">
                <a:tc rowSpan="2">
                  <a:txBody>
                    <a:bodyPr/>
                    <a:lstStyle/>
                    <a:p>
                      <a:pPr algn="l" fontAlgn="b"/>
                      <a:r>
                        <a:rPr lang="en-US" sz="1050" b="1" i="0" u="none" strike="noStrike">
                          <a:solidFill>
                            <a:srgbClr val="000000"/>
                          </a:solidFill>
                          <a:effectLst/>
                          <a:latin typeface="Calibri" panose="020F0502020204030204" pitchFamily="34" charset="0"/>
                        </a:rPr>
                        <a:t>Liberia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0.21</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75275827"/>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837649354"/>
                  </a:ext>
                </a:extLst>
              </a:tr>
              <a:tr h="162040">
                <a:tc rowSpan="2">
                  <a:txBody>
                    <a:bodyPr/>
                    <a:lstStyle/>
                    <a:p>
                      <a:pPr algn="l" fontAlgn="b"/>
                      <a:r>
                        <a:rPr lang="en-US" sz="1050" b="1" i="0" u="none" strike="noStrike">
                          <a:solidFill>
                            <a:srgbClr val="000000"/>
                          </a:solidFill>
                          <a:effectLst/>
                          <a:latin typeface="Calibri" panose="020F0502020204030204" pitchFamily="34" charset="0"/>
                        </a:rPr>
                        <a:t>Libya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262006683"/>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FFFFFF"/>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FFFFFF"/>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325145825"/>
                  </a:ext>
                </a:extLst>
              </a:tr>
              <a:tr h="162040">
                <a:tc rowSpan="2">
                  <a:txBody>
                    <a:bodyPr/>
                    <a:lstStyle/>
                    <a:p>
                      <a:pPr algn="l" fontAlgn="b"/>
                      <a:r>
                        <a:rPr lang="en-US" sz="1050" b="1" i="0" u="none" strike="noStrike">
                          <a:solidFill>
                            <a:srgbClr val="000000"/>
                          </a:solidFill>
                          <a:effectLst/>
                          <a:latin typeface="Calibri" panose="020F0502020204030204" pitchFamily="34" charset="0"/>
                        </a:rPr>
                        <a:t>Madagascar</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0.19</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0.23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161170411"/>
                  </a:ext>
                </a:extLst>
              </a:tr>
              <a:tr h="90299">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0.14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0.18</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235103970"/>
                  </a:ext>
                </a:extLst>
              </a:tr>
              <a:tr h="162040">
                <a:tc rowSpan="2">
                  <a:txBody>
                    <a:bodyPr/>
                    <a:lstStyle/>
                    <a:p>
                      <a:pPr algn="l" fontAlgn="b"/>
                      <a:r>
                        <a:rPr lang="en-US" sz="1050" b="1" i="0" u="none" strike="noStrike">
                          <a:solidFill>
                            <a:srgbClr val="000000"/>
                          </a:solidFill>
                          <a:effectLst/>
                          <a:latin typeface="Calibri" panose="020F0502020204030204" pitchFamily="34" charset="0"/>
                        </a:rPr>
                        <a:t>Malawi</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385859913"/>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0.05</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007352592"/>
                  </a:ext>
                </a:extLst>
              </a:tr>
              <a:tr h="162040">
                <a:tc rowSpan="2">
                  <a:txBody>
                    <a:bodyPr/>
                    <a:lstStyle/>
                    <a:p>
                      <a:pPr algn="l" fontAlgn="b"/>
                      <a:r>
                        <a:rPr lang="en-US" sz="1050" b="1" i="0" u="none" strike="noStrike">
                          <a:solidFill>
                            <a:srgbClr val="000000"/>
                          </a:solidFill>
                          <a:effectLst/>
                          <a:latin typeface="Calibri" panose="020F0502020204030204" pitchFamily="34" charset="0"/>
                        </a:rPr>
                        <a:t>Mali</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000000"/>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074323960"/>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1.78</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0.19</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277986453"/>
                  </a:ext>
                </a:extLst>
              </a:tr>
              <a:tr h="162040">
                <a:tc rowSpan="2">
                  <a:txBody>
                    <a:bodyPr/>
                    <a:lstStyle/>
                    <a:p>
                      <a:pPr algn="l" fontAlgn="b"/>
                      <a:r>
                        <a:rPr lang="en-US" sz="1050" b="1" i="0" u="none" strike="noStrike">
                          <a:solidFill>
                            <a:srgbClr val="000000"/>
                          </a:solidFill>
                          <a:effectLst/>
                          <a:latin typeface="Calibri" panose="020F0502020204030204" pitchFamily="34" charset="0"/>
                        </a:rPr>
                        <a:t>Mauritania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1.56</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chemeClr val="bg1"/>
                          </a:solidFill>
                          <a:effectLst/>
                          <a:latin typeface="Calibri" panose="020F0502020204030204" pitchFamily="34" charset="0"/>
                        </a:rPr>
                        <a:t>1.56</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759783619"/>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2.64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0.72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738534590"/>
                  </a:ext>
                </a:extLst>
              </a:tr>
              <a:tr h="162040">
                <a:tc rowSpan="2">
                  <a:txBody>
                    <a:bodyPr/>
                    <a:lstStyle/>
                    <a:p>
                      <a:pPr algn="l" fontAlgn="b"/>
                      <a:r>
                        <a:rPr lang="en-US" sz="1050" b="1" i="0" u="none" strike="noStrike">
                          <a:solidFill>
                            <a:srgbClr val="000000"/>
                          </a:solidFill>
                          <a:effectLst/>
                          <a:latin typeface="Calibri" panose="020F0502020204030204" pitchFamily="34" charset="0"/>
                        </a:rPr>
                        <a:t>Mauritius </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FFFFFF"/>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872933159"/>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7.64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chemeClr val="bg1"/>
                          </a:solidFill>
                          <a:effectLst/>
                          <a:latin typeface="Calibri" panose="020F0502020204030204" pitchFamily="34" charset="0"/>
                        </a:rPr>
                        <a:t>2.29</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066546653"/>
                  </a:ext>
                </a:extLst>
              </a:tr>
              <a:tr h="162040">
                <a:tc rowSpan="2">
                  <a:txBody>
                    <a:bodyPr/>
                    <a:lstStyle/>
                    <a:p>
                      <a:pPr algn="l" fontAlgn="b"/>
                      <a:r>
                        <a:rPr lang="en-US" sz="1050" b="1" i="0" u="none" strike="noStrike">
                          <a:solidFill>
                            <a:srgbClr val="000000"/>
                          </a:solidFill>
                          <a:effectLst/>
                          <a:latin typeface="Calibri" panose="020F0502020204030204" pitchFamily="34" charset="0"/>
                        </a:rPr>
                        <a:t>Morocco</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chemeClr val="bg1"/>
                          </a:solidFill>
                          <a:effectLst/>
                          <a:latin typeface="Calibri" panose="020F0502020204030204" pitchFamily="34" charset="0"/>
                        </a:rPr>
                        <a:t>12.53</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2.19</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781574595"/>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chemeClr val="bg1"/>
                          </a:solidFill>
                          <a:effectLst/>
                          <a:latin typeface="Calibri" panose="020F0502020204030204" pitchFamily="34" charset="0"/>
                        </a:rPr>
                        <a:t>15.24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2.72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597766638"/>
                  </a:ext>
                </a:extLst>
              </a:tr>
              <a:tr h="162040">
                <a:tc rowSpan="2">
                  <a:txBody>
                    <a:bodyPr/>
                    <a:lstStyle/>
                    <a:p>
                      <a:pPr algn="l" fontAlgn="b"/>
                      <a:r>
                        <a:rPr lang="en-US" sz="1050" b="1" i="0" u="none" strike="noStrike">
                          <a:solidFill>
                            <a:srgbClr val="000000"/>
                          </a:solidFill>
                          <a:effectLst/>
                          <a:latin typeface="Calibri" panose="020F0502020204030204" pitchFamily="34" charset="0"/>
                        </a:rPr>
                        <a:t>Mozambique</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0.11</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0.11</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481417392"/>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0.09</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971050307"/>
                  </a:ext>
                </a:extLst>
              </a:tr>
              <a:tr h="162040">
                <a:tc rowSpan="2">
                  <a:txBody>
                    <a:bodyPr/>
                    <a:lstStyle/>
                    <a:p>
                      <a:pPr algn="l" fontAlgn="b"/>
                      <a:r>
                        <a:rPr lang="en-US" sz="1050" b="1" i="0" u="none" strike="noStrike">
                          <a:solidFill>
                            <a:srgbClr val="000000"/>
                          </a:solidFill>
                          <a:effectLst/>
                          <a:latin typeface="Calibri" panose="020F0502020204030204" pitchFamily="34" charset="0"/>
                        </a:rPr>
                        <a:t>Namibia </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0.79</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0.99</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087046835"/>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1.10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775546336"/>
                  </a:ext>
                </a:extLst>
              </a:tr>
              <a:tr h="162040">
                <a:tc rowSpan="2">
                  <a:txBody>
                    <a:bodyPr/>
                    <a:lstStyle/>
                    <a:p>
                      <a:pPr algn="l" fontAlgn="b"/>
                      <a:r>
                        <a:rPr lang="en-US" sz="1050" b="1" i="0" u="none" strike="noStrike">
                          <a:solidFill>
                            <a:srgbClr val="000000"/>
                          </a:solidFill>
                          <a:effectLst/>
                          <a:latin typeface="Calibri" panose="020F0502020204030204" pitchFamily="34" charset="0"/>
                        </a:rPr>
                        <a:t>Niger</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0.35</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718834609"/>
                  </a:ext>
                </a:extLst>
              </a:tr>
              <a:tr h="162040">
                <a:tc vMerge="1">
                  <a:txBody>
                    <a:bodyPr/>
                    <a:lstStyle/>
                    <a:p>
                      <a:pPr algn="l" fontAlgn="b"/>
                      <a:endParaRPr lang="en-US" sz="1050" b="1" i="0" u="none" strike="noStrike">
                        <a:solidFill>
                          <a:srgbClr val="000000"/>
                        </a:solidFill>
                        <a:effectLst/>
                        <a:latin typeface="Calibri" panose="020F0502020204030204" pitchFamily="34" charset="0"/>
                      </a:endParaRP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0.33</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dirty="0">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524927026"/>
                  </a:ext>
                </a:extLst>
              </a:tr>
            </a:tbl>
          </a:graphicData>
        </a:graphic>
      </p:graphicFrame>
      <p:sp>
        <p:nvSpPr>
          <p:cNvPr id="2" name="Date Placeholder 3">
            <a:extLst>
              <a:ext uri="{FF2B5EF4-FFF2-40B4-BE49-F238E27FC236}">
                <a16:creationId xmlns:a16="http://schemas.microsoft.com/office/drawing/2014/main" id="{5A4652CF-6002-1090-12B2-98F3CB508658}"/>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45DA95CD-F5FA-565C-E4B1-A42C1E5D5CD6}"/>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34545E46-9D16-8F70-553E-FF9053FC30CC}"/>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25</a:t>
            </a:fld>
            <a:endParaRPr lang="en-US"/>
          </a:p>
        </p:txBody>
      </p:sp>
      <p:sp>
        <p:nvSpPr>
          <p:cNvPr id="11" name="TextBox 10">
            <a:extLst>
              <a:ext uri="{FF2B5EF4-FFF2-40B4-BE49-F238E27FC236}">
                <a16:creationId xmlns:a16="http://schemas.microsoft.com/office/drawing/2014/main" id="{9E652ACB-A190-414B-4166-432F8E0E3CBD}"/>
              </a:ext>
            </a:extLst>
          </p:cNvPr>
          <p:cNvSpPr txBox="1"/>
          <p:nvPr/>
        </p:nvSpPr>
        <p:spPr>
          <a:xfrm>
            <a:off x="8780585" y="5994705"/>
            <a:ext cx="2101795" cy="707886"/>
          </a:xfrm>
          <a:prstGeom prst="rect">
            <a:avLst/>
          </a:prstGeom>
          <a:noFill/>
        </p:spPr>
        <p:txBody>
          <a:bodyPr wrap="square" rtlCol="0">
            <a:spAutoFit/>
          </a:bodyPr>
          <a:lstStyle/>
          <a:p>
            <a:r>
              <a:rPr lang="en-US" sz="800" b="1" dirty="0"/>
              <a:t>Abbreviations</a:t>
            </a:r>
          </a:p>
          <a:p>
            <a:r>
              <a:rPr lang="en-US" sz="800" dirty="0"/>
              <a:t>AKI: acute kidney injury</a:t>
            </a:r>
          </a:p>
          <a:p>
            <a:r>
              <a:rPr lang="en-US" sz="800" dirty="0"/>
              <a:t>CKD: chronic kidney disease</a:t>
            </a:r>
          </a:p>
          <a:p>
            <a:r>
              <a:rPr lang="en-US" sz="800" dirty="0"/>
              <a:t>CKM: conservative kidney management </a:t>
            </a:r>
          </a:p>
          <a:p>
            <a:endParaRPr lang="en-US" sz="800" dirty="0"/>
          </a:p>
        </p:txBody>
      </p:sp>
      <p:pic>
        <p:nvPicPr>
          <p:cNvPr id="18" name="Picture 17">
            <a:extLst>
              <a:ext uri="{FF2B5EF4-FFF2-40B4-BE49-F238E27FC236}">
                <a16:creationId xmlns:a16="http://schemas.microsoft.com/office/drawing/2014/main" id="{210B369B-ADA5-49D5-E57F-44521A172E97}"/>
              </a:ext>
            </a:extLst>
          </p:cNvPr>
          <p:cNvPicPr>
            <a:picLocks noChangeAspect="1"/>
          </p:cNvPicPr>
          <p:nvPr/>
        </p:nvPicPr>
        <p:blipFill>
          <a:blip r:embed="rId2"/>
          <a:stretch>
            <a:fillRect/>
          </a:stretch>
        </p:blipFill>
        <p:spPr>
          <a:xfrm>
            <a:off x="2832889" y="6111247"/>
            <a:ext cx="5639127" cy="310329"/>
          </a:xfrm>
          <a:prstGeom prst="rect">
            <a:avLst/>
          </a:prstGeom>
        </p:spPr>
      </p:pic>
      <p:sp>
        <p:nvSpPr>
          <p:cNvPr id="19" name="Rectangle 18">
            <a:extLst>
              <a:ext uri="{FF2B5EF4-FFF2-40B4-BE49-F238E27FC236}">
                <a16:creationId xmlns:a16="http://schemas.microsoft.com/office/drawing/2014/main" id="{3FE97F3B-46E7-CA06-CB40-BB6D687407C7}"/>
              </a:ext>
            </a:extLst>
          </p:cNvPr>
          <p:cNvSpPr/>
          <p:nvPr/>
        </p:nvSpPr>
        <p:spPr>
          <a:xfrm>
            <a:off x="2848284" y="6096566"/>
            <a:ext cx="5608336" cy="31032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aphicFrame>
        <p:nvGraphicFramePr>
          <p:cNvPr id="20" name="Table 19">
            <a:extLst>
              <a:ext uri="{FF2B5EF4-FFF2-40B4-BE49-F238E27FC236}">
                <a16:creationId xmlns:a16="http://schemas.microsoft.com/office/drawing/2014/main" id="{6E7BA7F9-D5AE-F23E-A783-CA378CE35C46}"/>
              </a:ext>
            </a:extLst>
          </p:cNvPr>
          <p:cNvGraphicFramePr>
            <a:graphicFrameLocks noGrp="1"/>
          </p:cNvGraphicFramePr>
          <p:nvPr>
            <p:extLst>
              <p:ext uri="{D42A27DB-BD31-4B8C-83A1-F6EECF244321}">
                <p14:modId xmlns:p14="http://schemas.microsoft.com/office/powerpoint/2010/main" val="1740693401"/>
              </p:ext>
            </p:extLst>
          </p:nvPr>
        </p:nvGraphicFramePr>
        <p:xfrm>
          <a:off x="803154" y="6140849"/>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sp>
        <p:nvSpPr>
          <p:cNvPr id="22" name="TextBox 21">
            <a:extLst>
              <a:ext uri="{FF2B5EF4-FFF2-40B4-BE49-F238E27FC236}">
                <a16:creationId xmlns:a16="http://schemas.microsoft.com/office/drawing/2014/main" id="{7870BC9A-2808-D47E-C5EA-E3F4BABB2195}"/>
              </a:ext>
            </a:extLst>
          </p:cNvPr>
          <p:cNvSpPr txBox="1"/>
          <p:nvPr/>
        </p:nvSpPr>
        <p:spPr>
          <a:xfrm>
            <a:off x="10526813" y="5995800"/>
            <a:ext cx="1573012" cy="584775"/>
          </a:xfrm>
          <a:prstGeom prst="rect">
            <a:avLst/>
          </a:prstGeom>
          <a:noFill/>
        </p:spPr>
        <p:txBody>
          <a:bodyPr wrap="square" rtlCol="0">
            <a:spAutoFit/>
          </a:bodyPr>
          <a:lstStyle/>
          <a:p>
            <a:r>
              <a:rPr lang="en-US" sz="800" dirty="0"/>
              <a:t>HD: Hemodialysis</a:t>
            </a:r>
          </a:p>
          <a:p>
            <a:r>
              <a:rPr lang="en-US" sz="800" dirty="0"/>
              <a:t>KRT: kidney replacement therapy</a:t>
            </a:r>
          </a:p>
          <a:p>
            <a:r>
              <a:rPr lang="en-US" sz="800" dirty="0"/>
              <a:t>PD: Peritoneal Dialysis</a:t>
            </a:r>
          </a:p>
          <a:p>
            <a:r>
              <a:rPr lang="en-US" sz="800" dirty="0"/>
              <a:t>RRT: renal replacement therapy</a:t>
            </a:r>
          </a:p>
        </p:txBody>
      </p:sp>
    </p:spTree>
    <p:extLst>
      <p:ext uri="{BB962C8B-B14F-4D97-AF65-F5344CB8AC3E}">
        <p14:creationId xmlns:p14="http://schemas.microsoft.com/office/powerpoint/2010/main" val="4025271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7291" y="194339"/>
            <a:ext cx="11728578"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Country level scorecard (cont’d)</a:t>
            </a:r>
          </a:p>
        </p:txBody>
      </p:sp>
      <p:graphicFrame>
        <p:nvGraphicFramePr>
          <p:cNvPr id="3" name="Table 2">
            <a:extLst>
              <a:ext uri="{FF2B5EF4-FFF2-40B4-BE49-F238E27FC236}">
                <a16:creationId xmlns:a16="http://schemas.microsoft.com/office/drawing/2014/main" id="{EAE3B567-7755-3DF4-36FC-4A63DB511B36}"/>
              </a:ext>
            </a:extLst>
          </p:cNvPr>
          <p:cNvGraphicFramePr>
            <a:graphicFrameLocks noGrp="1"/>
          </p:cNvGraphicFramePr>
          <p:nvPr>
            <p:extLst>
              <p:ext uri="{D42A27DB-BD31-4B8C-83A1-F6EECF244321}">
                <p14:modId xmlns:p14="http://schemas.microsoft.com/office/powerpoint/2010/main" val="3456268297"/>
              </p:ext>
            </p:extLst>
          </p:nvPr>
        </p:nvGraphicFramePr>
        <p:xfrm>
          <a:off x="441151" y="827937"/>
          <a:ext cx="11309698" cy="5055109"/>
        </p:xfrm>
        <a:graphic>
          <a:graphicData uri="http://schemas.openxmlformats.org/drawingml/2006/table">
            <a:tbl>
              <a:tblPr/>
              <a:tblGrid>
                <a:gridCol w="1294713">
                  <a:extLst>
                    <a:ext uri="{9D8B030D-6E8A-4147-A177-3AD203B41FA5}">
                      <a16:colId xmlns:a16="http://schemas.microsoft.com/office/drawing/2014/main" val="1772893942"/>
                    </a:ext>
                  </a:extLst>
                </a:gridCol>
                <a:gridCol w="500635">
                  <a:extLst>
                    <a:ext uri="{9D8B030D-6E8A-4147-A177-3AD203B41FA5}">
                      <a16:colId xmlns:a16="http://schemas.microsoft.com/office/drawing/2014/main" val="956517013"/>
                    </a:ext>
                  </a:extLst>
                </a:gridCol>
                <a:gridCol w="528575">
                  <a:extLst>
                    <a:ext uri="{9D8B030D-6E8A-4147-A177-3AD203B41FA5}">
                      <a16:colId xmlns:a16="http://schemas.microsoft.com/office/drawing/2014/main" val="420499869"/>
                    </a:ext>
                  </a:extLst>
                </a:gridCol>
                <a:gridCol w="528575">
                  <a:extLst>
                    <a:ext uri="{9D8B030D-6E8A-4147-A177-3AD203B41FA5}">
                      <a16:colId xmlns:a16="http://schemas.microsoft.com/office/drawing/2014/main" val="186386478"/>
                    </a:ext>
                  </a:extLst>
                </a:gridCol>
                <a:gridCol w="528575">
                  <a:extLst>
                    <a:ext uri="{9D8B030D-6E8A-4147-A177-3AD203B41FA5}">
                      <a16:colId xmlns:a16="http://schemas.microsoft.com/office/drawing/2014/main" val="3419469700"/>
                    </a:ext>
                  </a:extLst>
                </a:gridCol>
                <a:gridCol w="528575">
                  <a:extLst>
                    <a:ext uri="{9D8B030D-6E8A-4147-A177-3AD203B41FA5}">
                      <a16:colId xmlns:a16="http://schemas.microsoft.com/office/drawing/2014/main" val="1171897274"/>
                    </a:ext>
                  </a:extLst>
                </a:gridCol>
                <a:gridCol w="528575">
                  <a:extLst>
                    <a:ext uri="{9D8B030D-6E8A-4147-A177-3AD203B41FA5}">
                      <a16:colId xmlns:a16="http://schemas.microsoft.com/office/drawing/2014/main" val="1390560194"/>
                    </a:ext>
                  </a:extLst>
                </a:gridCol>
                <a:gridCol w="528575">
                  <a:extLst>
                    <a:ext uri="{9D8B030D-6E8A-4147-A177-3AD203B41FA5}">
                      <a16:colId xmlns:a16="http://schemas.microsoft.com/office/drawing/2014/main" val="562885675"/>
                    </a:ext>
                  </a:extLst>
                </a:gridCol>
                <a:gridCol w="528575">
                  <a:extLst>
                    <a:ext uri="{9D8B030D-6E8A-4147-A177-3AD203B41FA5}">
                      <a16:colId xmlns:a16="http://schemas.microsoft.com/office/drawing/2014/main" val="1949979473"/>
                    </a:ext>
                  </a:extLst>
                </a:gridCol>
                <a:gridCol w="528575">
                  <a:extLst>
                    <a:ext uri="{9D8B030D-6E8A-4147-A177-3AD203B41FA5}">
                      <a16:colId xmlns:a16="http://schemas.microsoft.com/office/drawing/2014/main" val="826547774"/>
                    </a:ext>
                  </a:extLst>
                </a:gridCol>
                <a:gridCol w="528575">
                  <a:extLst>
                    <a:ext uri="{9D8B030D-6E8A-4147-A177-3AD203B41FA5}">
                      <a16:colId xmlns:a16="http://schemas.microsoft.com/office/drawing/2014/main" val="275217740"/>
                    </a:ext>
                  </a:extLst>
                </a:gridCol>
                <a:gridCol w="528575">
                  <a:extLst>
                    <a:ext uri="{9D8B030D-6E8A-4147-A177-3AD203B41FA5}">
                      <a16:colId xmlns:a16="http://schemas.microsoft.com/office/drawing/2014/main" val="2619574022"/>
                    </a:ext>
                  </a:extLst>
                </a:gridCol>
                <a:gridCol w="528575">
                  <a:extLst>
                    <a:ext uri="{9D8B030D-6E8A-4147-A177-3AD203B41FA5}">
                      <a16:colId xmlns:a16="http://schemas.microsoft.com/office/drawing/2014/main" val="1311894027"/>
                    </a:ext>
                  </a:extLst>
                </a:gridCol>
                <a:gridCol w="528575">
                  <a:extLst>
                    <a:ext uri="{9D8B030D-6E8A-4147-A177-3AD203B41FA5}">
                      <a16:colId xmlns:a16="http://schemas.microsoft.com/office/drawing/2014/main" val="1158245897"/>
                    </a:ext>
                  </a:extLst>
                </a:gridCol>
                <a:gridCol w="528575">
                  <a:extLst>
                    <a:ext uri="{9D8B030D-6E8A-4147-A177-3AD203B41FA5}">
                      <a16:colId xmlns:a16="http://schemas.microsoft.com/office/drawing/2014/main" val="1107624675"/>
                    </a:ext>
                  </a:extLst>
                </a:gridCol>
                <a:gridCol w="528575">
                  <a:extLst>
                    <a:ext uri="{9D8B030D-6E8A-4147-A177-3AD203B41FA5}">
                      <a16:colId xmlns:a16="http://schemas.microsoft.com/office/drawing/2014/main" val="139393027"/>
                    </a:ext>
                  </a:extLst>
                </a:gridCol>
                <a:gridCol w="528575">
                  <a:extLst>
                    <a:ext uri="{9D8B030D-6E8A-4147-A177-3AD203B41FA5}">
                      <a16:colId xmlns:a16="http://schemas.microsoft.com/office/drawing/2014/main" val="3339162706"/>
                    </a:ext>
                  </a:extLst>
                </a:gridCol>
                <a:gridCol w="528575">
                  <a:extLst>
                    <a:ext uri="{9D8B030D-6E8A-4147-A177-3AD203B41FA5}">
                      <a16:colId xmlns:a16="http://schemas.microsoft.com/office/drawing/2014/main" val="4131994555"/>
                    </a:ext>
                  </a:extLst>
                </a:gridCol>
                <a:gridCol w="528575">
                  <a:extLst>
                    <a:ext uri="{9D8B030D-6E8A-4147-A177-3AD203B41FA5}">
                      <a16:colId xmlns:a16="http://schemas.microsoft.com/office/drawing/2014/main" val="3026740109"/>
                    </a:ext>
                  </a:extLst>
                </a:gridCol>
                <a:gridCol w="528575">
                  <a:extLst>
                    <a:ext uri="{9D8B030D-6E8A-4147-A177-3AD203B41FA5}">
                      <a16:colId xmlns:a16="http://schemas.microsoft.com/office/drawing/2014/main" val="288150196"/>
                    </a:ext>
                  </a:extLst>
                </a:gridCol>
              </a:tblGrid>
              <a:tr h="478024">
                <a:tc rowSpan="2" gridSpan="2">
                  <a:txBody>
                    <a:bodyPr/>
                    <a:lstStyle/>
                    <a:p>
                      <a:pPr algn="ctr" fontAlgn="ctr"/>
                      <a:r>
                        <a:rPr lang="en-US" sz="1050" b="1" i="0" u="none" strike="noStrike">
                          <a:solidFill>
                            <a:srgbClr val="FFFFFF"/>
                          </a:solidFill>
                          <a:effectLst/>
                          <a:latin typeface="Calibri" panose="020F0502020204030204" pitchFamily="34" charset="0"/>
                        </a:rPr>
                        <a:t>Country</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rowSpan="2"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Availability of KRT</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Availability of CKM</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Funding for Medications</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a:solidFill>
                            <a:srgbClr val="000000"/>
                          </a:solidFill>
                          <a:effectLst/>
                          <a:latin typeface="Calibri" panose="020F0502020204030204" pitchFamily="34" charset="0"/>
                        </a:rPr>
                        <a:t>Availability of Distribution of Registry</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Advocacy Group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fontAlgn="ctr"/>
                      <a:r>
                        <a:rPr lang="en-US" sz="1050" b="1" i="0" u="none" strike="noStrike">
                          <a:solidFill>
                            <a:srgbClr val="000000"/>
                          </a:solidFill>
                          <a:effectLst/>
                          <a:latin typeface="Calibri" panose="020F0502020204030204" pitchFamily="34" charset="0"/>
                        </a:rPr>
                        <a:t>Nephrology Workforce (PMP)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1423876202"/>
                  </a:ext>
                </a:extLst>
              </a:tr>
              <a:tr h="962155">
                <a:tc gridSpan="2" vMerge="1">
                  <a:txBody>
                    <a:bodyPr/>
                    <a:lstStyle/>
                    <a:p>
                      <a:endParaRPr lang="en-US"/>
                    </a:p>
                  </a:txBody>
                  <a:tcPr/>
                </a:tc>
                <a:tc hMerge="1"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HD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PD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Shared decision</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(limited)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(not limited)</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RRT</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 trainees</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078574143"/>
                  </a:ext>
                </a:extLst>
              </a:tr>
              <a:tr h="162040">
                <a:tc rowSpan="2">
                  <a:txBody>
                    <a:bodyPr/>
                    <a:lstStyle/>
                    <a:p>
                      <a:pPr algn="l" fontAlgn="b"/>
                      <a:r>
                        <a:rPr lang="en-US" sz="1050" b="1" i="0" u="none" strike="noStrike">
                          <a:solidFill>
                            <a:srgbClr val="000000"/>
                          </a:solidFill>
                          <a:effectLst/>
                          <a:latin typeface="Calibri" panose="020F0502020204030204" pitchFamily="34" charset="0"/>
                        </a:rPr>
                        <a:t>Nigeria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0.84</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0.49</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75275827"/>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1.55</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0.22</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837649354"/>
                  </a:ext>
                </a:extLst>
              </a:tr>
              <a:tr h="162040">
                <a:tc rowSpan="2">
                  <a:txBody>
                    <a:bodyPr/>
                    <a:lstStyle/>
                    <a:p>
                      <a:pPr algn="l" fontAlgn="b"/>
                      <a:r>
                        <a:rPr lang="en-US" sz="1050" b="1" i="0" u="none" strike="noStrike">
                          <a:solidFill>
                            <a:srgbClr val="000000"/>
                          </a:solidFill>
                          <a:effectLst/>
                          <a:latin typeface="Calibri" panose="020F0502020204030204" pitchFamily="34" charset="0"/>
                        </a:rPr>
                        <a:t>Rwanda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262006683"/>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FFFFFF"/>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FFFFFF"/>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325145825"/>
                  </a:ext>
                </a:extLst>
              </a:tr>
              <a:tr h="162040">
                <a:tc rowSpan="2">
                  <a:txBody>
                    <a:bodyPr/>
                    <a:lstStyle/>
                    <a:p>
                      <a:pPr algn="l" fontAlgn="b"/>
                      <a:r>
                        <a:rPr lang="en-US" sz="1050" b="1" i="0" u="none" strike="noStrike">
                          <a:solidFill>
                            <a:srgbClr val="000000"/>
                          </a:solidFill>
                          <a:effectLst/>
                          <a:latin typeface="Calibri" panose="020F0502020204030204" pitchFamily="34" charset="0"/>
                        </a:rPr>
                        <a:t>Senegal</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2.00</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chemeClr val="bg1"/>
                          </a:solidFill>
                          <a:effectLst/>
                          <a:latin typeface="Calibri" panose="020F0502020204030204" pitchFamily="34" charset="0"/>
                        </a:rPr>
                        <a:t>4.33</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161170411"/>
                  </a:ext>
                </a:extLst>
              </a:tr>
              <a:tr h="90299">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2.34</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chemeClr val="bg1"/>
                          </a:solidFill>
                          <a:effectLst/>
                          <a:latin typeface="Calibri" panose="020F0502020204030204" pitchFamily="34" charset="0"/>
                        </a:rPr>
                        <a:t>3.07</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235103970"/>
                  </a:ext>
                </a:extLst>
              </a:tr>
              <a:tr h="162040">
                <a:tc rowSpan="2">
                  <a:txBody>
                    <a:bodyPr/>
                    <a:lstStyle/>
                    <a:p>
                      <a:pPr algn="l" fontAlgn="b"/>
                      <a:r>
                        <a:rPr lang="en-US" sz="1050" b="1" i="0" u="none" strike="noStrike">
                          <a:solidFill>
                            <a:srgbClr val="000000"/>
                          </a:solidFill>
                          <a:effectLst/>
                          <a:latin typeface="Calibri" panose="020F0502020204030204" pitchFamily="34" charset="0"/>
                        </a:rPr>
                        <a:t>Sierra Leone</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0.16</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385859913"/>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000000"/>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007352592"/>
                  </a:ext>
                </a:extLst>
              </a:tr>
              <a:tr h="162040">
                <a:tc rowSpan="2">
                  <a:txBody>
                    <a:bodyPr/>
                    <a:lstStyle/>
                    <a:p>
                      <a:pPr algn="l" fontAlgn="b"/>
                      <a:r>
                        <a:rPr lang="en-US" sz="1050" b="1" i="0" u="none" strike="noStrike">
                          <a:solidFill>
                            <a:srgbClr val="000000"/>
                          </a:solidFill>
                          <a:effectLst/>
                          <a:latin typeface="Calibri" panose="020F0502020204030204" pitchFamily="34" charset="0"/>
                        </a:rPr>
                        <a:t>Somalia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0.27</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0.89</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074323960"/>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1277986453"/>
                  </a:ext>
                </a:extLst>
              </a:tr>
              <a:tr h="162040">
                <a:tc rowSpan="2">
                  <a:txBody>
                    <a:bodyPr/>
                    <a:lstStyle/>
                    <a:p>
                      <a:pPr algn="l" fontAlgn="b"/>
                      <a:r>
                        <a:rPr lang="en-US" sz="1050" b="1" i="0" u="none" strike="noStrike">
                          <a:solidFill>
                            <a:srgbClr val="000000"/>
                          </a:solidFill>
                          <a:effectLst/>
                          <a:latin typeface="Calibri" panose="020F0502020204030204" pitchFamily="34" charset="0"/>
                        </a:rPr>
                        <a:t>South Africa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2.71</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0.36</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759783619"/>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2.61</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0.17</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738534590"/>
                  </a:ext>
                </a:extLst>
              </a:tr>
              <a:tr h="162040">
                <a:tc rowSpan="2">
                  <a:txBody>
                    <a:bodyPr/>
                    <a:lstStyle/>
                    <a:p>
                      <a:pPr algn="l" fontAlgn="b"/>
                      <a:r>
                        <a:rPr lang="en-US" sz="1050" b="1" i="0" u="none" strike="noStrike">
                          <a:solidFill>
                            <a:srgbClr val="000000"/>
                          </a:solidFill>
                          <a:effectLst/>
                          <a:latin typeface="Calibri" panose="020F0502020204030204" pitchFamily="34" charset="0"/>
                        </a:rPr>
                        <a:t>Sudan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1.32</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0.36</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872933159"/>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0.98</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0.23</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066546653"/>
                  </a:ext>
                </a:extLst>
              </a:tr>
              <a:tr h="162040">
                <a:tc rowSpan="2">
                  <a:txBody>
                    <a:bodyPr/>
                    <a:lstStyle/>
                    <a:p>
                      <a:pPr algn="l" fontAlgn="b"/>
                      <a:r>
                        <a:rPr lang="en-US" sz="1050" b="1" i="0" u="none" strike="noStrike">
                          <a:solidFill>
                            <a:srgbClr val="000000"/>
                          </a:solidFill>
                          <a:effectLst/>
                          <a:latin typeface="Calibri" panose="020F0502020204030204" pitchFamily="34" charset="0"/>
                        </a:rPr>
                        <a:t>Swaziland</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0.92</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0.92</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781574595"/>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1.78</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597766638"/>
                  </a:ext>
                </a:extLst>
              </a:tr>
              <a:tr h="162040">
                <a:tc rowSpan="2">
                  <a:txBody>
                    <a:bodyPr/>
                    <a:lstStyle/>
                    <a:p>
                      <a:pPr algn="l" fontAlgn="b"/>
                      <a:r>
                        <a:rPr lang="en-US" sz="1050" b="1" i="0" u="none" strike="noStrike">
                          <a:solidFill>
                            <a:srgbClr val="000000"/>
                          </a:solidFill>
                          <a:effectLst/>
                          <a:latin typeface="Calibri" panose="020F0502020204030204" pitchFamily="34" charset="0"/>
                        </a:rPr>
                        <a:t>Tanzania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0.20</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0.11</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481417392"/>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0.49</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0.13</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971050307"/>
                  </a:ext>
                </a:extLst>
              </a:tr>
              <a:tr h="162040">
                <a:tc rowSpan="2">
                  <a:txBody>
                    <a:bodyPr/>
                    <a:lstStyle/>
                    <a:p>
                      <a:pPr algn="l" fontAlgn="b"/>
                      <a:r>
                        <a:rPr lang="en-US" sz="1050" b="1" i="0" u="none" strike="noStrike">
                          <a:solidFill>
                            <a:srgbClr val="000000"/>
                          </a:solidFill>
                          <a:effectLst/>
                          <a:latin typeface="Calibri" panose="020F0502020204030204" pitchFamily="34" charset="0"/>
                        </a:rPr>
                        <a:t>Togo </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AEAAAA"/>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67C5B7"/>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US" sz="1050" b="0" i="0" u="none" strike="noStrike">
                        <a:solidFill>
                          <a:srgbClr val="F68E6B"/>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FFFFFF"/>
                        </a:solidFill>
                        <a:effectLst/>
                        <a:latin typeface="Calibri" panose="020F0502020204030204" pitchFamily="34" charset="0"/>
                      </a:endParaRPr>
                    </a:p>
                  </a:txBody>
                  <a:tcPr marL="18288" marR="18288" marT="4295"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endParaRPr lang="en-US" sz="1050" b="0"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087046835"/>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rgbClr val="000000"/>
                          </a:solidFill>
                          <a:effectLst/>
                          <a:latin typeface="Calibri" panose="020F0502020204030204" pitchFamily="34" charset="0"/>
                        </a:rPr>
                        <a:t>0.35</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1.18</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775546336"/>
                  </a:ext>
                </a:extLst>
              </a:tr>
              <a:tr h="162040">
                <a:tc rowSpan="2">
                  <a:txBody>
                    <a:bodyPr/>
                    <a:lstStyle/>
                    <a:p>
                      <a:pPr algn="l" fontAlgn="b"/>
                      <a:r>
                        <a:rPr lang="en-US" sz="1050" b="1" i="0" u="none" strike="noStrike">
                          <a:solidFill>
                            <a:srgbClr val="000000"/>
                          </a:solidFill>
                          <a:effectLst/>
                          <a:latin typeface="Calibri" panose="020F0502020204030204" pitchFamily="34" charset="0"/>
                        </a:rPr>
                        <a:t>Tunisia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chemeClr val="bg1"/>
                          </a:solidFill>
                          <a:effectLst/>
                          <a:latin typeface="Calibri" panose="020F0502020204030204" pitchFamily="34" charset="0"/>
                        </a:rPr>
                        <a:t>15.63</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a:solidFill>
                            <a:schemeClr val="bg1"/>
                          </a:solidFill>
                          <a:effectLst/>
                          <a:latin typeface="Calibri" panose="020F0502020204030204" pitchFamily="34" charset="0"/>
                        </a:rPr>
                        <a:t>5.51</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718834609"/>
                  </a:ext>
                </a:extLst>
              </a:tr>
              <a:tr h="162040">
                <a:tc vMerge="1">
                  <a:txBody>
                    <a:bodyPr/>
                    <a:lstStyle/>
                    <a:p>
                      <a:pPr algn="l" fontAlgn="b"/>
                      <a:endParaRPr lang="en-US" sz="1050" b="1" i="0" u="none" strike="noStrike">
                        <a:solidFill>
                          <a:srgbClr val="000000"/>
                        </a:solidFill>
                        <a:effectLst/>
                        <a:latin typeface="Calibri" panose="020F0502020204030204" pitchFamily="34" charset="0"/>
                      </a:endParaRP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a:solidFill>
                            <a:schemeClr val="bg1"/>
                          </a:solidFill>
                          <a:effectLst/>
                          <a:latin typeface="Calibri" panose="020F0502020204030204" pitchFamily="34" charset="0"/>
                        </a:rPr>
                        <a:t>18.49</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dirty="0">
                          <a:solidFill>
                            <a:schemeClr val="bg1"/>
                          </a:solidFill>
                          <a:effectLst/>
                          <a:latin typeface="Calibri" panose="020F0502020204030204" pitchFamily="34" charset="0"/>
                        </a:rPr>
                        <a:t>5.46</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524927026"/>
                  </a:ext>
                </a:extLst>
              </a:tr>
            </a:tbl>
          </a:graphicData>
        </a:graphic>
      </p:graphicFrame>
      <p:sp>
        <p:nvSpPr>
          <p:cNvPr id="2" name="Date Placeholder 3">
            <a:extLst>
              <a:ext uri="{FF2B5EF4-FFF2-40B4-BE49-F238E27FC236}">
                <a16:creationId xmlns:a16="http://schemas.microsoft.com/office/drawing/2014/main" id="{37933627-358A-5EE3-4F98-E37B38B13CB6}"/>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D66B457E-B65E-8E46-DC04-2638AC040FF8}"/>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E3505628-1784-A3F7-9147-B8AFD13F35EB}"/>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26</a:t>
            </a:fld>
            <a:endParaRPr lang="en-US"/>
          </a:p>
        </p:txBody>
      </p:sp>
      <p:pic>
        <p:nvPicPr>
          <p:cNvPr id="9" name="Picture 8">
            <a:extLst>
              <a:ext uri="{FF2B5EF4-FFF2-40B4-BE49-F238E27FC236}">
                <a16:creationId xmlns:a16="http://schemas.microsoft.com/office/drawing/2014/main" id="{C24DF34D-D339-2C20-5238-5E3F9C047E97}"/>
              </a:ext>
            </a:extLst>
          </p:cNvPr>
          <p:cNvPicPr>
            <a:picLocks noChangeAspect="1"/>
          </p:cNvPicPr>
          <p:nvPr/>
        </p:nvPicPr>
        <p:blipFill>
          <a:blip r:embed="rId2"/>
          <a:stretch>
            <a:fillRect/>
          </a:stretch>
        </p:blipFill>
        <p:spPr>
          <a:xfrm>
            <a:off x="2832889" y="6111247"/>
            <a:ext cx="5639127" cy="310329"/>
          </a:xfrm>
          <a:prstGeom prst="rect">
            <a:avLst/>
          </a:prstGeom>
        </p:spPr>
      </p:pic>
      <p:sp>
        <p:nvSpPr>
          <p:cNvPr id="11" name="Rectangle 10">
            <a:extLst>
              <a:ext uri="{FF2B5EF4-FFF2-40B4-BE49-F238E27FC236}">
                <a16:creationId xmlns:a16="http://schemas.microsoft.com/office/drawing/2014/main" id="{56ADA745-C61E-E7EB-09C3-A454C2490FA4}"/>
              </a:ext>
            </a:extLst>
          </p:cNvPr>
          <p:cNvSpPr/>
          <p:nvPr/>
        </p:nvSpPr>
        <p:spPr>
          <a:xfrm>
            <a:off x="2848284" y="6096566"/>
            <a:ext cx="5608336" cy="31032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aphicFrame>
        <p:nvGraphicFramePr>
          <p:cNvPr id="12" name="Table 11">
            <a:extLst>
              <a:ext uri="{FF2B5EF4-FFF2-40B4-BE49-F238E27FC236}">
                <a16:creationId xmlns:a16="http://schemas.microsoft.com/office/drawing/2014/main" id="{454D50E3-A0AD-EA34-6503-33684A5B1C36}"/>
              </a:ext>
            </a:extLst>
          </p:cNvPr>
          <p:cNvGraphicFramePr>
            <a:graphicFrameLocks noGrp="1"/>
          </p:cNvGraphicFramePr>
          <p:nvPr>
            <p:extLst>
              <p:ext uri="{D42A27DB-BD31-4B8C-83A1-F6EECF244321}">
                <p14:modId xmlns:p14="http://schemas.microsoft.com/office/powerpoint/2010/main" val="1740693401"/>
              </p:ext>
            </p:extLst>
          </p:nvPr>
        </p:nvGraphicFramePr>
        <p:xfrm>
          <a:off x="803154" y="6140849"/>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sp>
        <p:nvSpPr>
          <p:cNvPr id="16" name="TextBox 15">
            <a:extLst>
              <a:ext uri="{FF2B5EF4-FFF2-40B4-BE49-F238E27FC236}">
                <a16:creationId xmlns:a16="http://schemas.microsoft.com/office/drawing/2014/main" id="{B1DD8858-186B-C9D4-F474-EB3BB6A648C3}"/>
              </a:ext>
            </a:extLst>
          </p:cNvPr>
          <p:cNvSpPr txBox="1"/>
          <p:nvPr/>
        </p:nvSpPr>
        <p:spPr>
          <a:xfrm>
            <a:off x="8743634" y="5985752"/>
            <a:ext cx="2101795" cy="707886"/>
          </a:xfrm>
          <a:prstGeom prst="rect">
            <a:avLst/>
          </a:prstGeom>
          <a:noFill/>
        </p:spPr>
        <p:txBody>
          <a:bodyPr wrap="square" rtlCol="0">
            <a:spAutoFit/>
          </a:bodyPr>
          <a:lstStyle/>
          <a:p>
            <a:r>
              <a:rPr lang="en-US" sz="800" b="1" dirty="0"/>
              <a:t>Abbreviations</a:t>
            </a:r>
          </a:p>
          <a:p>
            <a:r>
              <a:rPr lang="en-US" sz="800" dirty="0"/>
              <a:t>AKI: acute kidney injury</a:t>
            </a:r>
          </a:p>
          <a:p>
            <a:r>
              <a:rPr lang="en-US" sz="800" dirty="0"/>
              <a:t>CKD: chronic kidney disease</a:t>
            </a:r>
          </a:p>
          <a:p>
            <a:r>
              <a:rPr lang="en-US" sz="800" dirty="0"/>
              <a:t>CKM: conservative kidney management </a:t>
            </a:r>
          </a:p>
          <a:p>
            <a:endParaRPr lang="en-US" sz="800" dirty="0"/>
          </a:p>
        </p:txBody>
      </p:sp>
      <p:sp>
        <p:nvSpPr>
          <p:cNvPr id="17" name="TextBox 16">
            <a:extLst>
              <a:ext uri="{FF2B5EF4-FFF2-40B4-BE49-F238E27FC236}">
                <a16:creationId xmlns:a16="http://schemas.microsoft.com/office/drawing/2014/main" id="{29B616F2-35BD-E38E-EF30-33A0F5155293}"/>
              </a:ext>
            </a:extLst>
          </p:cNvPr>
          <p:cNvSpPr txBox="1"/>
          <p:nvPr/>
        </p:nvSpPr>
        <p:spPr>
          <a:xfrm>
            <a:off x="10526813" y="5995800"/>
            <a:ext cx="1573012" cy="584775"/>
          </a:xfrm>
          <a:prstGeom prst="rect">
            <a:avLst/>
          </a:prstGeom>
          <a:noFill/>
        </p:spPr>
        <p:txBody>
          <a:bodyPr wrap="square" rtlCol="0">
            <a:spAutoFit/>
          </a:bodyPr>
          <a:lstStyle/>
          <a:p>
            <a:r>
              <a:rPr lang="en-US" sz="800" dirty="0"/>
              <a:t>HD: Hemodialysis</a:t>
            </a:r>
          </a:p>
          <a:p>
            <a:r>
              <a:rPr lang="en-US" sz="800" dirty="0"/>
              <a:t>KRT: kidney replacement therapy</a:t>
            </a:r>
          </a:p>
          <a:p>
            <a:r>
              <a:rPr lang="en-US" sz="800" dirty="0"/>
              <a:t>PD: Peritoneal Dialysis</a:t>
            </a:r>
          </a:p>
          <a:p>
            <a:r>
              <a:rPr lang="en-US" sz="800" dirty="0"/>
              <a:t>RRT: renal replacement therapy</a:t>
            </a:r>
          </a:p>
        </p:txBody>
      </p:sp>
    </p:spTree>
    <p:extLst>
      <p:ext uri="{BB962C8B-B14F-4D97-AF65-F5344CB8AC3E}">
        <p14:creationId xmlns:p14="http://schemas.microsoft.com/office/powerpoint/2010/main" val="1478699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0400" y="356400"/>
            <a:ext cx="11728578"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Country level scorecard (cont’d)</a:t>
            </a:r>
          </a:p>
        </p:txBody>
      </p:sp>
      <p:graphicFrame>
        <p:nvGraphicFramePr>
          <p:cNvPr id="3" name="Table 2">
            <a:extLst>
              <a:ext uri="{FF2B5EF4-FFF2-40B4-BE49-F238E27FC236}">
                <a16:creationId xmlns:a16="http://schemas.microsoft.com/office/drawing/2014/main" id="{EAE3B567-7755-3DF4-36FC-4A63DB511B36}"/>
              </a:ext>
            </a:extLst>
          </p:cNvPr>
          <p:cNvGraphicFramePr>
            <a:graphicFrameLocks noGrp="1"/>
          </p:cNvGraphicFramePr>
          <p:nvPr>
            <p:extLst>
              <p:ext uri="{D42A27DB-BD31-4B8C-83A1-F6EECF244321}">
                <p14:modId xmlns:p14="http://schemas.microsoft.com/office/powerpoint/2010/main" val="1966166399"/>
              </p:ext>
            </p:extLst>
          </p:nvPr>
        </p:nvGraphicFramePr>
        <p:xfrm>
          <a:off x="473964" y="1844872"/>
          <a:ext cx="11309698" cy="2426537"/>
        </p:xfrm>
        <a:graphic>
          <a:graphicData uri="http://schemas.openxmlformats.org/drawingml/2006/table">
            <a:tbl>
              <a:tblPr/>
              <a:tblGrid>
                <a:gridCol w="1294713">
                  <a:extLst>
                    <a:ext uri="{9D8B030D-6E8A-4147-A177-3AD203B41FA5}">
                      <a16:colId xmlns:a16="http://schemas.microsoft.com/office/drawing/2014/main" val="1772893942"/>
                    </a:ext>
                  </a:extLst>
                </a:gridCol>
                <a:gridCol w="500635">
                  <a:extLst>
                    <a:ext uri="{9D8B030D-6E8A-4147-A177-3AD203B41FA5}">
                      <a16:colId xmlns:a16="http://schemas.microsoft.com/office/drawing/2014/main" val="956517013"/>
                    </a:ext>
                  </a:extLst>
                </a:gridCol>
                <a:gridCol w="528575">
                  <a:extLst>
                    <a:ext uri="{9D8B030D-6E8A-4147-A177-3AD203B41FA5}">
                      <a16:colId xmlns:a16="http://schemas.microsoft.com/office/drawing/2014/main" val="420499869"/>
                    </a:ext>
                  </a:extLst>
                </a:gridCol>
                <a:gridCol w="528575">
                  <a:extLst>
                    <a:ext uri="{9D8B030D-6E8A-4147-A177-3AD203B41FA5}">
                      <a16:colId xmlns:a16="http://schemas.microsoft.com/office/drawing/2014/main" val="186386478"/>
                    </a:ext>
                  </a:extLst>
                </a:gridCol>
                <a:gridCol w="528575">
                  <a:extLst>
                    <a:ext uri="{9D8B030D-6E8A-4147-A177-3AD203B41FA5}">
                      <a16:colId xmlns:a16="http://schemas.microsoft.com/office/drawing/2014/main" val="3419469700"/>
                    </a:ext>
                  </a:extLst>
                </a:gridCol>
                <a:gridCol w="528575">
                  <a:extLst>
                    <a:ext uri="{9D8B030D-6E8A-4147-A177-3AD203B41FA5}">
                      <a16:colId xmlns:a16="http://schemas.microsoft.com/office/drawing/2014/main" val="1171897274"/>
                    </a:ext>
                  </a:extLst>
                </a:gridCol>
                <a:gridCol w="528575">
                  <a:extLst>
                    <a:ext uri="{9D8B030D-6E8A-4147-A177-3AD203B41FA5}">
                      <a16:colId xmlns:a16="http://schemas.microsoft.com/office/drawing/2014/main" val="1390560194"/>
                    </a:ext>
                  </a:extLst>
                </a:gridCol>
                <a:gridCol w="528575">
                  <a:extLst>
                    <a:ext uri="{9D8B030D-6E8A-4147-A177-3AD203B41FA5}">
                      <a16:colId xmlns:a16="http://schemas.microsoft.com/office/drawing/2014/main" val="562885675"/>
                    </a:ext>
                  </a:extLst>
                </a:gridCol>
                <a:gridCol w="528575">
                  <a:extLst>
                    <a:ext uri="{9D8B030D-6E8A-4147-A177-3AD203B41FA5}">
                      <a16:colId xmlns:a16="http://schemas.microsoft.com/office/drawing/2014/main" val="1949979473"/>
                    </a:ext>
                  </a:extLst>
                </a:gridCol>
                <a:gridCol w="528575">
                  <a:extLst>
                    <a:ext uri="{9D8B030D-6E8A-4147-A177-3AD203B41FA5}">
                      <a16:colId xmlns:a16="http://schemas.microsoft.com/office/drawing/2014/main" val="826547774"/>
                    </a:ext>
                  </a:extLst>
                </a:gridCol>
                <a:gridCol w="528575">
                  <a:extLst>
                    <a:ext uri="{9D8B030D-6E8A-4147-A177-3AD203B41FA5}">
                      <a16:colId xmlns:a16="http://schemas.microsoft.com/office/drawing/2014/main" val="275217740"/>
                    </a:ext>
                  </a:extLst>
                </a:gridCol>
                <a:gridCol w="528575">
                  <a:extLst>
                    <a:ext uri="{9D8B030D-6E8A-4147-A177-3AD203B41FA5}">
                      <a16:colId xmlns:a16="http://schemas.microsoft.com/office/drawing/2014/main" val="2619574022"/>
                    </a:ext>
                  </a:extLst>
                </a:gridCol>
                <a:gridCol w="528575">
                  <a:extLst>
                    <a:ext uri="{9D8B030D-6E8A-4147-A177-3AD203B41FA5}">
                      <a16:colId xmlns:a16="http://schemas.microsoft.com/office/drawing/2014/main" val="1311894027"/>
                    </a:ext>
                  </a:extLst>
                </a:gridCol>
                <a:gridCol w="528575">
                  <a:extLst>
                    <a:ext uri="{9D8B030D-6E8A-4147-A177-3AD203B41FA5}">
                      <a16:colId xmlns:a16="http://schemas.microsoft.com/office/drawing/2014/main" val="1158245897"/>
                    </a:ext>
                  </a:extLst>
                </a:gridCol>
                <a:gridCol w="528575">
                  <a:extLst>
                    <a:ext uri="{9D8B030D-6E8A-4147-A177-3AD203B41FA5}">
                      <a16:colId xmlns:a16="http://schemas.microsoft.com/office/drawing/2014/main" val="1107624675"/>
                    </a:ext>
                  </a:extLst>
                </a:gridCol>
                <a:gridCol w="528575">
                  <a:extLst>
                    <a:ext uri="{9D8B030D-6E8A-4147-A177-3AD203B41FA5}">
                      <a16:colId xmlns:a16="http://schemas.microsoft.com/office/drawing/2014/main" val="139393027"/>
                    </a:ext>
                  </a:extLst>
                </a:gridCol>
                <a:gridCol w="528575">
                  <a:extLst>
                    <a:ext uri="{9D8B030D-6E8A-4147-A177-3AD203B41FA5}">
                      <a16:colId xmlns:a16="http://schemas.microsoft.com/office/drawing/2014/main" val="3339162706"/>
                    </a:ext>
                  </a:extLst>
                </a:gridCol>
                <a:gridCol w="528575">
                  <a:extLst>
                    <a:ext uri="{9D8B030D-6E8A-4147-A177-3AD203B41FA5}">
                      <a16:colId xmlns:a16="http://schemas.microsoft.com/office/drawing/2014/main" val="4131994555"/>
                    </a:ext>
                  </a:extLst>
                </a:gridCol>
                <a:gridCol w="528575">
                  <a:extLst>
                    <a:ext uri="{9D8B030D-6E8A-4147-A177-3AD203B41FA5}">
                      <a16:colId xmlns:a16="http://schemas.microsoft.com/office/drawing/2014/main" val="3026740109"/>
                    </a:ext>
                  </a:extLst>
                </a:gridCol>
                <a:gridCol w="528575">
                  <a:extLst>
                    <a:ext uri="{9D8B030D-6E8A-4147-A177-3AD203B41FA5}">
                      <a16:colId xmlns:a16="http://schemas.microsoft.com/office/drawing/2014/main" val="288150196"/>
                    </a:ext>
                  </a:extLst>
                </a:gridCol>
              </a:tblGrid>
              <a:tr h="478024">
                <a:tc rowSpan="2" gridSpan="2">
                  <a:txBody>
                    <a:bodyPr/>
                    <a:lstStyle/>
                    <a:p>
                      <a:pPr algn="ctr" fontAlgn="ctr"/>
                      <a:r>
                        <a:rPr lang="en-US" sz="1050" b="1" i="0" u="none" strike="noStrike">
                          <a:solidFill>
                            <a:srgbClr val="FFFFFF"/>
                          </a:solidFill>
                          <a:effectLst/>
                          <a:latin typeface="Calibri" panose="020F0502020204030204" pitchFamily="34" charset="0"/>
                        </a:rPr>
                        <a:t>Country</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rowSpan="2"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Availability of KRT</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Availability of CKM</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Funding for Medications</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a:solidFill>
                            <a:srgbClr val="000000"/>
                          </a:solidFill>
                          <a:effectLst/>
                          <a:latin typeface="Calibri" panose="020F0502020204030204" pitchFamily="34" charset="0"/>
                        </a:rPr>
                        <a:t>Availability of Distribution of Registry</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a:solidFill>
                            <a:srgbClr val="000000"/>
                          </a:solidFill>
                          <a:effectLst/>
                          <a:latin typeface="Calibri" panose="020F0502020204030204" pitchFamily="34" charset="0"/>
                        </a:rPr>
                        <a:t>Advocacy Group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fontAlgn="ctr"/>
                      <a:r>
                        <a:rPr lang="en-US" sz="1050" b="1" i="0" u="none" strike="noStrike">
                          <a:solidFill>
                            <a:srgbClr val="000000"/>
                          </a:solidFill>
                          <a:effectLst/>
                          <a:latin typeface="Calibri" panose="020F0502020204030204" pitchFamily="34" charset="0"/>
                        </a:rPr>
                        <a:t>Nephrology Workforce (PMP)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1423876202"/>
                  </a:ext>
                </a:extLst>
              </a:tr>
              <a:tr h="962155">
                <a:tc gridSpan="2" vMerge="1">
                  <a:txBody>
                    <a:bodyPr/>
                    <a:lstStyle/>
                    <a:p>
                      <a:endParaRPr lang="en-US"/>
                    </a:p>
                  </a:txBody>
                  <a:tcPr/>
                </a:tc>
                <a:tc hMerge="1" vMerge="1">
                  <a:txBody>
                    <a:bodyPr/>
                    <a:lstStyle/>
                    <a:p>
                      <a:endParaRPr lang="en-US"/>
                    </a:p>
                  </a:txBody>
                  <a:tcPr/>
                </a:tc>
                <a:tc>
                  <a:txBody>
                    <a:bodyPr/>
                    <a:lstStyle/>
                    <a:p>
                      <a:pPr algn="ctr" fontAlgn="b"/>
                      <a:r>
                        <a:rPr lang="en-US" sz="1050" b="0" i="0" u="none" strike="noStrike">
                          <a:solidFill>
                            <a:srgbClr val="000000"/>
                          </a:solidFill>
                          <a:effectLst/>
                          <a:latin typeface="Calibri" panose="020F0502020204030204" pitchFamily="34" charset="0"/>
                        </a:rPr>
                        <a:t>HD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PD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Shared decision</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(limited)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(not limited)</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RRT</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 trainees</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078574143"/>
                  </a:ext>
                </a:extLst>
              </a:tr>
              <a:tr h="162040">
                <a:tc rowSpan="2">
                  <a:txBody>
                    <a:bodyPr/>
                    <a:lstStyle/>
                    <a:p>
                      <a:pPr algn="l" fontAlgn="b"/>
                      <a:r>
                        <a:rPr lang="en-US" sz="1050" b="1" i="0" u="none" strike="noStrike">
                          <a:solidFill>
                            <a:srgbClr val="000000"/>
                          </a:solidFill>
                          <a:effectLst/>
                          <a:latin typeface="Calibri" panose="020F0502020204030204" pitchFamily="34" charset="0"/>
                        </a:rPr>
                        <a:t>Uganda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0.24</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375275827"/>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0.30</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837649354"/>
                  </a:ext>
                </a:extLst>
              </a:tr>
              <a:tr h="162040">
                <a:tc rowSpan="2">
                  <a:txBody>
                    <a:bodyPr/>
                    <a:lstStyle/>
                    <a:p>
                      <a:pPr algn="l" fontAlgn="b"/>
                      <a:r>
                        <a:rPr lang="en-US" sz="1050" b="1" i="0" u="none" strike="noStrike">
                          <a:solidFill>
                            <a:srgbClr val="000000"/>
                          </a:solidFill>
                          <a:effectLst/>
                          <a:latin typeface="Calibri" panose="020F0502020204030204" pitchFamily="34" charset="0"/>
                        </a:rPr>
                        <a:t>Zambia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0.30</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0.06</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262006683"/>
                  </a:ext>
                </a:extLst>
              </a:tr>
              <a:tr h="162040">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a:solidFill>
                            <a:srgbClr val="000000"/>
                          </a:solidFill>
                          <a:effectLst/>
                          <a:latin typeface="Calibri" panose="020F0502020204030204" pitchFamily="34" charset="0"/>
                        </a:rPr>
                        <a:t>0.31</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325145825"/>
                  </a:ext>
                </a:extLst>
              </a:tr>
              <a:tr h="162040">
                <a:tc rowSpan="2">
                  <a:txBody>
                    <a:bodyPr/>
                    <a:lstStyle/>
                    <a:p>
                      <a:pPr algn="l" fontAlgn="b"/>
                      <a:r>
                        <a:rPr lang="en-US" sz="1050" b="1" i="0" u="none" strike="noStrike">
                          <a:solidFill>
                            <a:srgbClr val="000000"/>
                          </a:solidFill>
                          <a:effectLst/>
                          <a:latin typeface="Calibri" panose="020F0502020204030204" pitchFamily="34" charset="0"/>
                        </a:rPr>
                        <a:t>Zimbabwe</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00" b="0" i="0" u="none" strike="noStrike">
                          <a:solidFill>
                            <a:srgbClr val="000000"/>
                          </a:solidFill>
                          <a:effectLst/>
                          <a:latin typeface="Calibri" panose="020F0502020204030204" pitchFamily="34" charset="0"/>
                        </a:rPr>
                        <a:t>0.36</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00" b="0" i="0" u="none" strike="noStrike">
                          <a:solidFill>
                            <a:srgbClr val="000000"/>
                          </a:solidFill>
                          <a:effectLst/>
                          <a:latin typeface="Calibri" panose="020F0502020204030204" pitchFamily="34" charset="0"/>
                        </a:rPr>
                        <a:t>0.00</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161170411"/>
                  </a:ext>
                </a:extLst>
              </a:tr>
              <a:tr h="90299">
                <a:tc vMerge="1">
                  <a:txBody>
                    <a:bodyPr/>
                    <a:lstStyle/>
                    <a:p>
                      <a:pPr algn="l" fontAlgn="b"/>
                      <a:endParaRPr lang="en-US" sz="1100" b="1" i="0" u="none" strike="noStrike">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l" fontAlgn="b"/>
                      <a:endParaRPr lang="en-CA" sz="105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0000"/>
                    </a:solidFill>
                  </a:tcPr>
                </a:tc>
                <a:tc>
                  <a:txBody>
                    <a:bodyPr/>
                    <a:lstStyle/>
                    <a:p>
                      <a:pPr algn="ctr" fontAlgn="b"/>
                      <a:r>
                        <a:rPr lang="en-CA" sz="1050" b="0" i="0" u="none" strike="noStrike">
                          <a:solidFill>
                            <a:srgbClr val="000000"/>
                          </a:solidFill>
                          <a:effectLst/>
                          <a:latin typeface="Calibri" panose="020F0502020204030204" pitchFamily="34" charset="0"/>
                        </a:rPr>
                        <a:t>0.40</a:t>
                      </a: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tc>
                  <a:txBody>
                    <a:bodyPr/>
                    <a:lstStyle/>
                    <a:p>
                      <a:pPr algn="ctr" fontAlgn="b"/>
                      <a:r>
                        <a:rPr lang="en-CA" sz="1050" b="0" i="0" u="none" strike="noStrike" dirty="0">
                          <a:solidFill>
                            <a:srgbClr val="000000"/>
                          </a:solidFill>
                          <a:effectLst/>
                          <a:latin typeface="Calibri" panose="020F0502020204030204" pitchFamily="34" charset="0"/>
                        </a:rPr>
                        <a:t>0.07</a:t>
                      </a: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2235103970"/>
                  </a:ext>
                </a:extLst>
              </a:tr>
            </a:tbl>
          </a:graphicData>
        </a:graphic>
      </p:graphicFrame>
      <p:sp>
        <p:nvSpPr>
          <p:cNvPr id="2" name="Date Placeholder 3">
            <a:extLst>
              <a:ext uri="{FF2B5EF4-FFF2-40B4-BE49-F238E27FC236}">
                <a16:creationId xmlns:a16="http://schemas.microsoft.com/office/drawing/2014/main" id="{F3DF002A-E04A-E845-9F42-DCDA292F78CA}"/>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A8AC1EC1-B5E2-4D66-4490-47B07B78852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3B19FFF-A123-7E5E-5110-89E151418B3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27</a:t>
            </a:fld>
            <a:endParaRPr lang="en-US"/>
          </a:p>
        </p:txBody>
      </p:sp>
      <p:pic>
        <p:nvPicPr>
          <p:cNvPr id="7" name="Picture 6">
            <a:extLst>
              <a:ext uri="{FF2B5EF4-FFF2-40B4-BE49-F238E27FC236}">
                <a16:creationId xmlns:a16="http://schemas.microsoft.com/office/drawing/2014/main" id="{9751A7B2-91B0-3C4F-B89A-BD9B8E854D27}"/>
              </a:ext>
            </a:extLst>
          </p:cNvPr>
          <p:cNvPicPr>
            <a:picLocks noChangeAspect="1"/>
          </p:cNvPicPr>
          <p:nvPr/>
        </p:nvPicPr>
        <p:blipFill>
          <a:blip r:embed="rId2"/>
          <a:stretch>
            <a:fillRect/>
          </a:stretch>
        </p:blipFill>
        <p:spPr>
          <a:xfrm>
            <a:off x="2832889" y="6111247"/>
            <a:ext cx="5639127" cy="310329"/>
          </a:xfrm>
          <a:prstGeom prst="rect">
            <a:avLst/>
          </a:prstGeom>
        </p:spPr>
      </p:pic>
      <p:sp>
        <p:nvSpPr>
          <p:cNvPr id="8" name="Rectangle 7">
            <a:extLst>
              <a:ext uri="{FF2B5EF4-FFF2-40B4-BE49-F238E27FC236}">
                <a16:creationId xmlns:a16="http://schemas.microsoft.com/office/drawing/2014/main" id="{85E8B531-950A-A935-108F-CD669738F036}"/>
              </a:ext>
            </a:extLst>
          </p:cNvPr>
          <p:cNvSpPr/>
          <p:nvPr/>
        </p:nvSpPr>
        <p:spPr>
          <a:xfrm>
            <a:off x="2848284" y="6096566"/>
            <a:ext cx="5608336" cy="31032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aphicFrame>
        <p:nvGraphicFramePr>
          <p:cNvPr id="11" name="Table 10">
            <a:extLst>
              <a:ext uri="{FF2B5EF4-FFF2-40B4-BE49-F238E27FC236}">
                <a16:creationId xmlns:a16="http://schemas.microsoft.com/office/drawing/2014/main" id="{A1CE1898-76B0-721B-E6DB-860186D64D8C}"/>
              </a:ext>
            </a:extLst>
          </p:cNvPr>
          <p:cNvGraphicFramePr>
            <a:graphicFrameLocks noGrp="1"/>
          </p:cNvGraphicFramePr>
          <p:nvPr>
            <p:extLst>
              <p:ext uri="{D42A27DB-BD31-4B8C-83A1-F6EECF244321}">
                <p14:modId xmlns:p14="http://schemas.microsoft.com/office/powerpoint/2010/main" val="1740693401"/>
              </p:ext>
            </p:extLst>
          </p:nvPr>
        </p:nvGraphicFramePr>
        <p:xfrm>
          <a:off x="803154" y="6140849"/>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sp>
        <p:nvSpPr>
          <p:cNvPr id="12" name="TextBox 11">
            <a:extLst>
              <a:ext uri="{FF2B5EF4-FFF2-40B4-BE49-F238E27FC236}">
                <a16:creationId xmlns:a16="http://schemas.microsoft.com/office/drawing/2014/main" id="{4E91E23C-8233-1C08-FDA8-13FC4384F57D}"/>
              </a:ext>
            </a:extLst>
          </p:cNvPr>
          <p:cNvSpPr txBox="1"/>
          <p:nvPr/>
        </p:nvSpPr>
        <p:spPr>
          <a:xfrm>
            <a:off x="8790633" y="5985752"/>
            <a:ext cx="2101795" cy="707886"/>
          </a:xfrm>
          <a:prstGeom prst="rect">
            <a:avLst/>
          </a:prstGeom>
          <a:noFill/>
        </p:spPr>
        <p:txBody>
          <a:bodyPr wrap="square" rtlCol="0">
            <a:spAutoFit/>
          </a:bodyPr>
          <a:lstStyle/>
          <a:p>
            <a:r>
              <a:rPr lang="en-US" sz="800" b="1" dirty="0"/>
              <a:t>Abbreviations</a:t>
            </a:r>
          </a:p>
          <a:p>
            <a:r>
              <a:rPr lang="en-US" sz="800" dirty="0"/>
              <a:t>AKI: acute kidney injury</a:t>
            </a:r>
          </a:p>
          <a:p>
            <a:r>
              <a:rPr lang="en-US" sz="800" dirty="0"/>
              <a:t>CKD: chronic kidney disease</a:t>
            </a:r>
          </a:p>
          <a:p>
            <a:r>
              <a:rPr lang="en-US" sz="800" dirty="0"/>
              <a:t>CKM: conservative kidney management </a:t>
            </a:r>
          </a:p>
          <a:p>
            <a:endParaRPr lang="en-US" sz="800" dirty="0"/>
          </a:p>
        </p:txBody>
      </p:sp>
      <p:sp>
        <p:nvSpPr>
          <p:cNvPr id="16" name="TextBox 15">
            <a:extLst>
              <a:ext uri="{FF2B5EF4-FFF2-40B4-BE49-F238E27FC236}">
                <a16:creationId xmlns:a16="http://schemas.microsoft.com/office/drawing/2014/main" id="{FEAD6D1D-8F28-AD56-2145-19DDD569B249}"/>
              </a:ext>
            </a:extLst>
          </p:cNvPr>
          <p:cNvSpPr txBox="1"/>
          <p:nvPr/>
        </p:nvSpPr>
        <p:spPr>
          <a:xfrm>
            <a:off x="10526813" y="5995800"/>
            <a:ext cx="1573012" cy="584775"/>
          </a:xfrm>
          <a:prstGeom prst="rect">
            <a:avLst/>
          </a:prstGeom>
          <a:noFill/>
        </p:spPr>
        <p:txBody>
          <a:bodyPr wrap="square" rtlCol="0">
            <a:spAutoFit/>
          </a:bodyPr>
          <a:lstStyle/>
          <a:p>
            <a:r>
              <a:rPr lang="en-US" sz="800" dirty="0"/>
              <a:t>HD: Hemodialysis</a:t>
            </a:r>
          </a:p>
          <a:p>
            <a:r>
              <a:rPr lang="en-US" sz="800" dirty="0"/>
              <a:t>KRT: kidney replacement therapy</a:t>
            </a:r>
          </a:p>
          <a:p>
            <a:r>
              <a:rPr lang="en-US" sz="800" dirty="0"/>
              <a:t>PD: Peritoneal Dialysis</a:t>
            </a:r>
          </a:p>
          <a:p>
            <a:r>
              <a:rPr lang="en-US" sz="800" dirty="0"/>
              <a:t>RRT: renal replacement therapy</a:t>
            </a:r>
          </a:p>
        </p:txBody>
      </p:sp>
    </p:spTree>
    <p:extLst>
      <p:ext uri="{BB962C8B-B14F-4D97-AF65-F5344CB8AC3E}">
        <p14:creationId xmlns:p14="http://schemas.microsoft.com/office/powerpoint/2010/main" val="1520110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0400" y="356400"/>
            <a:ext cx="11728578"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Funding for non-dialysis CKD</a:t>
            </a:r>
          </a:p>
        </p:txBody>
      </p:sp>
      <p:pic>
        <p:nvPicPr>
          <p:cNvPr id="2" name="Picture 1">
            <a:extLst>
              <a:ext uri="{FF2B5EF4-FFF2-40B4-BE49-F238E27FC236}">
                <a16:creationId xmlns:a16="http://schemas.microsoft.com/office/drawing/2014/main" id="{55B3134C-D76B-9019-BFE3-6F7A21A01FA9}"/>
              </a:ext>
            </a:extLst>
          </p:cNvPr>
          <p:cNvPicPr>
            <a:picLocks noChangeAspect="1"/>
          </p:cNvPicPr>
          <p:nvPr/>
        </p:nvPicPr>
        <p:blipFill>
          <a:blip r:embed="rId2"/>
          <a:stretch>
            <a:fillRect/>
          </a:stretch>
        </p:blipFill>
        <p:spPr>
          <a:xfrm>
            <a:off x="165649" y="2135931"/>
            <a:ext cx="4823522" cy="3118917"/>
          </a:xfrm>
          <a:prstGeom prst="rect">
            <a:avLst/>
          </a:prstGeom>
        </p:spPr>
      </p:pic>
      <p:graphicFrame>
        <p:nvGraphicFramePr>
          <p:cNvPr id="4" name="Table 3">
            <a:extLst>
              <a:ext uri="{FF2B5EF4-FFF2-40B4-BE49-F238E27FC236}">
                <a16:creationId xmlns:a16="http://schemas.microsoft.com/office/drawing/2014/main" id="{50409C3C-8285-150C-8CA3-577E1B36E274}"/>
              </a:ext>
            </a:extLst>
          </p:cNvPr>
          <p:cNvGraphicFramePr>
            <a:graphicFrameLocks noGrp="1"/>
          </p:cNvGraphicFramePr>
          <p:nvPr>
            <p:extLst>
              <p:ext uri="{D42A27DB-BD31-4B8C-83A1-F6EECF244321}">
                <p14:modId xmlns:p14="http://schemas.microsoft.com/office/powerpoint/2010/main" val="2067794159"/>
              </p:ext>
            </p:extLst>
          </p:nvPr>
        </p:nvGraphicFramePr>
        <p:xfrm>
          <a:off x="5172812" y="912584"/>
          <a:ext cx="6835686" cy="5621431"/>
        </p:xfrm>
        <a:graphic>
          <a:graphicData uri="http://schemas.openxmlformats.org/drawingml/2006/table">
            <a:tbl>
              <a:tblPr firstRow="1" firstCol="1" bandRow="1">
                <a:tableStyleId>{F5AB1C69-6EDB-4FF4-983F-18BD219EF322}</a:tableStyleId>
              </a:tblPr>
              <a:tblGrid>
                <a:gridCol w="968517">
                  <a:extLst>
                    <a:ext uri="{9D8B030D-6E8A-4147-A177-3AD203B41FA5}">
                      <a16:colId xmlns:a16="http://schemas.microsoft.com/office/drawing/2014/main" val="292582667"/>
                    </a:ext>
                  </a:extLst>
                </a:gridCol>
                <a:gridCol w="838167">
                  <a:extLst>
                    <a:ext uri="{9D8B030D-6E8A-4147-A177-3AD203B41FA5}">
                      <a16:colId xmlns:a16="http://schemas.microsoft.com/office/drawing/2014/main" val="3985377994"/>
                    </a:ext>
                  </a:extLst>
                </a:gridCol>
                <a:gridCol w="838167">
                  <a:extLst>
                    <a:ext uri="{9D8B030D-6E8A-4147-A177-3AD203B41FA5}">
                      <a16:colId xmlns:a16="http://schemas.microsoft.com/office/drawing/2014/main" val="2132026773"/>
                    </a:ext>
                  </a:extLst>
                </a:gridCol>
                <a:gridCol w="838167">
                  <a:extLst>
                    <a:ext uri="{9D8B030D-6E8A-4147-A177-3AD203B41FA5}">
                      <a16:colId xmlns:a16="http://schemas.microsoft.com/office/drawing/2014/main" val="1348327372"/>
                    </a:ext>
                  </a:extLst>
                </a:gridCol>
                <a:gridCol w="838167">
                  <a:extLst>
                    <a:ext uri="{9D8B030D-6E8A-4147-A177-3AD203B41FA5}">
                      <a16:colId xmlns:a16="http://schemas.microsoft.com/office/drawing/2014/main" val="220614882"/>
                    </a:ext>
                  </a:extLst>
                </a:gridCol>
                <a:gridCol w="838167">
                  <a:extLst>
                    <a:ext uri="{9D8B030D-6E8A-4147-A177-3AD203B41FA5}">
                      <a16:colId xmlns:a16="http://schemas.microsoft.com/office/drawing/2014/main" val="3415874088"/>
                    </a:ext>
                  </a:extLst>
                </a:gridCol>
                <a:gridCol w="838167">
                  <a:extLst>
                    <a:ext uri="{9D8B030D-6E8A-4147-A177-3AD203B41FA5}">
                      <a16:colId xmlns:a16="http://schemas.microsoft.com/office/drawing/2014/main" val="3667884983"/>
                    </a:ext>
                  </a:extLst>
                </a:gridCol>
                <a:gridCol w="838167">
                  <a:extLst>
                    <a:ext uri="{9D8B030D-6E8A-4147-A177-3AD203B41FA5}">
                      <a16:colId xmlns:a16="http://schemas.microsoft.com/office/drawing/2014/main" val="1093138828"/>
                    </a:ext>
                  </a:extLst>
                </a:gridCol>
              </a:tblGrid>
              <a:tr h="622711">
                <a:tc>
                  <a:txBody>
                    <a:bodyPr/>
                    <a:lstStyle/>
                    <a:p>
                      <a:pPr marL="0" marR="0" algn="ctr">
                        <a:spcBef>
                          <a:spcPts val="0"/>
                        </a:spcBef>
                        <a:spcAft>
                          <a:spcPts val="0"/>
                        </a:spcAft>
                      </a:pPr>
                      <a:r>
                        <a:rPr lang="en-US" sz="800">
                          <a:solidFill>
                            <a:schemeClr val="bg1"/>
                          </a:solidFill>
                          <a:effectLst/>
                        </a:rPr>
                        <a:t> Country</a:t>
                      </a:r>
                      <a:endParaRPr lang="en-US" sz="800">
                        <a:solidFill>
                          <a:schemeClr val="bg1"/>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free at the point of delivery</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but with some fees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Mix of public and private funding systems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Solely private and out-of-pocket</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800"/>
                        </a:spcAft>
                      </a:pPr>
                      <a:r>
                        <a:rPr lang="en-US" sz="800">
                          <a:solidFill>
                            <a:schemeClr val="tx1">
                              <a:lumMod val="75000"/>
                              <a:lumOff val="25000"/>
                            </a:schemeClr>
                          </a:solidFill>
                          <a:effectLst/>
                        </a:rPr>
                        <a:t>Solely private through health insurance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Multiple systems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439935051"/>
                  </a:ext>
                </a:extLst>
              </a:tr>
              <a:tr h="114520">
                <a:tc>
                  <a:txBody>
                    <a:bodyPr/>
                    <a:lstStyle/>
                    <a:p>
                      <a:pPr marL="0" marR="0">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796840175"/>
                  </a:ext>
                </a:extLst>
              </a:tr>
              <a:tr h="114520">
                <a:tc>
                  <a:txBody>
                    <a:bodyPr/>
                    <a:lstStyle/>
                    <a:p>
                      <a:pPr marL="0" marR="0">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248013868"/>
                  </a:ext>
                </a:extLst>
              </a:tr>
              <a:tr h="114520">
                <a:tc>
                  <a:txBody>
                    <a:bodyPr/>
                    <a:lstStyle/>
                    <a:p>
                      <a:pPr marL="0" marR="0">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382889877"/>
                  </a:ext>
                </a:extLst>
              </a:tr>
              <a:tr h="114520">
                <a:tc>
                  <a:txBody>
                    <a:bodyPr/>
                    <a:lstStyle/>
                    <a:p>
                      <a:pPr marL="0" marR="0">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70748691"/>
                  </a:ext>
                </a:extLst>
              </a:tr>
              <a:tr h="114520">
                <a:tc>
                  <a:txBody>
                    <a:bodyPr/>
                    <a:lstStyle/>
                    <a:p>
                      <a:pPr marL="0" marR="0">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183799236"/>
                  </a:ext>
                </a:extLst>
              </a:tr>
              <a:tr h="114520">
                <a:tc>
                  <a:txBody>
                    <a:bodyPr/>
                    <a:lstStyle/>
                    <a:p>
                      <a:pPr marL="0" marR="0">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943365725"/>
                  </a:ext>
                </a:extLst>
              </a:tr>
              <a:tr h="114520">
                <a:tc>
                  <a:txBody>
                    <a:bodyPr/>
                    <a:lstStyle/>
                    <a:p>
                      <a:pPr marL="0" marR="0">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529187605"/>
                  </a:ext>
                </a:extLst>
              </a:tr>
              <a:tr h="114520">
                <a:tc>
                  <a:txBody>
                    <a:bodyPr/>
                    <a:lstStyle/>
                    <a:p>
                      <a:pPr marL="0" marR="0">
                        <a:spcBef>
                          <a:spcPts val="0"/>
                        </a:spcBef>
                        <a:spcAft>
                          <a:spcPts val="0"/>
                        </a:spcAft>
                      </a:pPr>
                      <a:r>
                        <a:rPr lang="en-US" sz="800">
                          <a:solidFill>
                            <a:schemeClr val="tx1">
                              <a:lumMod val="75000"/>
                              <a:lumOff val="25000"/>
                            </a:schemeClr>
                          </a:solidFill>
                          <a:effectLst/>
                        </a:rPr>
                        <a:t>C African Republic</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092102901"/>
                  </a:ext>
                </a:extLst>
              </a:tr>
              <a:tr h="114520">
                <a:tc>
                  <a:txBody>
                    <a:bodyPr/>
                    <a:lstStyle/>
                    <a:p>
                      <a:pPr marL="0" marR="0">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950537332"/>
                  </a:ext>
                </a:extLst>
              </a:tr>
              <a:tr h="114520">
                <a:tc>
                  <a:txBody>
                    <a:bodyPr/>
                    <a:lstStyle/>
                    <a:p>
                      <a:pPr marL="0" marR="0">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65382072"/>
                  </a:ext>
                </a:extLst>
              </a:tr>
              <a:tr h="114520">
                <a:tc>
                  <a:txBody>
                    <a:bodyPr/>
                    <a:lstStyle/>
                    <a:p>
                      <a:pPr marL="0" marR="0">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136586722"/>
                  </a:ext>
                </a:extLst>
              </a:tr>
              <a:tr h="114520">
                <a:tc>
                  <a:txBody>
                    <a:bodyPr/>
                    <a:lstStyle/>
                    <a:p>
                      <a:pPr marL="0" marR="0">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6816237"/>
                  </a:ext>
                </a:extLst>
              </a:tr>
              <a:tr h="114520">
                <a:tc>
                  <a:txBody>
                    <a:bodyPr/>
                    <a:lstStyle/>
                    <a:p>
                      <a:pPr marL="0" marR="0">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17170041"/>
                  </a:ext>
                </a:extLst>
              </a:tr>
              <a:tr h="114520">
                <a:tc>
                  <a:txBody>
                    <a:bodyPr/>
                    <a:lstStyle/>
                    <a:p>
                      <a:pPr marL="0" marR="0">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267886307"/>
                  </a:ext>
                </a:extLst>
              </a:tr>
              <a:tr h="114520">
                <a:tc>
                  <a:txBody>
                    <a:bodyPr/>
                    <a:lstStyle/>
                    <a:p>
                      <a:pPr marL="0" marR="0">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650704185"/>
                  </a:ext>
                </a:extLst>
              </a:tr>
              <a:tr h="114520">
                <a:tc>
                  <a:txBody>
                    <a:bodyPr/>
                    <a:lstStyle/>
                    <a:p>
                      <a:pPr marL="0" marR="0">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56355883"/>
                  </a:ext>
                </a:extLst>
              </a:tr>
              <a:tr h="114520">
                <a:tc>
                  <a:txBody>
                    <a:bodyPr/>
                    <a:lstStyle/>
                    <a:p>
                      <a:pPr marL="0" marR="0">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20715603"/>
                  </a:ext>
                </a:extLst>
              </a:tr>
              <a:tr h="114520">
                <a:tc>
                  <a:txBody>
                    <a:bodyPr/>
                    <a:lstStyle/>
                    <a:p>
                      <a:pPr marL="0" marR="0">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113991841"/>
                  </a:ext>
                </a:extLst>
              </a:tr>
              <a:tr h="114520">
                <a:tc>
                  <a:txBody>
                    <a:bodyPr/>
                    <a:lstStyle/>
                    <a:p>
                      <a:pPr marL="0" marR="0">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558272203"/>
                  </a:ext>
                </a:extLst>
              </a:tr>
              <a:tr h="114520">
                <a:tc>
                  <a:txBody>
                    <a:bodyPr/>
                    <a:lstStyle/>
                    <a:p>
                      <a:pPr marL="0" marR="0">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334985339"/>
                  </a:ext>
                </a:extLst>
              </a:tr>
              <a:tr h="114520">
                <a:tc>
                  <a:txBody>
                    <a:bodyPr/>
                    <a:lstStyle/>
                    <a:p>
                      <a:pPr marL="0" marR="0">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755965428"/>
                  </a:ext>
                </a:extLst>
              </a:tr>
              <a:tr h="114520">
                <a:tc>
                  <a:txBody>
                    <a:bodyPr/>
                    <a:lstStyle/>
                    <a:p>
                      <a:pPr marL="0" marR="0">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371416310"/>
                  </a:ext>
                </a:extLst>
              </a:tr>
              <a:tr h="114520">
                <a:tc>
                  <a:txBody>
                    <a:bodyPr/>
                    <a:lstStyle/>
                    <a:p>
                      <a:pPr marL="0" marR="0">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86697244"/>
                  </a:ext>
                </a:extLst>
              </a:tr>
              <a:tr h="114520">
                <a:tc>
                  <a:txBody>
                    <a:bodyPr/>
                    <a:lstStyle/>
                    <a:p>
                      <a:pPr marL="0" marR="0">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32438511"/>
                  </a:ext>
                </a:extLst>
              </a:tr>
              <a:tr h="114520">
                <a:tc>
                  <a:txBody>
                    <a:bodyPr/>
                    <a:lstStyle/>
                    <a:p>
                      <a:pPr marL="0" marR="0">
                        <a:spcBef>
                          <a:spcPts val="0"/>
                        </a:spcBef>
                        <a:spcAft>
                          <a:spcPts val="0"/>
                        </a:spcAft>
                      </a:pPr>
                      <a:r>
                        <a:rPr lang="en-US" sz="800">
                          <a:solidFill>
                            <a:schemeClr val="tx1">
                              <a:lumMod val="75000"/>
                              <a:lumOff val="25000"/>
                            </a:schemeClr>
                          </a:solidFill>
                          <a:effectLst/>
                        </a:rPr>
                        <a:t>Mauritius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87872423"/>
                  </a:ext>
                </a:extLst>
              </a:tr>
              <a:tr h="114520">
                <a:tc>
                  <a:txBody>
                    <a:bodyPr/>
                    <a:lstStyle/>
                    <a:p>
                      <a:pPr marL="0" marR="0">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808872652"/>
                  </a:ext>
                </a:extLst>
              </a:tr>
              <a:tr h="114520">
                <a:tc>
                  <a:txBody>
                    <a:bodyPr/>
                    <a:lstStyle/>
                    <a:p>
                      <a:pPr marL="0" marR="0">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928639692"/>
                  </a:ext>
                </a:extLst>
              </a:tr>
              <a:tr h="114520">
                <a:tc>
                  <a:txBody>
                    <a:bodyPr/>
                    <a:lstStyle/>
                    <a:p>
                      <a:pPr marL="0" marR="0">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577677581"/>
                  </a:ext>
                </a:extLst>
              </a:tr>
              <a:tr h="114520">
                <a:tc>
                  <a:txBody>
                    <a:bodyPr/>
                    <a:lstStyle/>
                    <a:p>
                      <a:pPr marL="0" marR="0">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194218475"/>
                  </a:ext>
                </a:extLst>
              </a:tr>
              <a:tr h="114520">
                <a:tc>
                  <a:txBody>
                    <a:bodyPr/>
                    <a:lstStyle/>
                    <a:p>
                      <a:pPr marL="0" marR="0">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52325974"/>
                  </a:ext>
                </a:extLst>
              </a:tr>
              <a:tr h="114520">
                <a:tc>
                  <a:txBody>
                    <a:bodyPr/>
                    <a:lstStyle/>
                    <a:p>
                      <a:pPr marL="0" marR="0">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471387934"/>
                  </a:ext>
                </a:extLst>
              </a:tr>
              <a:tr h="114520">
                <a:tc>
                  <a:txBody>
                    <a:bodyPr/>
                    <a:lstStyle/>
                    <a:p>
                      <a:pPr marL="0" marR="0">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344155263"/>
                  </a:ext>
                </a:extLst>
              </a:tr>
              <a:tr h="114520">
                <a:tc>
                  <a:txBody>
                    <a:bodyPr/>
                    <a:lstStyle/>
                    <a:p>
                      <a:pPr marL="0" marR="0">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289702223"/>
                  </a:ext>
                </a:extLst>
              </a:tr>
              <a:tr h="114520">
                <a:tc>
                  <a:txBody>
                    <a:bodyPr/>
                    <a:lstStyle/>
                    <a:p>
                      <a:pPr marL="0" marR="0">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932941931"/>
                  </a:ext>
                </a:extLst>
              </a:tr>
              <a:tr h="114520">
                <a:tc>
                  <a:txBody>
                    <a:bodyPr/>
                    <a:lstStyle/>
                    <a:p>
                      <a:pPr marL="0" marR="0">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707135803"/>
                  </a:ext>
                </a:extLst>
              </a:tr>
              <a:tr h="114520">
                <a:tc>
                  <a:txBody>
                    <a:bodyPr/>
                    <a:lstStyle/>
                    <a:p>
                      <a:pPr marL="0" marR="0">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420136044"/>
                  </a:ext>
                </a:extLst>
              </a:tr>
              <a:tr h="114520">
                <a:tc>
                  <a:txBody>
                    <a:bodyPr/>
                    <a:lstStyle/>
                    <a:p>
                      <a:pPr marL="0" marR="0">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003170431"/>
                  </a:ext>
                </a:extLst>
              </a:tr>
              <a:tr h="114520">
                <a:tc>
                  <a:txBody>
                    <a:bodyPr/>
                    <a:lstStyle/>
                    <a:p>
                      <a:pPr marL="0" marR="0">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86840095"/>
                  </a:ext>
                </a:extLst>
              </a:tr>
              <a:tr h="114520">
                <a:tc>
                  <a:txBody>
                    <a:bodyPr/>
                    <a:lstStyle/>
                    <a:p>
                      <a:pPr marL="0" marR="0">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860488090"/>
                  </a:ext>
                </a:extLst>
              </a:tr>
              <a:tr h="114520">
                <a:tc>
                  <a:txBody>
                    <a:bodyPr/>
                    <a:lstStyle/>
                    <a:p>
                      <a:pPr marL="0" marR="0">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497971999"/>
                  </a:ext>
                </a:extLst>
              </a:tr>
              <a:tr h="114520">
                <a:tc>
                  <a:txBody>
                    <a:bodyPr/>
                    <a:lstStyle/>
                    <a:p>
                      <a:pPr marL="0" marR="0">
                        <a:spcBef>
                          <a:spcPts val="0"/>
                        </a:spcBef>
                        <a:spcAft>
                          <a:spcPts val="0"/>
                        </a:spcAft>
                      </a:pPr>
                      <a:r>
                        <a:rPr lang="en-US" sz="800">
                          <a:solidFill>
                            <a:schemeClr val="tx1">
                              <a:lumMod val="75000"/>
                              <a:lumOff val="25000"/>
                            </a:schemeClr>
                          </a:solidFill>
                          <a:effectLst/>
                        </a:rPr>
                        <a:t>Zimbabwe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411926150"/>
                  </a:ext>
                </a:extLst>
              </a:tr>
            </a:tbl>
          </a:graphicData>
        </a:graphic>
      </p:graphicFrame>
      <p:sp>
        <p:nvSpPr>
          <p:cNvPr id="5" name="Oval 4">
            <a:extLst>
              <a:ext uri="{FF2B5EF4-FFF2-40B4-BE49-F238E27FC236}">
                <a16:creationId xmlns:a16="http://schemas.microsoft.com/office/drawing/2014/main" id="{C0FA75A0-1C0A-64D5-9C78-37F0B4AFA47A}"/>
              </a:ext>
            </a:extLst>
          </p:cNvPr>
          <p:cNvSpPr/>
          <p:nvPr/>
        </p:nvSpPr>
        <p:spPr>
          <a:xfrm>
            <a:off x="1948719" y="2178657"/>
            <a:ext cx="1692978" cy="14769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B392FD2-F1B3-107A-F750-0E4DC77E1B59}"/>
              </a:ext>
            </a:extLst>
          </p:cNvPr>
          <p:cNvSpPr/>
          <p:nvPr/>
        </p:nvSpPr>
        <p:spPr>
          <a:xfrm>
            <a:off x="165649" y="2135932"/>
            <a:ext cx="4827770" cy="311891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ate Placeholder 3">
            <a:extLst>
              <a:ext uri="{FF2B5EF4-FFF2-40B4-BE49-F238E27FC236}">
                <a16:creationId xmlns:a16="http://schemas.microsoft.com/office/drawing/2014/main" id="{19BB7B75-6BFD-63D4-F394-F4C307574C0F}"/>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11" name="Footer Placeholder 4">
            <a:extLst>
              <a:ext uri="{FF2B5EF4-FFF2-40B4-BE49-F238E27FC236}">
                <a16:creationId xmlns:a16="http://schemas.microsoft.com/office/drawing/2014/main" id="{8AF19430-9F32-7ECE-3BCA-A55A6225ABC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2" name="Slide Number Placeholder 5">
            <a:extLst>
              <a:ext uri="{FF2B5EF4-FFF2-40B4-BE49-F238E27FC236}">
                <a16:creationId xmlns:a16="http://schemas.microsoft.com/office/drawing/2014/main" id="{12F9AD4F-B5DB-1611-D784-E7730BBF36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28</a:t>
            </a:fld>
            <a:endParaRPr lang="en-US"/>
          </a:p>
        </p:txBody>
      </p:sp>
    </p:spTree>
    <p:extLst>
      <p:ext uri="{BB962C8B-B14F-4D97-AF65-F5344CB8AC3E}">
        <p14:creationId xmlns:p14="http://schemas.microsoft.com/office/powerpoint/2010/main" val="3948726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D63EC2B-498E-5409-6D60-CE2B961EBDEE}"/>
              </a:ext>
            </a:extLst>
          </p:cNvPr>
          <p:cNvGraphicFramePr/>
          <p:nvPr>
            <p:extLst>
              <p:ext uri="{D42A27DB-BD31-4B8C-83A1-F6EECF244321}">
                <p14:modId xmlns:p14="http://schemas.microsoft.com/office/powerpoint/2010/main" val="840191604"/>
              </p:ext>
            </p:extLst>
          </p:nvPr>
        </p:nvGraphicFramePr>
        <p:xfrm>
          <a:off x="495300" y="2009774"/>
          <a:ext cx="4257676" cy="3781425"/>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770400" y="356400"/>
            <a:ext cx="11728578"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Funding for non-dialysis CKD</a:t>
            </a:r>
          </a:p>
        </p:txBody>
      </p:sp>
      <p:graphicFrame>
        <p:nvGraphicFramePr>
          <p:cNvPr id="4" name="Table 3">
            <a:extLst>
              <a:ext uri="{FF2B5EF4-FFF2-40B4-BE49-F238E27FC236}">
                <a16:creationId xmlns:a16="http://schemas.microsoft.com/office/drawing/2014/main" id="{50409C3C-8285-150C-8CA3-577E1B36E274}"/>
              </a:ext>
            </a:extLst>
          </p:cNvPr>
          <p:cNvGraphicFramePr>
            <a:graphicFrameLocks noGrp="1"/>
          </p:cNvGraphicFramePr>
          <p:nvPr>
            <p:extLst>
              <p:ext uri="{D42A27DB-BD31-4B8C-83A1-F6EECF244321}">
                <p14:modId xmlns:p14="http://schemas.microsoft.com/office/powerpoint/2010/main" val="3801858354"/>
              </p:ext>
            </p:extLst>
          </p:nvPr>
        </p:nvGraphicFramePr>
        <p:xfrm>
          <a:off x="5172812" y="912584"/>
          <a:ext cx="6835686" cy="5621431"/>
        </p:xfrm>
        <a:graphic>
          <a:graphicData uri="http://schemas.openxmlformats.org/drawingml/2006/table">
            <a:tbl>
              <a:tblPr firstRow="1" firstCol="1" bandRow="1">
                <a:tableStyleId>{F5AB1C69-6EDB-4FF4-983F-18BD219EF322}</a:tableStyleId>
              </a:tblPr>
              <a:tblGrid>
                <a:gridCol w="968517">
                  <a:extLst>
                    <a:ext uri="{9D8B030D-6E8A-4147-A177-3AD203B41FA5}">
                      <a16:colId xmlns:a16="http://schemas.microsoft.com/office/drawing/2014/main" val="292582667"/>
                    </a:ext>
                  </a:extLst>
                </a:gridCol>
                <a:gridCol w="838167">
                  <a:extLst>
                    <a:ext uri="{9D8B030D-6E8A-4147-A177-3AD203B41FA5}">
                      <a16:colId xmlns:a16="http://schemas.microsoft.com/office/drawing/2014/main" val="3985377994"/>
                    </a:ext>
                  </a:extLst>
                </a:gridCol>
                <a:gridCol w="838167">
                  <a:extLst>
                    <a:ext uri="{9D8B030D-6E8A-4147-A177-3AD203B41FA5}">
                      <a16:colId xmlns:a16="http://schemas.microsoft.com/office/drawing/2014/main" val="2132026773"/>
                    </a:ext>
                  </a:extLst>
                </a:gridCol>
                <a:gridCol w="838167">
                  <a:extLst>
                    <a:ext uri="{9D8B030D-6E8A-4147-A177-3AD203B41FA5}">
                      <a16:colId xmlns:a16="http://schemas.microsoft.com/office/drawing/2014/main" val="1348327372"/>
                    </a:ext>
                  </a:extLst>
                </a:gridCol>
                <a:gridCol w="838167">
                  <a:extLst>
                    <a:ext uri="{9D8B030D-6E8A-4147-A177-3AD203B41FA5}">
                      <a16:colId xmlns:a16="http://schemas.microsoft.com/office/drawing/2014/main" val="220614882"/>
                    </a:ext>
                  </a:extLst>
                </a:gridCol>
                <a:gridCol w="838167">
                  <a:extLst>
                    <a:ext uri="{9D8B030D-6E8A-4147-A177-3AD203B41FA5}">
                      <a16:colId xmlns:a16="http://schemas.microsoft.com/office/drawing/2014/main" val="3415874088"/>
                    </a:ext>
                  </a:extLst>
                </a:gridCol>
                <a:gridCol w="838167">
                  <a:extLst>
                    <a:ext uri="{9D8B030D-6E8A-4147-A177-3AD203B41FA5}">
                      <a16:colId xmlns:a16="http://schemas.microsoft.com/office/drawing/2014/main" val="3667884983"/>
                    </a:ext>
                  </a:extLst>
                </a:gridCol>
                <a:gridCol w="838167">
                  <a:extLst>
                    <a:ext uri="{9D8B030D-6E8A-4147-A177-3AD203B41FA5}">
                      <a16:colId xmlns:a16="http://schemas.microsoft.com/office/drawing/2014/main" val="1093138828"/>
                    </a:ext>
                  </a:extLst>
                </a:gridCol>
              </a:tblGrid>
              <a:tr h="622711">
                <a:tc>
                  <a:txBody>
                    <a:bodyPr/>
                    <a:lstStyle/>
                    <a:p>
                      <a:pPr marL="0" marR="0" algn="ctr">
                        <a:spcBef>
                          <a:spcPts val="0"/>
                        </a:spcBef>
                        <a:spcAft>
                          <a:spcPts val="0"/>
                        </a:spcAft>
                      </a:pPr>
                      <a:r>
                        <a:rPr lang="en-US" sz="800">
                          <a:solidFill>
                            <a:schemeClr val="bg1"/>
                          </a:solidFill>
                          <a:effectLst/>
                        </a:rPr>
                        <a:t> Country</a:t>
                      </a:r>
                      <a:endParaRPr lang="en-US" sz="8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Publicly funded by </a:t>
                      </a:r>
                      <a:r>
                        <a:rPr lang="en-US" sz="800" err="1">
                          <a:solidFill>
                            <a:schemeClr val="tx1">
                              <a:lumMod val="75000"/>
                              <a:lumOff val="25000"/>
                            </a:schemeClr>
                          </a:solidFill>
                          <a:effectLst/>
                          <a:latin typeface="+mj-lt"/>
                        </a:rPr>
                        <a:t>govt</a:t>
                      </a:r>
                      <a:r>
                        <a:rPr lang="en-US" sz="800">
                          <a:solidFill>
                            <a:schemeClr val="tx1">
                              <a:lumMod val="75000"/>
                              <a:lumOff val="25000"/>
                            </a:schemeClr>
                          </a:solidFill>
                          <a:effectLst/>
                          <a:latin typeface="+mj-lt"/>
                        </a:rPr>
                        <a:t>; free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but with some fees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Mix of public and private funding systems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Solely private and out-of-pocket</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800"/>
                        </a:spcAft>
                      </a:pPr>
                      <a:r>
                        <a:rPr lang="en-US" sz="800">
                          <a:solidFill>
                            <a:schemeClr val="tx1">
                              <a:lumMod val="75000"/>
                              <a:lumOff val="25000"/>
                            </a:schemeClr>
                          </a:solidFill>
                          <a:effectLst/>
                        </a:rPr>
                        <a:t>Solely private through health insurance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Multiple systems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439935051"/>
                  </a:ext>
                </a:extLst>
              </a:tr>
              <a:tr h="114520">
                <a:tc>
                  <a:txBody>
                    <a:bodyPr/>
                    <a:lstStyle/>
                    <a:p>
                      <a:pPr marL="0" marR="0">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796840175"/>
                  </a:ext>
                </a:extLst>
              </a:tr>
              <a:tr h="114520">
                <a:tc>
                  <a:txBody>
                    <a:bodyPr/>
                    <a:lstStyle/>
                    <a:p>
                      <a:pPr marL="0" marR="0">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248013868"/>
                  </a:ext>
                </a:extLst>
              </a:tr>
              <a:tr h="114520">
                <a:tc>
                  <a:txBody>
                    <a:bodyPr/>
                    <a:lstStyle/>
                    <a:p>
                      <a:pPr marL="0" marR="0">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382889877"/>
                  </a:ext>
                </a:extLst>
              </a:tr>
              <a:tr h="114520">
                <a:tc>
                  <a:txBody>
                    <a:bodyPr/>
                    <a:lstStyle/>
                    <a:p>
                      <a:pPr marL="0" marR="0">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70748691"/>
                  </a:ext>
                </a:extLst>
              </a:tr>
              <a:tr h="114520">
                <a:tc>
                  <a:txBody>
                    <a:bodyPr/>
                    <a:lstStyle/>
                    <a:p>
                      <a:pPr marL="0" marR="0">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183799236"/>
                  </a:ext>
                </a:extLst>
              </a:tr>
              <a:tr h="114520">
                <a:tc>
                  <a:txBody>
                    <a:bodyPr/>
                    <a:lstStyle/>
                    <a:p>
                      <a:pPr marL="0" marR="0">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943365725"/>
                  </a:ext>
                </a:extLst>
              </a:tr>
              <a:tr h="114520">
                <a:tc>
                  <a:txBody>
                    <a:bodyPr/>
                    <a:lstStyle/>
                    <a:p>
                      <a:pPr marL="0" marR="0">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529187605"/>
                  </a:ext>
                </a:extLst>
              </a:tr>
              <a:tr h="114520">
                <a:tc>
                  <a:txBody>
                    <a:bodyPr/>
                    <a:lstStyle/>
                    <a:p>
                      <a:pPr marL="0" marR="0">
                        <a:spcBef>
                          <a:spcPts val="0"/>
                        </a:spcBef>
                        <a:spcAft>
                          <a:spcPts val="0"/>
                        </a:spcAft>
                      </a:pPr>
                      <a:r>
                        <a:rPr lang="en-US" sz="800">
                          <a:solidFill>
                            <a:schemeClr val="tx1">
                              <a:lumMod val="75000"/>
                              <a:lumOff val="25000"/>
                            </a:schemeClr>
                          </a:solidFill>
                          <a:effectLst/>
                        </a:rPr>
                        <a:t>C African Republic</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092102901"/>
                  </a:ext>
                </a:extLst>
              </a:tr>
              <a:tr h="114520">
                <a:tc>
                  <a:txBody>
                    <a:bodyPr/>
                    <a:lstStyle/>
                    <a:p>
                      <a:pPr marL="0" marR="0">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950537332"/>
                  </a:ext>
                </a:extLst>
              </a:tr>
              <a:tr h="114520">
                <a:tc>
                  <a:txBody>
                    <a:bodyPr/>
                    <a:lstStyle/>
                    <a:p>
                      <a:pPr marL="0" marR="0">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65382072"/>
                  </a:ext>
                </a:extLst>
              </a:tr>
              <a:tr h="114520">
                <a:tc>
                  <a:txBody>
                    <a:bodyPr/>
                    <a:lstStyle/>
                    <a:p>
                      <a:pPr marL="0" marR="0">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136586722"/>
                  </a:ext>
                </a:extLst>
              </a:tr>
              <a:tr h="114520">
                <a:tc>
                  <a:txBody>
                    <a:bodyPr/>
                    <a:lstStyle/>
                    <a:p>
                      <a:pPr marL="0" marR="0">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6816237"/>
                  </a:ext>
                </a:extLst>
              </a:tr>
              <a:tr h="114520">
                <a:tc>
                  <a:txBody>
                    <a:bodyPr/>
                    <a:lstStyle/>
                    <a:p>
                      <a:pPr marL="0" marR="0">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17170041"/>
                  </a:ext>
                </a:extLst>
              </a:tr>
              <a:tr h="114520">
                <a:tc>
                  <a:txBody>
                    <a:bodyPr/>
                    <a:lstStyle/>
                    <a:p>
                      <a:pPr marL="0" marR="0">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267886307"/>
                  </a:ext>
                </a:extLst>
              </a:tr>
              <a:tr h="114520">
                <a:tc>
                  <a:txBody>
                    <a:bodyPr/>
                    <a:lstStyle/>
                    <a:p>
                      <a:pPr marL="0" marR="0">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650704185"/>
                  </a:ext>
                </a:extLst>
              </a:tr>
              <a:tr h="114520">
                <a:tc>
                  <a:txBody>
                    <a:bodyPr/>
                    <a:lstStyle/>
                    <a:p>
                      <a:pPr marL="0" marR="0">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56355883"/>
                  </a:ext>
                </a:extLst>
              </a:tr>
              <a:tr h="114520">
                <a:tc>
                  <a:txBody>
                    <a:bodyPr/>
                    <a:lstStyle/>
                    <a:p>
                      <a:pPr marL="0" marR="0">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20715603"/>
                  </a:ext>
                </a:extLst>
              </a:tr>
              <a:tr h="114520">
                <a:tc>
                  <a:txBody>
                    <a:bodyPr/>
                    <a:lstStyle/>
                    <a:p>
                      <a:pPr marL="0" marR="0">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113991841"/>
                  </a:ext>
                </a:extLst>
              </a:tr>
              <a:tr h="114520">
                <a:tc>
                  <a:txBody>
                    <a:bodyPr/>
                    <a:lstStyle/>
                    <a:p>
                      <a:pPr marL="0" marR="0">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558272203"/>
                  </a:ext>
                </a:extLst>
              </a:tr>
              <a:tr h="114520">
                <a:tc>
                  <a:txBody>
                    <a:bodyPr/>
                    <a:lstStyle/>
                    <a:p>
                      <a:pPr marL="0" marR="0">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334985339"/>
                  </a:ext>
                </a:extLst>
              </a:tr>
              <a:tr h="114520">
                <a:tc>
                  <a:txBody>
                    <a:bodyPr/>
                    <a:lstStyle/>
                    <a:p>
                      <a:pPr marL="0" marR="0">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755965428"/>
                  </a:ext>
                </a:extLst>
              </a:tr>
              <a:tr h="114520">
                <a:tc>
                  <a:txBody>
                    <a:bodyPr/>
                    <a:lstStyle/>
                    <a:p>
                      <a:pPr marL="0" marR="0">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371416310"/>
                  </a:ext>
                </a:extLst>
              </a:tr>
              <a:tr h="114520">
                <a:tc>
                  <a:txBody>
                    <a:bodyPr/>
                    <a:lstStyle/>
                    <a:p>
                      <a:pPr marL="0" marR="0">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86697244"/>
                  </a:ext>
                </a:extLst>
              </a:tr>
              <a:tr h="114520">
                <a:tc>
                  <a:txBody>
                    <a:bodyPr/>
                    <a:lstStyle/>
                    <a:p>
                      <a:pPr marL="0" marR="0">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32438511"/>
                  </a:ext>
                </a:extLst>
              </a:tr>
              <a:tr h="114520">
                <a:tc>
                  <a:txBody>
                    <a:bodyPr/>
                    <a:lstStyle/>
                    <a:p>
                      <a:pPr marL="0" marR="0">
                        <a:spcBef>
                          <a:spcPts val="0"/>
                        </a:spcBef>
                        <a:spcAft>
                          <a:spcPts val="0"/>
                        </a:spcAft>
                      </a:pPr>
                      <a:r>
                        <a:rPr lang="en-US" sz="800">
                          <a:solidFill>
                            <a:schemeClr val="tx1">
                              <a:lumMod val="75000"/>
                              <a:lumOff val="25000"/>
                            </a:schemeClr>
                          </a:solidFill>
                          <a:effectLst/>
                        </a:rPr>
                        <a:t>Mauritius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87872423"/>
                  </a:ext>
                </a:extLst>
              </a:tr>
              <a:tr h="114520">
                <a:tc>
                  <a:txBody>
                    <a:bodyPr/>
                    <a:lstStyle/>
                    <a:p>
                      <a:pPr marL="0" marR="0">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808872652"/>
                  </a:ext>
                </a:extLst>
              </a:tr>
              <a:tr h="114520">
                <a:tc>
                  <a:txBody>
                    <a:bodyPr/>
                    <a:lstStyle/>
                    <a:p>
                      <a:pPr marL="0" marR="0">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928639692"/>
                  </a:ext>
                </a:extLst>
              </a:tr>
              <a:tr h="114520">
                <a:tc>
                  <a:txBody>
                    <a:bodyPr/>
                    <a:lstStyle/>
                    <a:p>
                      <a:pPr marL="0" marR="0">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577677581"/>
                  </a:ext>
                </a:extLst>
              </a:tr>
              <a:tr h="114520">
                <a:tc>
                  <a:txBody>
                    <a:bodyPr/>
                    <a:lstStyle/>
                    <a:p>
                      <a:pPr marL="0" marR="0">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194218475"/>
                  </a:ext>
                </a:extLst>
              </a:tr>
              <a:tr h="114520">
                <a:tc>
                  <a:txBody>
                    <a:bodyPr/>
                    <a:lstStyle/>
                    <a:p>
                      <a:pPr marL="0" marR="0">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452325974"/>
                  </a:ext>
                </a:extLst>
              </a:tr>
              <a:tr h="114520">
                <a:tc>
                  <a:txBody>
                    <a:bodyPr/>
                    <a:lstStyle/>
                    <a:p>
                      <a:pPr marL="0" marR="0">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471387934"/>
                  </a:ext>
                </a:extLst>
              </a:tr>
              <a:tr h="114520">
                <a:tc>
                  <a:txBody>
                    <a:bodyPr/>
                    <a:lstStyle/>
                    <a:p>
                      <a:pPr marL="0" marR="0">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344155263"/>
                  </a:ext>
                </a:extLst>
              </a:tr>
              <a:tr h="114520">
                <a:tc>
                  <a:txBody>
                    <a:bodyPr/>
                    <a:lstStyle/>
                    <a:p>
                      <a:pPr marL="0" marR="0">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289702223"/>
                  </a:ext>
                </a:extLst>
              </a:tr>
              <a:tr h="114520">
                <a:tc>
                  <a:txBody>
                    <a:bodyPr/>
                    <a:lstStyle/>
                    <a:p>
                      <a:pPr marL="0" marR="0">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932941931"/>
                  </a:ext>
                </a:extLst>
              </a:tr>
              <a:tr h="114520">
                <a:tc>
                  <a:txBody>
                    <a:bodyPr/>
                    <a:lstStyle/>
                    <a:p>
                      <a:pPr marL="0" marR="0">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707135803"/>
                  </a:ext>
                </a:extLst>
              </a:tr>
              <a:tr h="114520">
                <a:tc>
                  <a:txBody>
                    <a:bodyPr/>
                    <a:lstStyle/>
                    <a:p>
                      <a:pPr marL="0" marR="0">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2420136044"/>
                  </a:ext>
                </a:extLst>
              </a:tr>
              <a:tr h="114520">
                <a:tc>
                  <a:txBody>
                    <a:bodyPr/>
                    <a:lstStyle/>
                    <a:p>
                      <a:pPr marL="0" marR="0">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003170431"/>
                  </a:ext>
                </a:extLst>
              </a:tr>
              <a:tr h="114520">
                <a:tc>
                  <a:txBody>
                    <a:bodyPr/>
                    <a:lstStyle/>
                    <a:p>
                      <a:pPr marL="0" marR="0">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586840095"/>
                  </a:ext>
                </a:extLst>
              </a:tr>
              <a:tr h="114520">
                <a:tc>
                  <a:txBody>
                    <a:bodyPr/>
                    <a:lstStyle/>
                    <a:p>
                      <a:pPr marL="0" marR="0">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3860488090"/>
                  </a:ext>
                </a:extLst>
              </a:tr>
              <a:tr h="114520">
                <a:tc>
                  <a:txBody>
                    <a:bodyPr/>
                    <a:lstStyle/>
                    <a:p>
                      <a:pPr marL="0" marR="0">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X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497971999"/>
                  </a:ext>
                </a:extLst>
              </a:tr>
              <a:tr h="114520">
                <a:tc>
                  <a:txBody>
                    <a:bodyPr/>
                    <a:lstStyle/>
                    <a:p>
                      <a:pPr marL="0" marR="0">
                        <a:spcBef>
                          <a:spcPts val="0"/>
                        </a:spcBef>
                        <a:spcAft>
                          <a:spcPts val="0"/>
                        </a:spcAft>
                      </a:pPr>
                      <a:r>
                        <a:rPr lang="en-US" sz="800">
                          <a:solidFill>
                            <a:schemeClr val="tx1">
                              <a:lumMod val="75000"/>
                              <a:lumOff val="25000"/>
                            </a:schemeClr>
                          </a:solidFill>
                          <a:effectLst/>
                        </a:rPr>
                        <a:t>Zimbabwe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latin typeface="+mj-lt"/>
                        </a:rPr>
                        <a:t>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tc>
                  <a:txBody>
                    <a:bodyPr/>
                    <a:lstStyle/>
                    <a:p>
                      <a:pPr marL="0" marR="0" algn="ctr">
                        <a:spcBef>
                          <a:spcPts val="0"/>
                        </a:spcBef>
                        <a:spcAft>
                          <a:spcPts val="0"/>
                        </a:spcAft>
                      </a:pPr>
                      <a:r>
                        <a:rPr lang="en-US" sz="800">
                          <a:solidFill>
                            <a:schemeClr val="tx1">
                              <a:lumMod val="75000"/>
                              <a:lumOff val="25000"/>
                            </a:schemeClr>
                          </a:solidFill>
                          <a:effectLst/>
                        </a:rPr>
                        <a:t>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37762" marR="37762" marT="0" marB="0" anchor="ctr"/>
                </a:tc>
                <a:extLst>
                  <a:ext uri="{0D108BD9-81ED-4DB2-BD59-A6C34878D82A}">
                    <a16:rowId xmlns:a16="http://schemas.microsoft.com/office/drawing/2014/main" val="1411926150"/>
                  </a:ext>
                </a:extLst>
              </a:tr>
            </a:tbl>
          </a:graphicData>
        </a:graphic>
      </p:graphicFrame>
      <p:sp>
        <p:nvSpPr>
          <p:cNvPr id="5" name="Oval 4">
            <a:extLst>
              <a:ext uri="{FF2B5EF4-FFF2-40B4-BE49-F238E27FC236}">
                <a16:creationId xmlns:a16="http://schemas.microsoft.com/office/drawing/2014/main" id="{C0FA75A0-1C0A-64D5-9C78-37F0B4AFA47A}"/>
              </a:ext>
            </a:extLst>
          </p:cNvPr>
          <p:cNvSpPr/>
          <p:nvPr/>
        </p:nvSpPr>
        <p:spPr>
          <a:xfrm>
            <a:off x="2054242" y="3607120"/>
            <a:ext cx="2484789" cy="19522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Date Placeholder 3">
            <a:extLst>
              <a:ext uri="{FF2B5EF4-FFF2-40B4-BE49-F238E27FC236}">
                <a16:creationId xmlns:a16="http://schemas.microsoft.com/office/drawing/2014/main" id="{19BB7B75-6BFD-63D4-F394-F4C307574C0F}"/>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11" name="Footer Placeholder 4">
            <a:extLst>
              <a:ext uri="{FF2B5EF4-FFF2-40B4-BE49-F238E27FC236}">
                <a16:creationId xmlns:a16="http://schemas.microsoft.com/office/drawing/2014/main" id="{8AF19430-9F32-7ECE-3BCA-A55A6225ABC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2" name="Slide Number Placeholder 5">
            <a:extLst>
              <a:ext uri="{FF2B5EF4-FFF2-40B4-BE49-F238E27FC236}">
                <a16:creationId xmlns:a16="http://schemas.microsoft.com/office/drawing/2014/main" id="{12F9AD4F-B5DB-1611-D784-E7730BBF36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29</a:t>
            </a:fld>
            <a:endParaRPr lang="en-US"/>
          </a:p>
        </p:txBody>
      </p:sp>
    </p:spTree>
    <p:extLst>
      <p:ext uri="{BB962C8B-B14F-4D97-AF65-F5344CB8AC3E}">
        <p14:creationId xmlns:p14="http://schemas.microsoft.com/office/powerpoint/2010/main" val="317558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770400" y="356400"/>
            <a:ext cx="8470800" cy="651600"/>
          </a:xfrm>
          <a:prstGeom prst="rect">
            <a:avLst/>
          </a:prstGeom>
        </p:spPr>
        <p:txBody>
          <a:bodyPr vert="horz" lIns="91440" tIns="45720" rIns="91440" bIns="45720" rtlCol="0" anchor="ctr">
            <a:normAutofit/>
          </a:bodyPr>
          <a:lstStyle>
            <a:lvl1pPr>
              <a:lnSpc>
                <a:spcPct val="90000"/>
              </a:lnSpc>
              <a:spcBef>
                <a:spcPct val="0"/>
              </a:spcBef>
              <a:buNone/>
              <a:defRPr sz="3200" b="0" spc="50" baseline="0">
                <a:solidFill>
                  <a:srgbClr val="283378"/>
                </a:solidFill>
                <a:latin typeface="Arial" panose="020B0604020202020204" pitchFamily="34" charset="0"/>
                <a:ea typeface="+mj-ea"/>
                <a:cs typeface="Arial" panose="020B0604020202020204" pitchFamily="34" charset="0"/>
              </a:defRPr>
            </a:lvl1pPr>
          </a:lstStyle>
          <a:p>
            <a:r>
              <a:rPr lang="en-AU" dirty="0"/>
              <a:t>Overview</a:t>
            </a:r>
          </a:p>
        </p:txBody>
      </p:sp>
      <p:sp>
        <p:nvSpPr>
          <p:cNvPr id="9" name="Content Placeholder 8">
            <a:extLst>
              <a:ext uri="{FF2B5EF4-FFF2-40B4-BE49-F238E27FC236}">
                <a16:creationId xmlns:a16="http://schemas.microsoft.com/office/drawing/2014/main" id="{9035A40C-5E56-4626-8C1F-1E89AD3A93F9}"/>
              </a:ext>
            </a:extLst>
          </p:cNvPr>
          <p:cNvSpPr>
            <a:spLocks noGrp="1"/>
          </p:cNvSpPr>
          <p:nvPr>
            <p:ph idx="1"/>
          </p:nvPr>
        </p:nvSpPr>
        <p:spPr>
          <a:xfrm>
            <a:off x="838200" y="2128661"/>
            <a:ext cx="10515600" cy="4048301"/>
          </a:xfrm>
        </p:spPr>
        <p:txBody>
          <a:bodyPr>
            <a:normAutofit/>
          </a:bodyPr>
          <a:lstStyle/>
          <a:p>
            <a:pPr>
              <a:lnSpc>
                <a:spcPct val="110000"/>
              </a:lnSpc>
              <a:spcBef>
                <a:spcPts val="3600"/>
              </a:spcBef>
            </a:pPr>
            <a:r>
              <a:rPr lang="en-AU" sz="2400"/>
              <a:t>Aim</a:t>
            </a:r>
          </a:p>
          <a:p>
            <a:pPr>
              <a:lnSpc>
                <a:spcPct val="110000"/>
              </a:lnSpc>
              <a:spcBef>
                <a:spcPts val="3600"/>
              </a:spcBef>
            </a:pPr>
            <a:r>
              <a:rPr lang="en-AU" sz="2400"/>
              <a:t>Methods</a:t>
            </a:r>
          </a:p>
          <a:p>
            <a:pPr>
              <a:lnSpc>
                <a:spcPct val="110000"/>
              </a:lnSpc>
              <a:spcBef>
                <a:spcPts val="3600"/>
              </a:spcBef>
            </a:pPr>
            <a:r>
              <a:rPr lang="en-AU" sz="2400"/>
              <a:t>Key Results</a:t>
            </a:r>
          </a:p>
          <a:p>
            <a:pPr marL="0" indent="0">
              <a:lnSpc>
                <a:spcPct val="110000"/>
              </a:lnSpc>
              <a:spcBef>
                <a:spcPts val="3600"/>
              </a:spcBef>
              <a:buNone/>
            </a:pPr>
            <a:endParaRPr lang="en-AU" sz="2400"/>
          </a:p>
        </p:txBody>
      </p:sp>
      <p:sp>
        <p:nvSpPr>
          <p:cNvPr id="8" name="Date Placeholder 3">
            <a:extLst>
              <a:ext uri="{FF2B5EF4-FFF2-40B4-BE49-F238E27FC236}">
                <a16:creationId xmlns:a16="http://schemas.microsoft.com/office/drawing/2014/main" id="{9EAE193B-970F-5552-EA41-7EF2EF7DD108}"/>
              </a:ext>
            </a:extLst>
          </p:cNvPr>
          <p:cNvSpPr>
            <a:spLocks noGrp="1"/>
          </p:cNvSpPr>
          <p:nvPr>
            <p:ph type="dt" sz="half" idx="2"/>
          </p:nvPr>
        </p:nvSpPr>
        <p:spPr>
          <a:xfrm>
            <a:off x="838200" y="6536974"/>
            <a:ext cx="2743200" cy="365125"/>
          </a:xfrm>
        </p:spPr>
        <p:txBody>
          <a:bodyPr/>
          <a:lstStyle/>
          <a:p>
            <a:r>
              <a:rPr lang="en-GB" dirty="0"/>
              <a:t>July</a:t>
            </a:r>
            <a:r>
              <a:rPr lang="LID4096"/>
              <a:t> 202</a:t>
            </a:r>
            <a:r>
              <a:rPr lang="en-US"/>
              <a:t>3</a:t>
            </a:r>
          </a:p>
        </p:txBody>
      </p:sp>
      <p:sp>
        <p:nvSpPr>
          <p:cNvPr id="10" name="Footer Placeholder 4">
            <a:extLst>
              <a:ext uri="{FF2B5EF4-FFF2-40B4-BE49-F238E27FC236}">
                <a16:creationId xmlns:a16="http://schemas.microsoft.com/office/drawing/2014/main" id="{54944920-6377-E21C-EAC9-465BB3AAB5F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839FD8FE-AB30-1FFC-AC44-AA78AB00CF8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a:t>
            </a:fld>
            <a:endParaRPr lang="en-US"/>
          </a:p>
        </p:txBody>
      </p:sp>
      <p:pic>
        <p:nvPicPr>
          <p:cNvPr id="3" name="Picture 2" descr="A group of people in white coats&#10;&#10;Description automatically generated with low confidence">
            <a:extLst>
              <a:ext uri="{FF2B5EF4-FFF2-40B4-BE49-F238E27FC236}">
                <a16:creationId xmlns:a16="http://schemas.microsoft.com/office/drawing/2014/main" id="{78A4FA98-2CA5-276E-A216-D2BD6041B933}"/>
              </a:ext>
            </a:extLst>
          </p:cNvPr>
          <p:cNvPicPr>
            <a:picLocks noChangeAspect="1"/>
          </p:cNvPicPr>
          <p:nvPr/>
        </p:nvPicPr>
        <p:blipFill>
          <a:blip r:embed="rId2"/>
          <a:stretch>
            <a:fillRect/>
          </a:stretch>
        </p:blipFill>
        <p:spPr>
          <a:xfrm>
            <a:off x="5380382" y="2076099"/>
            <a:ext cx="6460434" cy="4643437"/>
          </a:xfrm>
          <a:prstGeom prst="rect">
            <a:avLst/>
          </a:prstGeom>
        </p:spPr>
      </p:pic>
    </p:spTree>
    <p:extLst>
      <p:ext uri="{BB962C8B-B14F-4D97-AF65-F5344CB8AC3E}">
        <p14:creationId xmlns:p14="http://schemas.microsoft.com/office/powerpoint/2010/main" val="1691491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0400" y="356400"/>
            <a:ext cx="11728578"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Funding for kidney replacement therapy (KRT)</a:t>
            </a:r>
          </a:p>
        </p:txBody>
      </p:sp>
      <p:graphicFrame>
        <p:nvGraphicFramePr>
          <p:cNvPr id="3" name="Table 2">
            <a:extLst>
              <a:ext uri="{FF2B5EF4-FFF2-40B4-BE49-F238E27FC236}">
                <a16:creationId xmlns:a16="http://schemas.microsoft.com/office/drawing/2014/main" id="{B8D32621-37F1-B246-4F9C-4BB6702611A7}"/>
              </a:ext>
            </a:extLst>
          </p:cNvPr>
          <p:cNvGraphicFramePr>
            <a:graphicFrameLocks noGrp="1"/>
          </p:cNvGraphicFramePr>
          <p:nvPr>
            <p:extLst>
              <p:ext uri="{D42A27DB-BD31-4B8C-83A1-F6EECF244321}">
                <p14:modId xmlns:p14="http://schemas.microsoft.com/office/powerpoint/2010/main" val="3596889409"/>
              </p:ext>
            </p:extLst>
          </p:nvPr>
        </p:nvGraphicFramePr>
        <p:xfrm>
          <a:off x="853636" y="946792"/>
          <a:ext cx="10484728" cy="5730053"/>
        </p:xfrm>
        <a:graphic>
          <a:graphicData uri="http://schemas.openxmlformats.org/drawingml/2006/table">
            <a:tbl>
              <a:tblPr firstRow="1" bandRow="1">
                <a:tableStyleId>{1FECB4D8-DB02-4DC6-A0A2-4F2EBAE1DC90}</a:tableStyleId>
              </a:tblPr>
              <a:tblGrid>
                <a:gridCol w="1284056">
                  <a:extLst>
                    <a:ext uri="{9D8B030D-6E8A-4147-A177-3AD203B41FA5}">
                      <a16:colId xmlns:a16="http://schemas.microsoft.com/office/drawing/2014/main" val="2792514986"/>
                    </a:ext>
                  </a:extLst>
                </a:gridCol>
                <a:gridCol w="287521">
                  <a:extLst>
                    <a:ext uri="{9D8B030D-6E8A-4147-A177-3AD203B41FA5}">
                      <a16:colId xmlns:a16="http://schemas.microsoft.com/office/drawing/2014/main" val="2633944251"/>
                    </a:ext>
                  </a:extLst>
                </a:gridCol>
                <a:gridCol w="287521">
                  <a:extLst>
                    <a:ext uri="{9D8B030D-6E8A-4147-A177-3AD203B41FA5}">
                      <a16:colId xmlns:a16="http://schemas.microsoft.com/office/drawing/2014/main" val="3550613612"/>
                    </a:ext>
                  </a:extLst>
                </a:gridCol>
                <a:gridCol w="287521">
                  <a:extLst>
                    <a:ext uri="{9D8B030D-6E8A-4147-A177-3AD203B41FA5}">
                      <a16:colId xmlns:a16="http://schemas.microsoft.com/office/drawing/2014/main" val="2263718374"/>
                    </a:ext>
                  </a:extLst>
                </a:gridCol>
                <a:gridCol w="287521">
                  <a:extLst>
                    <a:ext uri="{9D8B030D-6E8A-4147-A177-3AD203B41FA5}">
                      <a16:colId xmlns:a16="http://schemas.microsoft.com/office/drawing/2014/main" val="460151771"/>
                    </a:ext>
                  </a:extLst>
                </a:gridCol>
                <a:gridCol w="287521">
                  <a:extLst>
                    <a:ext uri="{9D8B030D-6E8A-4147-A177-3AD203B41FA5}">
                      <a16:colId xmlns:a16="http://schemas.microsoft.com/office/drawing/2014/main" val="3613049688"/>
                    </a:ext>
                  </a:extLst>
                </a:gridCol>
                <a:gridCol w="287521">
                  <a:extLst>
                    <a:ext uri="{9D8B030D-6E8A-4147-A177-3AD203B41FA5}">
                      <a16:colId xmlns:a16="http://schemas.microsoft.com/office/drawing/2014/main" val="2246314241"/>
                    </a:ext>
                  </a:extLst>
                </a:gridCol>
                <a:gridCol w="287521">
                  <a:extLst>
                    <a:ext uri="{9D8B030D-6E8A-4147-A177-3AD203B41FA5}">
                      <a16:colId xmlns:a16="http://schemas.microsoft.com/office/drawing/2014/main" val="2099406820"/>
                    </a:ext>
                  </a:extLst>
                </a:gridCol>
                <a:gridCol w="287521">
                  <a:extLst>
                    <a:ext uri="{9D8B030D-6E8A-4147-A177-3AD203B41FA5}">
                      <a16:colId xmlns:a16="http://schemas.microsoft.com/office/drawing/2014/main" val="1470892473"/>
                    </a:ext>
                  </a:extLst>
                </a:gridCol>
                <a:gridCol w="287521">
                  <a:extLst>
                    <a:ext uri="{9D8B030D-6E8A-4147-A177-3AD203B41FA5}">
                      <a16:colId xmlns:a16="http://schemas.microsoft.com/office/drawing/2014/main" val="2221227896"/>
                    </a:ext>
                  </a:extLst>
                </a:gridCol>
                <a:gridCol w="287521">
                  <a:extLst>
                    <a:ext uri="{9D8B030D-6E8A-4147-A177-3AD203B41FA5}">
                      <a16:colId xmlns:a16="http://schemas.microsoft.com/office/drawing/2014/main" val="2930033673"/>
                    </a:ext>
                  </a:extLst>
                </a:gridCol>
                <a:gridCol w="287521">
                  <a:extLst>
                    <a:ext uri="{9D8B030D-6E8A-4147-A177-3AD203B41FA5}">
                      <a16:colId xmlns:a16="http://schemas.microsoft.com/office/drawing/2014/main" val="2334511375"/>
                    </a:ext>
                  </a:extLst>
                </a:gridCol>
                <a:gridCol w="287521">
                  <a:extLst>
                    <a:ext uri="{9D8B030D-6E8A-4147-A177-3AD203B41FA5}">
                      <a16:colId xmlns:a16="http://schemas.microsoft.com/office/drawing/2014/main" val="1961870698"/>
                    </a:ext>
                  </a:extLst>
                </a:gridCol>
                <a:gridCol w="287521">
                  <a:extLst>
                    <a:ext uri="{9D8B030D-6E8A-4147-A177-3AD203B41FA5}">
                      <a16:colId xmlns:a16="http://schemas.microsoft.com/office/drawing/2014/main" val="3584927765"/>
                    </a:ext>
                  </a:extLst>
                </a:gridCol>
                <a:gridCol w="287521">
                  <a:extLst>
                    <a:ext uri="{9D8B030D-6E8A-4147-A177-3AD203B41FA5}">
                      <a16:colId xmlns:a16="http://schemas.microsoft.com/office/drawing/2014/main" val="3300533498"/>
                    </a:ext>
                  </a:extLst>
                </a:gridCol>
                <a:gridCol w="287521">
                  <a:extLst>
                    <a:ext uri="{9D8B030D-6E8A-4147-A177-3AD203B41FA5}">
                      <a16:colId xmlns:a16="http://schemas.microsoft.com/office/drawing/2014/main" val="1467591664"/>
                    </a:ext>
                  </a:extLst>
                </a:gridCol>
                <a:gridCol w="287521">
                  <a:extLst>
                    <a:ext uri="{9D8B030D-6E8A-4147-A177-3AD203B41FA5}">
                      <a16:colId xmlns:a16="http://schemas.microsoft.com/office/drawing/2014/main" val="1693427831"/>
                    </a:ext>
                  </a:extLst>
                </a:gridCol>
                <a:gridCol w="287521">
                  <a:extLst>
                    <a:ext uri="{9D8B030D-6E8A-4147-A177-3AD203B41FA5}">
                      <a16:colId xmlns:a16="http://schemas.microsoft.com/office/drawing/2014/main" val="1854337972"/>
                    </a:ext>
                  </a:extLst>
                </a:gridCol>
                <a:gridCol w="287521">
                  <a:extLst>
                    <a:ext uri="{9D8B030D-6E8A-4147-A177-3AD203B41FA5}">
                      <a16:colId xmlns:a16="http://schemas.microsoft.com/office/drawing/2014/main" val="3443567377"/>
                    </a:ext>
                  </a:extLst>
                </a:gridCol>
                <a:gridCol w="287521">
                  <a:extLst>
                    <a:ext uri="{9D8B030D-6E8A-4147-A177-3AD203B41FA5}">
                      <a16:colId xmlns:a16="http://schemas.microsoft.com/office/drawing/2014/main" val="1903315268"/>
                    </a:ext>
                  </a:extLst>
                </a:gridCol>
                <a:gridCol w="287521">
                  <a:extLst>
                    <a:ext uri="{9D8B030D-6E8A-4147-A177-3AD203B41FA5}">
                      <a16:colId xmlns:a16="http://schemas.microsoft.com/office/drawing/2014/main" val="1209768422"/>
                    </a:ext>
                  </a:extLst>
                </a:gridCol>
                <a:gridCol w="287521">
                  <a:extLst>
                    <a:ext uri="{9D8B030D-6E8A-4147-A177-3AD203B41FA5}">
                      <a16:colId xmlns:a16="http://schemas.microsoft.com/office/drawing/2014/main" val="3375085976"/>
                    </a:ext>
                  </a:extLst>
                </a:gridCol>
                <a:gridCol w="287521">
                  <a:extLst>
                    <a:ext uri="{9D8B030D-6E8A-4147-A177-3AD203B41FA5}">
                      <a16:colId xmlns:a16="http://schemas.microsoft.com/office/drawing/2014/main" val="3364386961"/>
                    </a:ext>
                  </a:extLst>
                </a:gridCol>
                <a:gridCol w="287521">
                  <a:extLst>
                    <a:ext uri="{9D8B030D-6E8A-4147-A177-3AD203B41FA5}">
                      <a16:colId xmlns:a16="http://schemas.microsoft.com/office/drawing/2014/main" val="653203069"/>
                    </a:ext>
                  </a:extLst>
                </a:gridCol>
                <a:gridCol w="287521">
                  <a:extLst>
                    <a:ext uri="{9D8B030D-6E8A-4147-A177-3AD203B41FA5}">
                      <a16:colId xmlns:a16="http://schemas.microsoft.com/office/drawing/2014/main" val="2364379802"/>
                    </a:ext>
                  </a:extLst>
                </a:gridCol>
                <a:gridCol w="287521">
                  <a:extLst>
                    <a:ext uri="{9D8B030D-6E8A-4147-A177-3AD203B41FA5}">
                      <a16:colId xmlns:a16="http://schemas.microsoft.com/office/drawing/2014/main" val="999222288"/>
                    </a:ext>
                  </a:extLst>
                </a:gridCol>
                <a:gridCol w="287521">
                  <a:extLst>
                    <a:ext uri="{9D8B030D-6E8A-4147-A177-3AD203B41FA5}">
                      <a16:colId xmlns:a16="http://schemas.microsoft.com/office/drawing/2014/main" val="3968340642"/>
                    </a:ext>
                  </a:extLst>
                </a:gridCol>
                <a:gridCol w="287521">
                  <a:extLst>
                    <a:ext uri="{9D8B030D-6E8A-4147-A177-3AD203B41FA5}">
                      <a16:colId xmlns:a16="http://schemas.microsoft.com/office/drawing/2014/main" val="1656864450"/>
                    </a:ext>
                  </a:extLst>
                </a:gridCol>
                <a:gridCol w="287521">
                  <a:extLst>
                    <a:ext uri="{9D8B030D-6E8A-4147-A177-3AD203B41FA5}">
                      <a16:colId xmlns:a16="http://schemas.microsoft.com/office/drawing/2014/main" val="65715550"/>
                    </a:ext>
                  </a:extLst>
                </a:gridCol>
                <a:gridCol w="287521">
                  <a:extLst>
                    <a:ext uri="{9D8B030D-6E8A-4147-A177-3AD203B41FA5}">
                      <a16:colId xmlns:a16="http://schemas.microsoft.com/office/drawing/2014/main" val="2283513883"/>
                    </a:ext>
                  </a:extLst>
                </a:gridCol>
                <a:gridCol w="287521">
                  <a:extLst>
                    <a:ext uri="{9D8B030D-6E8A-4147-A177-3AD203B41FA5}">
                      <a16:colId xmlns:a16="http://schemas.microsoft.com/office/drawing/2014/main" val="3387470833"/>
                    </a:ext>
                  </a:extLst>
                </a:gridCol>
                <a:gridCol w="287521">
                  <a:extLst>
                    <a:ext uri="{9D8B030D-6E8A-4147-A177-3AD203B41FA5}">
                      <a16:colId xmlns:a16="http://schemas.microsoft.com/office/drawing/2014/main" val="1558149467"/>
                    </a:ext>
                  </a:extLst>
                </a:gridCol>
                <a:gridCol w="287521">
                  <a:extLst>
                    <a:ext uri="{9D8B030D-6E8A-4147-A177-3AD203B41FA5}">
                      <a16:colId xmlns:a16="http://schemas.microsoft.com/office/drawing/2014/main" val="3581383538"/>
                    </a:ext>
                  </a:extLst>
                </a:gridCol>
              </a:tblGrid>
              <a:tr h="642941">
                <a:tc rowSpan="2">
                  <a:txBody>
                    <a:bodyPr/>
                    <a:lstStyle/>
                    <a:p>
                      <a:pPr marL="0" marR="0" algn="ctr">
                        <a:lnSpc>
                          <a:spcPct val="115000"/>
                        </a:lnSpc>
                        <a:spcBef>
                          <a:spcPts val="0"/>
                        </a:spcBef>
                        <a:spcAft>
                          <a:spcPts val="0"/>
                        </a:spcAft>
                      </a:pPr>
                      <a:r>
                        <a:rPr lang="en-US" sz="900">
                          <a:effectLst/>
                        </a:rPr>
                        <a:t>Country </a:t>
                      </a:r>
                      <a:endParaRPr lang="en-GB" sz="900">
                        <a:solidFill>
                          <a:schemeClr val="bg1"/>
                        </a:solidFill>
                        <a:effectLst/>
                        <a:latin typeface="+mj-lt"/>
                        <a:ea typeface="SimSun" panose="02010600030101010101" pitchFamily="2" charset="-122"/>
                        <a:cs typeface="Times New Roman" panose="02020603050405020304" pitchFamily="18"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4">
                  <a:txBody>
                    <a:bodyPr/>
                    <a:lstStyle/>
                    <a:p>
                      <a:pPr marL="0" marR="0" algn="ctr">
                        <a:spcBef>
                          <a:spcPts val="0"/>
                        </a:spcBef>
                        <a:spcAft>
                          <a:spcPts val="0"/>
                        </a:spcAft>
                      </a:pPr>
                      <a:r>
                        <a:rPr lang="en-US" sz="900">
                          <a:solidFill>
                            <a:schemeClr val="tx1">
                              <a:lumMod val="75000"/>
                              <a:lumOff val="25000"/>
                            </a:schemeClr>
                          </a:solidFill>
                          <a:effectLst/>
                        </a:rPr>
                        <a:t>Publicly funded (free)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rPr>
                        <a:t>Publicly funded (some fees)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rPr>
                        <a:t>Mixed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rPr>
                        <a:t>Solely private (out-of-pocket)</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900">
                          <a:solidFill>
                            <a:schemeClr val="tx1">
                              <a:lumMod val="75000"/>
                              <a:lumOff val="25000"/>
                            </a:schemeClr>
                          </a:solidFill>
                          <a:effectLst/>
                        </a:rPr>
                        <a:t>Solely private (health insurance)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900">
                          <a:solidFill>
                            <a:schemeClr val="tx1">
                              <a:lumMod val="75000"/>
                              <a:lumOff val="25000"/>
                            </a:schemeClr>
                          </a:solidFill>
                          <a:effectLst/>
                        </a:rPr>
                        <a:t>Multiple</a:t>
                      </a:r>
                    </a:p>
                    <a:p>
                      <a:pPr marL="0" marR="0" algn="ctr">
                        <a:lnSpc>
                          <a:spcPct val="107000"/>
                        </a:lnSpc>
                        <a:spcBef>
                          <a:spcPts val="0"/>
                        </a:spcBef>
                        <a:spcAft>
                          <a:spcPts val="0"/>
                        </a:spcAft>
                      </a:pPr>
                      <a:r>
                        <a:rPr lang="en-US" sz="900">
                          <a:solidFill>
                            <a:schemeClr val="tx1">
                              <a:lumMod val="75000"/>
                              <a:lumOff val="25000"/>
                            </a:schemeClr>
                          </a:solidFill>
                          <a:effectLst/>
                        </a:rPr>
                        <a:t>systems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rPr>
                        <a:t>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rPr>
                        <a:t>Other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5288700"/>
                  </a:ext>
                </a:extLst>
              </a:tr>
              <a:tr h="167192">
                <a:tc vMerge="1">
                  <a:txBody>
                    <a:bodyPr/>
                    <a:lstStyle/>
                    <a:p>
                      <a:pPr marL="0" marR="0" algn="l">
                        <a:lnSpc>
                          <a:spcPct val="115000"/>
                        </a:lnSpc>
                        <a:spcBef>
                          <a:spcPts val="0"/>
                        </a:spcBef>
                        <a:spcAft>
                          <a:spcPts val="0"/>
                        </a:spcAft>
                      </a:pPr>
                      <a:endParaRPr lang="en-GB" sz="105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900">
                          <a:solidFill>
                            <a:schemeClr val="tx1">
                              <a:lumMod val="75000"/>
                              <a:lumOff val="25000"/>
                            </a:schemeClr>
                          </a:solidFill>
                          <a:effectLs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13576420"/>
                  </a:ext>
                </a:extLst>
              </a:tr>
              <a:tr h="152526">
                <a:tc>
                  <a:txBody>
                    <a:bodyPr/>
                    <a:lstStyle/>
                    <a:p>
                      <a:pPr marL="0" marR="0">
                        <a:spcBef>
                          <a:spcPts val="0"/>
                        </a:spcBef>
                        <a:spcAft>
                          <a:spcPts val="0"/>
                        </a:spcAft>
                      </a:pPr>
                      <a:r>
                        <a:rPr lang="en-ZA" sz="800" b="1">
                          <a:solidFill>
                            <a:schemeClr val="tx1">
                              <a:lumMod val="75000"/>
                              <a:lumOff val="25000"/>
                            </a:schemeClr>
                          </a:solidFill>
                          <a:effectLst/>
                        </a:rPr>
                        <a:t>Angola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3451135315"/>
                  </a:ext>
                </a:extLst>
              </a:tr>
              <a:tr h="152526">
                <a:tc>
                  <a:txBody>
                    <a:bodyPr/>
                    <a:lstStyle/>
                    <a:p>
                      <a:pPr marL="0" marR="0">
                        <a:spcBef>
                          <a:spcPts val="0"/>
                        </a:spcBef>
                        <a:spcAft>
                          <a:spcPts val="0"/>
                        </a:spcAft>
                      </a:pPr>
                      <a:r>
                        <a:rPr lang="en-ZA" sz="800" b="1">
                          <a:solidFill>
                            <a:schemeClr val="tx1">
                              <a:lumMod val="75000"/>
                              <a:lumOff val="25000"/>
                            </a:schemeClr>
                          </a:solidFill>
                          <a:effectLst/>
                        </a:rPr>
                        <a:t>Benin</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3301771567"/>
                  </a:ext>
                </a:extLst>
              </a:tr>
              <a:tr h="158281">
                <a:tc>
                  <a:txBody>
                    <a:bodyPr/>
                    <a:lstStyle/>
                    <a:p>
                      <a:pPr marL="0" marR="0">
                        <a:spcBef>
                          <a:spcPts val="0"/>
                        </a:spcBef>
                        <a:spcAft>
                          <a:spcPts val="0"/>
                        </a:spcAft>
                      </a:pPr>
                      <a:r>
                        <a:rPr lang="en-ZA" sz="800" b="1">
                          <a:solidFill>
                            <a:schemeClr val="tx1">
                              <a:lumMod val="75000"/>
                              <a:lumOff val="25000"/>
                            </a:schemeClr>
                          </a:solidFill>
                          <a:effectLst/>
                        </a:rPr>
                        <a:t>Botswana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298924052"/>
                  </a:ext>
                </a:extLst>
              </a:tr>
              <a:tr h="158281">
                <a:tc>
                  <a:txBody>
                    <a:bodyPr/>
                    <a:lstStyle/>
                    <a:p>
                      <a:pPr marL="0" marR="0">
                        <a:spcBef>
                          <a:spcPts val="0"/>
                        </a:spcBef>
                        <a:spcAft>
                          <a:spcPts val="0"/>
                        </a:spcAft>
                      </a:pPr>
                      <a:r>
                        <a:rPr lang="en-ZA" sz="800" b="1">
                          <a:solidFill>
                            <a:schemeClr val="tx1">
                              <a:lumMod val="75000"/>
                              <a:lumOff val="25000"/>
                            </a:schemeClr>
                          </a:solidFill>
                          <a:effectLst/>
                        </a:rPr>
                        <a:t>Burkina Faso</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114792292"/>
                  </a:ext>
                </a:extLst>
              </a:tr>
              <a:tr h="158281">
                <a:tc>
                  <a:txBody>
                    <a:bodyPr/>
                    <a:lstStyle/>
                    <a:p>
                      <a:pPr marL="0" marR="0">
                        <a:spcBef>
                          <a:spcPts val="0"/>
                        </a:spcBef>
                        <a:spcAft>
                          <a:spcPts val="0"/>
                        </a:spcAft>
                      </a:pPr>
                      <a:r>
                        <a:rPr lang="en-ZA" sz="800" b="1">
                          <a:solidFill>
                            <a:schemeClr val="tx1">
                              <a:lumMod val="75000"/>
                              <a:lumOff val="25000"/>
                            </a:schemeClr>
                          </a:solidFill>
                          <a:effectLst/>
                        </a:rPr>
                        <a:t>Burundi</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673725318"/>
                  </a:ext>
                </a:extLst>
              </a:tr>
              <a:tr h="158281">
                <a:tc>
                  <a:txBody>
                    <a:bodyPr/>
                    <a:lstStyle/>
                    <a:p>
                      <a:pPr marL="0" marR="0">
                        <a:spcBef>
                          <a:spcPts val="0"/>
                        </a:spcBef>
                        <a:spcAft>
                          <a:spcPts val="0"/>
                        </a:spcAft>
                      </a:pPr>
                      <a:r>
                        <a:rPr lang="en-ZA" sz="800" b="1">
                          <a:solidFill>
                            <a:schemeClr val="tx1">
                              <a:lumMod val="75000"/>
                              <a:lumOff val="25000"/>
                            </a:schemeClr>
                          </a:solidFill>
                          <a:effectLst/>
                        </a:rPr>
                        <a:t>Cameroon</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922962190"/>
                  </a:ext>
                </a:extLst>
              </a:tr>
              <a:tr h="158281">
                <a:tc>
                  <a:txBody>
                    <a:bodyPr/>
                    <a:lstStyle/>
                    <a:p>
                      <a:pPr marL="0" marR="0">
                        <a:spcBef>
                          <a:spcPts val="0"/>
                        </a:spcBef>
                        <a:spcAft>
                          <a:spcPts val="0"/>
                        </a:spcAft>
                      </a:pPr>
                      <a:r>
                        <a:rPr lang="en-ZA" sz="800" b="1">
                          <a:solidFill>
                            <a:schemeClr val="tx1">
                              <a:lumMod val="75000"/>
                              <a:lumOff val="25000"/>
                            </a:schemeClr>
                          </a:solidFill>
                          <a:effectLst/>
                        </a:rPr>
                        <a:t>Cape Verde</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4267704569"/>
                  </a:ext>
                </a:extLst>
              </a:tr>
              <a:tr h="158281">
                <a:tc>
                  <a:txBody>
                    <a:bodyPr/>
                    <a:lstStyle/>
                    <a:p>
                      <a:pPr marL="0" marR="0">
                        <a:spcBef>
                          <a:spcPts val="0"/>
                        </a:spcBef>
                        <a:spcAft>
                          <a:spcPts val="0"/>
                        </a:spcAft>
                      </a:pPr>
                      <a:r>
                        <a:rPr lang="en-US" sz="800" b="1">
                          <a:solidFill>
                            <a:schemeClr val="tx1">
                              <a:lumMod val="75000"/>
                              <a:lumOff val="25000"/>
                            </a:schemeClr>
                          </a:solidFill>
                          <a:effectLst/>
                        </a:rPr>
                        <a:t>C African Republic</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480655598"/>
                  </a:ext>
                </a:extLst>
              </a:tr>
              <a:tr h="158281">
                <a:tc>
                  <a:txBody>
                    <a:bodyPr/>
                    <a:lstStyle/>
                    <a:p>
                      <a:pPr marL="0" marR="0">
                        <a:spcBef>
                          <a:spcPts val="0"/>
                        </a:spcBef>
                        <a:spcAft>
                          <a:spcPts val="0"/>
                        </a:spcAft>
                      </a:pPr>
                      <a:r>
                        <a:rPr lang="en-ZA" sz="800" b="1">
                          <a:solidFill>
                            <a:schemeClr val="tx1">
                              <a:lumMod val="75000"/>
                              <a:lumOff val="25000"/>
                            </a:schemeClr>
                          </a:solidFill>
                          <a:effectLst/>
                        </a:rPr>
                        <a:t>Chad</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87466031"/>
                  </a:ext>
                </a:extLst>
              </a:tr>
              <a:tr h="158281">
                <a:tc>
                  <a:txBody>
                    <a:bodyPr/>
                    <a:lstStyle/>
                    <a:p>
                      <a:pPr marL="0" marR="0">
                        <a:spcBef>
                          <a:spcPts val="0"/>
                        </a:spcBef>
                        <a:spcAft>
                          <a:spcPts val="0"/>
                        </a:spcAft>
                      </a:pPr>
                      <a:r>
                        <a:rPr lang="en-ZA" sz="800" b="1">
                          <a:solidFill>
                            <a:schemeClr val="tx1">
                              <a:lumMod val="75000"/>
                              <a:lumOff val="25000"/>
                            </a:schemeClr>
                          </a:solidFill>
                          <a:effectLst/>
                        </a:rPr>
                        <a:t>Congo, Dem. Rep.</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615679484"/>
                  </a:ext>
                </a:extLst>
              </a:tr>
              <a:tr h="158281">
                <a:tc>
                  <a:txBody>
                    <a:bodyPr/>
                    <a:lstStyle/>
                    <a:p>
                      <a:pPr marL="0" marR="0">
                        <a:spcBef>
                          <a:spcPts val="0"/>
                        </a:spcBef>
                        <a:spcAft>
                          <a:spcPts val="0"/>
                        </a:spcAft>
                      </a:pPr>
                      <a:r>
                        <a:rPr lang="en-ZA" sz="800" b="1">
                          <a:solidFill>
                            <a:schemeClr val="tx1">
                              <a:lumMod val="75000"/>
                              <a:lumOff val="25000"/>
                            </a:schemeClr>
                          </a:solidFill>
                          <a:effectLst/>
                        </a:rPr>
                        <a:t>Congo, Rep.</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140195517"/>
                  </a:ext>
                </a:extLst>
              </a:tr>
              <a:tr h="158281">
                <a:tc>
                  <a:txBody>
                    <a:bodyPr/>
                    <a:lstStyle/>
                    <a:p>
                      <a:pPr marL="0" marR="0">
                        <a:spcBef>
                          <a:spcPts val="0"/>
                        </a:spcBef>
                        <a:spcAft>
                          <a:spcPts val="0"/>
                        </a:spcAft>
                      </a:pPr>
                      <a:r>
                        <a:rPr lang="en-ZA" sz="800" b="1">
                          <a:solidFill>
                            <a:schemeClr val="tx1">
                              <a:lumMod val="75000"/>
                              <a:lumOff val="25000"/>
                            </a:schemeClr>
                          </a:solidFill>
                          <a:effectLst/>
                        </a:rPr>
                        <a:t>Cote d'Ivoire</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94580224"/>
                  </a:ext>
                </a:extLst>
              </a:tr>
              <a:tr h="158281">
                <a:tc>
                  <a:txBody>
                    <a:bodyPr/>
                    <a:lstStyle/>
                    <a:p>
                      <a:pPr marL="0" marR="0">
                        <a:spcBef>
                          <a:spcPts val="0"/>
                        </a:spcBef>
                        <a:spcAft>
                          <a:spcPts val="0"/>
                        </a:spcAft>
                      </a:pPr>
                      <a:r>
                        <a:rPr lang="en-ZA" sz="800" b="1">
                          <a:solidFill>
                            <a:schemeClr val="tx1">
                              <a:lumMod val="75000"/>
                              <a:lumOff val="25000"/>
                            </a:schemeClr>
                          </a:solidFill>
                          <a:effectLst/>
                        </a:rPr>
                        <a:t>Egypt, Arab Rep.</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557472006"/>
                  </a:ext>
                </a:extLst>
              </a:tr>
              <a:tr h="158281">
                <a:tc>
                  <a:txBody>
                    <a:bodyPr/>
                    <a:lstStyle/>
                    <a:p>
                      <a:pPr marL="0" marR="0">
                        <a:spcBef>
                          <a:spcPts val="0"/>
                        </a:spcBef>
                        <a:spcAft>
                          <a:spcPts val="0"/>
                        </a:spcAft>
                      </a:pPr>
                      <a:r>
                        <a:rPr lang="en-ZA" sz="800" b="1">
                          <a:solidFill>
                            <a:schemeClr val="tx1">
                              <a:lumMod val="75000"/>
                              <a:lumOff val="25000"/>
                            </a:schemeClr>
                          </a:solidFill>
                          <a:effectLst/>
                        </a:rPr>
                        <a:t>Ethiopia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268698570"/>
                  </a:ext>
                </a:extLst>
              </a:tr>
              <a:tr h="158281">
                <a:tc>
                  <a:txBody>
                    <a:bodyPr/>
                    <a:lstStyle/>
                    <a:p>
                      <a:pPr marL="0" marR="0">
                        <a:spcBef>
                          <a:spcPts val="0"/>
                        </a:spcBef>
                        <a:spcAft>
                          <a:spcPts val="0"/>
                        </a:spcAft>
                      </a:pPr>
                      <a:r>
                        <a:rPr lang="en-ZA" sz="800" b="1">
                          <a:solidFill>
                            <a:schemeClr val="tx1">
                              <a:lumMod val="75000"/>
                              <a:lumOff val="25000"/>
                            </a:schemeClr>
                          </a:solidFill>
                          <a:effectLst/>
                        </a:rPr>
                        <a:t>Gabon</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4288576519"/>
                  </a:ext>
                </a:extLst>
              </a:tr>
              <a:tr h="158281">
                <a:tc>
                  <a:txBody>
                    <a:bodyPr/>
                    <a:lstStyle/>
                    <a:p>
                      <a:pPr marL="0" marR="0">
                        <a:spcBef>
                          <a:spcPts val="0"/>
                        </a:spcBef>
                        <a:spcAft>
                          <a:spcPts val="0"/>
                        </a:spcAft>
                      </a:pPr>
                      <a:r>
                        <a:rPr lang="en-ZA" sz="800" b="1">
                          <a:solidFill>
                            <a:schemeClr val="tx1">
                              <a:lumMod val="75000"/>
                              <a:lumOff val="25000"/>
                            </a:schemeClr>
                          </a:solidFill>
                          <a:effectLst/>
                        </a:rPr>
                        <a:t>Gambia, The</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89207744"/>
                  </a:ext>
                </a:extLst>
              </a:tr>
              <a:tr h="158281">
                <a:tc>
                  <a:txBody>
                    <a:bodyPr/>
                    <a:lstStyle/>
                    <a:p>
                      <a:pPr marL="0" marR="0">
                        <a:spcBef>
                          <a:spcPts val="0"/>
                        </a:spcBef>
                        <a:spcAft>
                          <a:spcPts val="0"/>
                        </a:spcAft>
                      </a:pPr>
                      <a:r>
                        <a:rPr lang="en-ZA" sz="800" b="1">
                          <a:solidFill>
                            <a:schemeClr val="tx1">
                              <a:lumMod val="75000"/>
                              <a:lumOff val="25000"/>
                            </a:schemeClr>
                          </a:solidFill>
                          <a:effectLst/>
                        </a:rPr>
                        <a:t>Ghana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847436401"/>
                  </a:ext>
                </a:extLst>
              </a:tr>
              <a:tr h="158281">
                <a:tc>
                  <a:txBody>
                    <a:bodyPr/>
                    <a:lstStyle/>
                    <a:p>
                      <a:pPr marL="0" marR="0">
                        <a:spcBef>
                          <a:spcPts val="0"/>
                        </a:spcBef>
                        <a:spcAft>
                          <a:spcPts val="0"/>
                        </a:spcAft>
                      </a:pPr>
                      <a:r>
                        <a:rPr lang="en-ZA" sz="800" b="1">
                          <a:solidFill>
                            <a:schemeClr val="tx1">
                              <a:lumMod val="75000"/>
                              <a:lumOff val="25000"/>
                            </a:schemeClr>
                          </a:solidFill>
                          <a:effectLst/>
                        </a:rPr>
                        <a:t>Guinea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798109951"/>
                  </a:ext>
                </a:extLst>
              </a:tr>
              <a:tr h="158281">
                <a:tc>
                  <a:txBody>
                    <a:bodyPr/>
                    <a:lstStyle/>
                    <a:p>
                      <a:pPr marL="0" marR="0">
                        <a:spcBef>
                          <a:spcPts val="0"/>
                        </a:spcBef>
                        <a:spcAft>
                          <a:spcPts val="0"/>
                        </a:spcAft>
                      </a:pPr>
                      <a:r>
                        <a:rPr lang="en-ZA" sz="800" b="1">
                          <a:solidFill>
                            <a:schemeClr val="tx1">
                              <a:lumMod val="75000"/>
                              <a:lumOff val="25000"/>
                            </a:schemeClr>
                          </a:solidFill>
                          <a:effectLst/>
                        </a:rPr>
                        <a:t>Kenya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49523085"/>
                  </a:ext>
                </a:extLst>
              </a:tr>
              <a:tr h="158281">
                <a:tc>
                  <a:txBody>
                    <a:bodyPr/>
                    <a:lstStyle/>
                    <a:p>
                      <a:pPr marL="0" marR="0">
                        <a:spcBef>
                          <a:spcPts val="0"/>
                        </a:spcBef>
                        <a:spcAft>
                          <a:spcPts val="0"/>
                        </a:spcAft>
                      </a:pPr>
                      <a:r>
                        <a:rPr lang="en-US" sz="800" b="1">
                          <a:solidFill>
                            <a:schemeClr val="tx1">
                              <a:lumMod val="75000"/>
                              <a:lumOff val="25000"/>
                            </a:schemeClr>
                          </a:solidFill>
                          <a:effectLst/>
                        </a:rPr>
                        <a:t>Lesotho</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699729242"/>
                  </a:ext>
                </a:extLst>
              </a:tr>
              <a:tr h="158281">
                <a:tc>
                  <a:txBody>
                    <a:bodyPr/>
                    <a:lstStyle/>
                    <a:p>
                      <a:pPr marL="0" marR="0">
                        <a:spcBef>
                          <a:spcPts val="0"/>
                        </a:spcBef>
                        <a:spcAft>
                          <a:spcPts val="0"/>
                        </a:spcAft>
                      </a:pPr>
                      <a:r>
                        <a:rPr lang="en-ZA" sz="800" b="1">
                          <a:solidFill>
                            <a:schemeClr val="tx1">
                              <a:lumMod val="75000"/>
                              <a:lumOff val="25000"/>
                            </a:schemeClr>
                          </a:solidFill>
                          <a:effectLst/>
                        </a:rPr>
                        <a:t>Madagascar</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303027512"/>
                  </a:ext>
                </a:extLst>
              </a:tr>
              <a:tr h="158281">
                <a:tc>
                  <a:txBody>
                    <a:bodyPr/>
                    <a:lstStyle/>
                    <a:p>
                      <a:pPr marL="0" marR="0">
                        <a:spcBef>
                          <a:spcPts val="0"/>
                        </a:spcBef>
                        <a:spcAft>
                          <a:spcPts val="0"/>
                        </a:spcAft>
                      </a:pPr>
                      <a:r>
                        <a:rPr lang="en-ZA" sz="800" b="1">
                          <a:solidFill>
                            <a:schemeClr val="tx1">
                              <a:lumMod val="75000"/>
                              <a:lumOff val="25000"/>
                            </a:schemeClr>
                          </a:solidFill>
                          <a:effectLst/>
                        </a:rPr>
                        <a:t>Malawi</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181060750"/>
                  </a:ext>
                </a:extLst>
              </a:tr>
              <a:tr h="158281">
                <a:tc>
                  <a:txBody>
                    <a:bodyPr/>
                    <a:lstStyle/>
                    <a:p>
                      <a:pPr marL="0" marR="0">
                        <a:spcBef>
                          <a:spcPts val="0"/>
                        </a:spcBef>
                        <a:spcAft>
                          <a:spcPts val="0"/>
                        </a:spcAft>
                      </a:pPr>
                      <a:r>
                        <a:rPr lang="en-US" sz="800" b="1">
                          <a:solidFill>
                            <a:schemeClr val="tx1">
                              <a:lumMod val="75000"/>
                              <a:lumOff val="25000"/>
                            </a:schemeClr>
                          </a:solidFill>
                          <a:effectLst/>
                        </a:rPr>
                        <a:t>Mali</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768896256"/>
                  </a:ext>
                </a:extLst>
              </a:tr>
              <a:tr h="158281">
                <a:tc>
                  <a:txBody>
                    <a:bodyPr/>
                    <a:lstStyle/>
                    <a:p>
                      <a:pPr marL="0" marR="0">
                        <a:spcBef>
                          <a:spcPts val="0"/>
                        </a:spcBef>
                        <a:spcAft>
                          <a:spcPts val="0"/>
                        </a:spcAft>
                      </a:pPr>
                      <a:r>
                        <a:rPr lang="en-ZA" sz="800" b="1">
                          <a:solidFill>
                            <a:schemeClr val="tx1">
                              <a:lumMod val="75000"/>
                              <a:lumOff val="25000"/>
                            </a:schemeClr>
                          </a:solidFill>
                          <a:effectLst/>
                        </a:rPr>
                        <a:t>Mauritania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159038490"/>
                  </a:ext>
                </a:extLst>
              </a:tr>
              <a:tr h="158281">
                <a:tc>
                  <a:txBody>
                    <a:bodyPr/>
                    <a:lstStyle/>
                    <a:p>
                      <a:pPr marL="0" marR="0">
                        <a:spcBef>
                          <a:spcPts val="0"/>
                        </a:spcBef>
                        <a:spcAft>
                          <a:spcPts val="0"/>
                        </a:spcAft>
                      </a:pPr>
                      <a:r>
                        <a:rPr lang="en-US" sz="800" b="1">
                          <a:solidFill>
                            <a:schemeClr val="tx1">
                              <a:lumMod val="75000"/>
                              <a:lumOff val="25000"/>
                            </a:schemeClr>
                          </a:solidFill>
                          <a:effectLst/>
                        </a:rPr>
                        <a:t>Mauritius</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3138294957"/>
                  </a:ext>
                </a:extLst>
              </a:tr>
              <a:tr h="158281">
                <a:tc>
                  <a:txBody>
                    <a:bodyPr/>
                    <a:lstStyle/>
                    <a:p>
                      <a:pPr marL="0" marR="0">
                        <a:spcBef>
                          <a:spcPts val="0"/>
                        </a:spcBef>
                        <a:spcAft>
                          <a:spcPts val="0"/>
                        </a:spcAft>
                      </a:pPr>
                      <a:r>
                        <a:rPr lang="en-ZA" sz="800" b="1">
                          <a:solidFill>
                            <a:schemeClr val="tx1">
                              <a:lumMod val="75000"/>
                              <a:lumOff val="25000"/>
                            </a:schemeClr>
                          </a:solidFill>
                          <a:effectLst/>
                        </a:rPr>
                        <a:t>Morocco</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171053209"/>
                  </a:ext>
                </a:extLst>
              </a:tr>
              <a:tr h="158281">
                <a:tc>
                  <a:txBody>
                    <a:bodyPr/>
                    <a:lstStyle/>
                    <a:p>
                      <a:pPr marL="0" marR="0">
                        <a:spcBef>
                          <a:spcPts val="0"/>
                        </a:spcBef>
                        <a:spcAft>
                          <a:spcPts val="0"/>
                        </a:spcAft>
                      </a:pPr>
                      <a:r>
                        <a:rPr lang="en-ZA" sz="800" b="1">
                          <a:solidFill>
                            <a:schemeClr val="tx1">
                              <a:lumMod val="75000"/>
                              <a:lumOff val="25000"/>
                            </a:schemeClr>
                          </a:solidFill>
                          <a:effectLst/>
                        </a:rPr>
                        <a:t>Mozambique</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3142343394"/>
                  </a:ext>
                </a:extLst>
              </a:tr>
              <a:tr h="158281">
                <a:tc>
                  <a:txBody>
                    <a:bodyPr/>
                    <a:lstStyle/>
                    <a:p>
                      <a:pPr marL="0" marR="0">
                        <a:spcBef>
                          <a:spcPts val="0"/>
                        </a:spcBef>
                        <a:spcAft>
                          <a:spcPts val="0"/>
                        </a:spcAft>
                      </a:pPr>
                      <a:r>
                        <a:rPr lang="en-ZA" sz="800" b="1">
                          <a:solidFill>
                            <a:schemeClr val="tx1">
                              <a:lumMod val="75000"/>
                              <a:lumOff val="25000"/>
                            </a:schemeClr>
                          </a:solidFill>
                          <a:effectLst/>
                        </a:rPr>
                        <a:t>Namibia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479500140"/>
                  </a:ext>
                </a:extLst>
              </a:tr>
              <a:tr h="158281">
                <a:tc>
                  <a:txBody>
                    <a:bodyPr/>
                    <a:lstStyle/>
                    <a:p>
                      <a:pPr marL="0" marR="0">
                        <a:spcBef>
                          <a:spcPts val="0"/>
                        </a:spcBef>
                        <a:spcAft>
                          <a:spcPts val="0"/>
                        </a:spcAft>
                      </a:pPr>
                      <a:r>
                        <a:rPr lang="en-ZA" sz="800" b="1">
                          <a:solidFill>
                            <a:schemeClr val="tx1">
                              <a:lumMod val="75000"/>
                              <a:lumOff val="25000"/>
                            </a:schemeClr>
                          </a:solidFill>
                          <a:effectLst/>
                        </a:rPr>
                        <a:t>Niger</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47899300"/>
                  </a:ext>
                </a:extLst>
              </a:tr>
              <a:tr h="158281">
                <a:tc>
                  <a:txBody>
                    <a:bodyPr/>
                    <a:lstStyle/>
                    <a:p>
                      <a:pPr marL="0" marR="0">
                        <a:spcBef>
                          <a:spcPts val="0"/>
                        </a:spcBef>
                        <a:spcAft>
                          <a:spcPts val="0"/>
                        </a:spcAft>
                      </a:pPr>
                      <a:r>
                        <a:rPr lang="en-ZA" sz="800" b="1">
                          <a:solidFill>
                            <a:schemeClr val="tx1">
                              <a:lumMod val="75000"/>
                              <a:lumOff val="25000"/>
                            </a:schemeClr>
                          </a:solidFill>
                          <a:effectLst/>
                        </a:rPr>
                        <a:t>Nigeria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3806631796"/>
                  </a:ext>
                </a:extLst>
              </a:tr>
              <a:tr h="158281">
                <a:tc>
                  <a:txBody>
                    <a:bodyPr/>
                    <a:lstStyle/>
                    <a:p>
                      <a:pPr marL="0" marR="0">
                        <a:spcBef>
                          <a:spcPts val="0"/>
                        </a:spcBef>
                        <a:spcAft>
                          <a:spcPts val="0"/>
                        </a:spcAft>
                      </a:pPr>
                      <a:r>
                        <a:rPr lang="en-ZA" sz="800" b="1">
                          <a:solidFill>
                            <a:schemeClr val="tx1">
                              <a:lumMod val="75000"/>
                              <a:lumOff val="25000"/>
                            </a:schemeClr>
                          </a:solidFill>
                          <a:effectLst/>
                        </a:rPr>
                        <a:t>Senegal</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4267507398"/>
                  </a:ext>
                </a:extLst>
              </a:tr>
            </a:tbl>
          </a:graphicData>
        </a:graphic>
      </p:graphicFrame>
      <p:sp>
        <p:nvSpPr>
          <p:cNvPr id="8" name="TextBox 7">
            <a:extLst>
              <a:ext uri="{FF2B5EF4-FFF2-40B4-BE49-F238E27FC236}">
                <a16:creationId xmlns:a16="http://schemas.microsoft.com/office/drawing/2014/main" id="{6A958EA5-840F-42AB-7B72-7FEE0FB675C1}"/>
              </a:ext>
            </a:extLst>
          </p:cNvPr>
          <p:cNvSpPr txBox="1"/>
          <p:nvPr/>
        </p:nvSpPr>
        <p:spPr>
          <a:xfrm>
            <a:off x="797274" y="6653327"/>
            <a:ext cx="687299" cy="230832"/>
          </a:xfrm>
          <a:prstGeom prst="rect">
            <a:avLst/>
          </a:prstGeom>
          <a:noFill/>
        </p:spPr>
        <p:txBody>
          <a:bodyPr wrap="square" rtlCol="0">
            <a:spAutoFit/>
          </a:bodyPr>
          <a:lstStyle/>
          <a:p>
            <a:r>
              <a:rPr lang="en-US" sz="900">
                <a:solidFill>
                  <a:schemeClr val="bg1"/>
                </a:solidFill>
                <a:latin typeface="Gill Sans MT" panose="020B0502020104020203" pitchFamily="34" charset="0"/>
              </a:rPr>
              <a:t>X : Yes</a:t>
            </a:r>
          </a:p>
        </p:txBody>
      </p:sp>
      <p:sp>
        <p:nvSpPr>
          <p:cNvPr id="9" name="Rectangle 8">
            <a:extLst>
              <a:ext uri="{FF2B5EF4-FFF2-40B4-BE49-F238E27FC236}">
                <a16:creationId xmlns:a16="http://schemas.microsoft.com/office/drawing/2014/main" id="{B86045B8-31AA-2B88-740A-0AE8920CB51F}"/>
              </a:ext>
            </a:extLst>
          </p:cNvPr>
          <p:cNvSpPr/>
          <p:nvPr/>
        </p:nvSpPr>
        <p:spPr>
          <a:xfrm>
            <a:off x="1277843" y="6653059"/>
            <a:ext cx="6851072" cy="2339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07000"/>
              </a:lnSpc>
              <a:defRPr/>
            </a:pPr>
            <a:r>
              <a:rPr lang="en-US" sz="900">
                <a:solidFill>
                  <a:schemeClr val="bg1"/>
                </a:solidFill>
                <a:latin typeface="Gill Sans MT" panose="020B0502020104020203" pitchFamily="34" charset="0"/>
                <a:ea typeface="Calibri" panose="020F0502020204030204" pitchFamily="34" charset="0"/>
                <a:cs typeface="Times New Roman" panose="02020603050405020304" pitchFamily="18" charset="0"/>
              </a:rPr>
              <a:t>Abbreviations: AKI (Acute kidney injury), HD (hemodialysis), PD (peritoneal dialysis), TX (transplant medications)</a:t>
            </a:r>
          </a:p>
        </p:txBody>
      </p:sp>
      <p:sp>
        <p:nvSpPr>
          <p:cNvPr id="12" name="Slide Number Placeholder 5">
            <a:extLst>
              <a:ext uri="{FF2B5EF4-FFF2-40B4-BE49-F238E27FC236}">
                <a16:creationId xmlns:a16="http://schemas.microsoft.com/office/drawing/2014/main" id="{3032E9B4-B8D9-0C3C-545F-3BBD03F4A2C7}"/>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30</a:t>
            </a:fld>
            <a:endParaRPr lang="en-US"/>
          </a:p>
        </p:txBody>
      </p:sp>
    </p:spTree>
    <p:extLst>
      <p:ext uri="{BB962C8B-B14F-4D97-AF65-F5344CB8AC3E}">
        <p14:creationId xmlns:p14="http://schemas.microsoft.com/office/powerpoint/2010/main" val="3583782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0400" y="356400"/>
            <a:ext cx="11728578"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Funding for kidney replacement therapy (KRT)</a:t>
            </a:r>
          </a:p>
        </p:txBody>
      </p:sp>
      <p:graphicFrame>
        <p:nvGraphicFramePr>
          <p:cNvPr id="2" name="Table 1">
            <a:extLst>
              <a:ext uri="{FF2B5EF4-FFF2-40B4-BE49-F238E27FC236}">
                <a16:creationId xmlns:a16="http://schemas.microsoft.com/office/drawing/2014/main" id="{6626AACE-6B46-4152-56D5-94AE1AEC8790}"/>
              </a:ext>
            </a:extLst>
          </p:cNvPr>
          <p:cNvGraphicFramePr>
            <a:graphicFrameLocks noGrp="1"/>
          </p:cNvGraphicFramePr>
          <p:nvPr>
            <p:extLst>
              <p:ext uri="{D42A27DB-BD31-4B8C-83A1-F6EECF244321}">
                <p14:modId xmlns:p14="http://schemas.microsoft.com/office/powerpoint/2010/main" val="114442578"/>
              </p:ext>
            </p:extLst>
          </p:nvPr>
        </p:nvGraphicFramePr>
        <p:xfrm>
          <a:off x="770400" y="1575583"/>
          <a:ext cx="10567978" cy="2871175"/>
        </p:xfrm>
        <a:graphic>
          <a:graphicData uri="http://schemas.openxmlformats.org/drawingml/2006/table">
            <a:tbl>
              <a:tblPr firstRow="1" bandRow="1">
                <a:tableStyleId>{1FECB4D8-DB02-4DC6-A0A2-4F2EBAE1DC90}</a:tableStyleId>
              </a:tblPr>
              <a:tblGrid>
                <a:gridCol w="1294250">
                  <a:extLst>
                    <a:ext uri="{9D8B030D-6E8A-4147-A177-3AD203B41FA5}">
                      <a16:colId xmlns:a16="http://schemas.microsoft.com/office/drawing/2014/main" val="2792514986"/>
                    </a:ext>
                  </a:extLst>
                </a:gridCol>
                <a:gridCol w="289804">
                  <a:extLst>
                    <a:ext uri="{9D8B030D-6E8A-4147-A177-3AD203B41FA5}">
                      <a16:colId xmlns:a16="http://schemas.microsoft.com/office/drawing/2014/main" val="2633944251"/>
                    </a:ext>
                  </a:extLst>
                </a:gridCol>
                <a:gridCol w="289804">
                  <a:extLst>
                    <a:ext uri="{9D8B030D-6E8A-4147-A177-3AD203B41FA5}">
                      <a16:colId xmlns:a16="http://schemas.microsoft.com/office/drawing/2014/main" val="3550613612"/>
                    </a:ext>
                  </a:extLst>
                </a:gridCol>
                <a:gridCol w="289804">
                  <a:extLst>
                    <a:ext uri="{9D8B030D-6E8A-4147-A177-3AD203B41FA5}">
                      <a16:colId xmlns:a16="http://schemas.microsoft.com/office/drawing/2014/main" val="2263718374"/>
                    </a:ext>
                  </a:extLst>
                </a:gridCol>
                <a:gridCol w="289804">
                  <a:extLst>
                    <a:ext uri="{9D8B030D-6E8A-4147-A177-3AD203B41FA5}">
                      <a16:colId xmlns:a16="http://schemas.microsoft.com/office/drawing/2014/main" val="460151771"/>
                    </a:ext>
                  </a:extLst>
                </a:gridCol>
                <a:gridCol w="289804">
                  <a:extLst>
                    <a:ext uri="{9D8B030D-6E8A-4147-A177-3AD203B41FA5}">
                      <a16:colId xmlns:a16="http://schemas.microsoft.com/office/drawing/2014/main" val="3613049688"/>
                    </a:ext>
                  </a:extLst>
                </a:gridCol>
                <a:gridCol w="289804">
                  <a:extLst>
                    <a:ext uri="{9D8B030D-6E8A-4147-A177-3AD203B41FA5}">
                      <a16:colId xmlns:a16="http://schemas.microsoft.com/office/drawing/2014/main" val="2246314241"/>
                    </a:ext>
                  </a:extLst>
                </a:gridCol>
                <a:gridCol w="289804">
                  <a:extLst>
                    <a:ext uri="{9D8B030D-6E8A-4147-A177-3AD203B41FA5}">
                      <a16:colId xmlns:a16="http://schemas.microsoft.com/office/drawing/2014/main" val="2099406820"/>
                    </a:ext>
                  </a:extLst>
                </a:gridCol>
                <a:gridCol w="289804">
                  <a:extLst>
                    <a:ext uri="{9D8B030D-6E8A-4147-A177-3AD203B41FA5}">
                      <a16:colId xmlns:a16="http://schemas.microsoft.com/office/drawing/2014/main" val="1470892473"/>
                    </a:ext>
                  </a:extLst>
                </a:gridCol>
                <a:gridCol w="289804">
                  <a:extLst>
                    <a:ext uri="{9D8B030D-6E8A-4147-A177-3AD203B41FA5}">
                      <a16:colId xmlns:a16="http://schemas.microsoft.com/office/drawing/2014/main" val="2221227896"/>
                    </a:ext>
                  </a:extLst>
                </a:gridCol>
                <a:gridCol w="289804">
                  <a:extLst>
                    <a:ext uri="{9D8B030D-6E8A-4147-A177-3AD203B41FA5}">
                      <a16:colId xmlns:a16="http://schemas.microsoft.com/office/drawing/2014/main" val="2930033673"/>
                    </a:ext>
                  </a:extLst>
                </a:gridCol>
                <a:gridCol w="289804">
                  <a:extLst>
                    <a:ext uri="{9D8B030D-6E8A-4147-A177-3AD203B41FA5}">
                      <a16:colId xmlns:a16="http://schemas.microsoft.com/office/drawing/2014/main" val="2334511375"/>
                    </a:ext>
                  </a:extLst>
                </a:gridCol>
                <a:gridCol w="289804">
                  <a:extLst>
                    <a:ext uri="{9D8B030D-6E8A-4147-A177-3AD203B41FA5}">
                      <a16:colId xmlns:a16="http://schemas.microsoft.com/office/drawing/2014/main" val="1961870698"/>
                    </a:ext>
                  </a:extLst>
                </a:gridCol>
                <a:gridCol w="289804">
                  <a:extLst>
                    <a:ext uri="{9D8B030D-6E8A-4147-A177-3AD203B41FA5}">
                      <a16:colId xmlns:a16="http://schemas.microsoft.com/office/drawing/2014/main" val="3584927765"/>
                    </a:ext>
                  </a:extLst>
                </a:gridCol>
                <a:gridCol w="289804">
                  <a:extLst>
                    <a:ext uri="{9D8B030D-6E8A-4147-A177-3AD203B41FA5}">
                      <a16:colId xmlns:a16="http://schemas.microsoft.com/office/drawing/2014/main" val="3300533498"/>
                    </a:ext>
                  </a:extLst>
                </a:gridCol>
                <a:gridCol w="289804">
                  <a:extLst>
                    <a:ext uri="{9D8B030D-6E8A-4147-A177-3AD203B41FA5}">
                      <a16:colId xmlns:a16="http://schemas.microsoft.com/office/drawing/2014/main" val="1467591664"/>
                    </a:ext>
                  </a:extLst>
                </a:gridCol>
                <a:gridCol w="289804">
                  <a:extLst>
                    <a:ext uri="{9D8B030D-6E8A-4147-A177-3AD203B41FA5}">
                      <a16:colId xmlns:a16="http://schemas.microsoft.com/office/drawing/2014/main" val="1693427831"/>
                    </a:ext>
                  </a:extLst>
                </a:gridCol>
                <a:gridCol w="289804">
                  <a:extLst>
                    <a:ext uri="{9D8B030D-6E8A-4147-A177-3AD203B41FA5}">
                      <a16:colId xmlns:a16="http://schemas.microsoft.com/office/drawing/2014/main" val="1854337972"/>
                    </a:ext>
                  </a:extLst>
                </a:gridCol>
                <a:gridCol w="289804">
                  <a:extLst>
                    <a:ext uri="{9D8B030D-6E8A-4147-A177-3AD203B41FA5}">
                      <a16:colId xmlns:a16="http://schemas.microsoft.com/office/drawing/2014/main" val="3443567377"/>
                    </a:ext>
                  </a:extLst>
                </a:gridCol>
                <a:gridCol w="289804">
                  <a:extLst>
                    <a:ext uri="{9D8B030D-6E8A-4147-A177-3AD203B41FA5}">
                      <a16:colId xmlns:a16="http://schemas.microsoft.com/office/drawing/2014/main" val="1903315268"/>
                    </a:ext>
                  </a:extLst>
                </a:gridCol>
                <a:gridCol w="289804">
                  <a:extLst>
                    <a:ext uri="{9D8B030D-6E8A-4147-A177-3AD203B41FA5}">
                      <a16:colId xmlns:a16="http://schemas.microsoft.com/office/drawing/2014/main" val="1209768422"/>
                    </a:ext>
                  </a:extLst>
                </a:gridCol>
                <a:gridCol w="289804">
                  <a:extLst>
                    <a:ext uri="{9D8B030D-6E8A-4147-A177-3AD203B41FA5}">
                      <a16:colId xmlns:a16="http://schemas.microsoft.com/office/drawing/2014/main" val="3375085976"/>
                    </a:ext>
                  </a:extLst>
                </a:gridCol>
                <a:gridCol w="289804">
                  <a:extLst>
                    <a:ext uri="{9D8B030D-6E8A-4147-A177-3AD203B41FA5}">
                      <a16:colId xmlns:a16="http://schemas.microsoft.com/office/drawing/2014/main" val="3364386961"/>
                    </a:ext>
                  </a:extLst>
                </a:gridCol>
                <a:gridCol w="289804">
                  <a:extLst>
                    <a:ext uri="{9D8B030D-6E8A-4147-A177-3AD203B41FA5}">
                      <a16:colId xmlns:a16="http://schemas.microsoft.com/office/drawing/2014/main" val="653203069"/>
                    </a:ext>
                  </a:extLst>
                </a:gridCol>
                <a:gridCol w="289804">
                  <a:extLst>
                    <a:ext uri="{9D8B030D-6E8A-4147-A177-3AD203B41FA5}">
                      <a16:colId xmlns:a16="http://schemas.microsoft.com/office/drawing/2014/main" val="2364379802"/>
                    </a:ext>
                  </a:extLst>
                </a:gridCol>
                <a:gridCol w="289804">
                  <a:extLst>
                    <a:ext uri="{9D8B030D-6E8A-4147-A177-3AD203B41FA5}">
                      <a16:colId xmlns:a16="http://schemas.microsoft.com/office/drawing/2014/main" val="999222288"/>
                    </a:ext>
                  </a:extLst>
                </a:gridCol>
                <a:gridCol w="289804">
                  <a:extLst>
                    <a:ext uri="{9D8B030D-6E8A-4147-A177-3AD203B41FA5}">
                      <a16:colId xmlns:a16="http://schemas.microsoft.com/office/drawing/2014/main" val="3968340642"/>
                    </a:ext>
                  </a:extLst>
                </a:gridCol>
                <a:gridCol w="289804">
                  <a:extLst>
                    <a:ext uri="{9D8B030D-6E8A-4147-A177-3AD203B41FA5}">
                      <a16:colId xmlns:a16="http://schemas.microsoft.com/office/drawing/2014/main" val="1656864450"/>
                    </a:ext>
                  </a:extLst>
                </a:gridCol>
                <a:gridCol w="289804">
                  <a:extLst>
                    <a:ext uri="{9D8B030D-6E8A-4147-A177-3AD203B41FA5}">
                      <a16:colId xmlns:a16="http://schemas.microsoft.com/office/drawing/2014/main" val="65715550"/>
                    </a:ext>
                  </a:extLst>
                </a:gridCol>
                <a:gridCol w="289804">
                  <a:extLst>
                    <a:ext uri="{9D8B030D-6E8A-4147-A177-3AD203B41FA5}">
                      <a16:colId xmlns:a16="http://schemas.microsoft.com/office/drawing/2014/main" val="2283513883"/>
                    </a:ext>
                  </a:extLst>
                </a:gridCol>
                <a:gridCol w="289804">
                  <a:extLst>
                    <a:ext uri="{9D8B030D-6E8A-4147-A177-3AD203B41FA5}">
                      <a16:colId xmlns:a16="http://schemas.microsoft.com/office/drawing/2014/main" val="3387470833"/>
                    </a:ext>
                  </a:extLst>
                </a:gridCol>
                <a:gridCol w="289804">
                  <a:extLst>
                    <a:ext uri="{9D8B030D-6E8A-4147-A177-3AD203B41FA5}">
                      <a16:colId xmlns:a16="http://schemas.microsoft.com/office/drawing/2014/main" val="1558149467"/>
                    </a:ext>
                  </a:extLst>
                </a:gridCol>
                <a:gridCol w="289804">
                  <a:extLst>
                    <a:ext uri="{9D8B030D-6E8A-4147-A177-3AD203B41FA5}">
                      <a16:colId xmlns:a16="http://schemas.microsoft.com/office/drawing/2014/main" val="3581383538"/>
                    </a:ext>
                  </a:extLst>
                </a:gridCol>
              </a:tblGrid>
              <a:tr h="768642">
                <a:tc rowSpan="2">
                  <a:txBody>
                    <a:bodyPr/>
                    <a:lstStyle/>
                    <a:p>
                      <a:pPr marL="0" marR="0" algn="ctr">
                        <a:lnSpc>
                          <a:spcPct val="115000"/>
                        </a:lnSpc>
                        <a:spcBef>
                          <a:spcPts val="0"/>
                        </a:spcBef>
                        <a:spcAft>
                          <a:spcPts val="0"/>
                        </a:spcAft>
                      </a:pPr>
                      <a:r>
                        <a:rPr lang="en-US" sz="900">
                          <a:effectLst/>
                          <a:latin typeface="+mj-lt"/>
                        </a:rPr>
                        <a:t>Country </a:t>
                      </a:r>
                      <a:endParaRPr lang="en-GB" sz="900">
                        <a:solidFill>
                          <a:schemeClr val="bg1"/>
                        </a:solidFill>
                        <a:effectLst/>
                        <a:latin typeface="+mj-lt"/>
                        <a:ea typeface="SimSun" panose="02010600030101010101" pitchFamily="2" charset="-122"/>
                        <a:cs typeface="Times New Roman" panose="02020603050405020304" pitchFamily="18" charset="0"/>
                      </a:endParaRPr>
                    </a:p>
                  </a:txBody>
                  <a:tcPr marL="18288" marR="18288" marT="18288" marB="18288" anchor="ctr"/>
                </a:tc>
                <a:tc gridSpan="4">
                  <a:txBody>
                    <a:bodyPr/>
                    <a:lstStyle/>
                    <a:p>
                      <a:pPr marL="0" marR="0" algn="ctr">
                        <a:spcBef>
                          <a:spcPts val="0"/>
                        </a:spcBef>
                        <a:spcAft>
                          <a:spcPts val="0"/>
                        </a:spcAft>
                      </a:pPr>
                      <a:r>
                        <a:rPr lang="en-US" sz="900">
                          <a:solidFill>
                            <a:schemeClr val="tx1">
                              <a:lumMod val="75000"/>
                              <a:lumOff val="25000"/>
                            </a:schemeClr>
                          </a:solidFill>
                          <a:effectLst/>
                          <a:latin typeface="+mj-lt"/>
                        </a:rPr>
                        <a:t>Publicly funded (free)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latin typeface="+mj-lt"/>
                        </a:rPr>
                        <a:t>Publicly funded (some fees)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latin typeface="+mj-lt"/>
                        </a:rPr>
                        <a:t>Mixed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latin typeface="+mj-lt"/>
                        </a:rPr>
                        <a:t>Solely private (out-of-pocket)</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Solely private (health insurance)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Multiple</a:t>
                      </a:r>
                    </a:p>
                    <a:p>
                      <a:pPr marL="0" marR="0" algn="ctr">
                        <a:lnSpc>
                          <a:spcPct val="107000"/>
                        </a:lnSpc>
                        <a:spcBef>
                          <a:spcPts val="0"/>
                        </a:spcBef>
                        <a:spcAft>
                          <a:spcPts val="0"/>
                        </a:spcAft>
                      </a:pPr>
                      <a:r>
                        <a:rPr lang="en-US" sz="900">
                          <a:solidFill>
                            <a:schemeClr val="tx1">
                              <a:lumMod val="75000"/>
                              <a:lumOff val="25000"/>
                            </a:schemeClr>
                          </a:solidFill>
                          <a:effectLst/>
                          <a:latin typeface="+mj-lt"/>
                        </a:rPr>
                        <a:t>systems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latin typeface="+mj-lt"/>
                        </a:rPr>
                        <a:t>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a:solidFill>
                            <a:schemeClr val="tx1">
                              <a:lumMod val="75000"/>
                              <a:lumOff val="25000"/>
                            </a:schemeClr>
                          </a:solidFill>
                          <a:effectLst/>
                          <a:latin typeface="+mj-lt"/>
                        </a:rPr>
                        <a:t>Other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5288700"/>
                  </a:ext>
                </a:extLst>
              </a:tr>
              <a:tr h="207703">
                <a:tc vMerge="1">
                  <a:txBody>
                    <a:bodyPr/>
                    <a:lstStyle/>
                    <a:p>
                      <a:pPr marL="0" marR="0" algn="l">
                        <a:lnSpc>
                          <a:spcPct val="115000"/>
                        </a:lnSpc>
                        <a:spcBef>
                          <a:spcPts val="0"/>
                        </a:spcBef>
                        <a:spcAft>
                          <a:spcPts val="0"/>
                        </a:spcAft>
                      </a:pPr>
                      <a:endParaRPr lang="en-GB" sz="105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HD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PD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900">
                          <a:solidFill>
                            <a:schemeClr val="tx1">
                              <a:lumMod val="75000"/>
                              <a:lumOff val="25000"/>
                            </a:schemeClr>
                          </a:solidFill>
                          <a:effectLst/>
                          <a:latin typeface="+mj-lt"/>
                        </a:rPr>
                        <a:t>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tc>
                <a:extLst>
                  <a:ext uri="{0D108BD9-81ED-4DB2-BD59-A6C34878D82A}">
                    <a16:rowId xmlns:a16="http://schemas.microsoft.com/office/drawing/2014/main" val="4013576420"/>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Somalia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3451135315"/>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South Africa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3301771567"/>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Sudan</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298924052"/>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Swaziland</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114792292"/>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Tanzania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673725318"/>
                  </a:ext>
                </a:extLst>
              </a:tr>
              <a:tr h="189483">
                <a:tc>
                  <a:txBody>
                    <a:bodyPr/>
                    <a:lstStyle/>
                    <a:p>
                      <a:pPr marL="0" marR="0">
                        <a:spcBef>
                          <a:spcPts val="0"/>
                        </a:spcBef>
                        <a:spcAft>
                          <a:spcPts val="0"/>
                        </a:spcAft>
                      </a:pPr>
                      <a:r>
                        <a:rPr lang="en-US" sz="800" b="1">
                          <a:solidFill>
                            <a:schemeClr val="tx1">
                              <a:lumMod val="75000"/>
                              <a:lumOff val="25000"/>
                            </a:schemeClr>
                          </a:solidFill>
                          <a:effectLst/>
                          <a:latin typeface="+mj-lt"/>
                        </a:rPr>
                        <a:t>Togo</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922962190"/>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Tunisia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4267704569"/>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Uganda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480655598"/>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Zambia</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187466031"/>
                  </a:ext>
                </a:extLst>
              </a:tr>
              <a:tr h="189483">
                <a:tc>
                  <a:txBody>
                    <a:bodyPr/>
                    <a:lstStyle/>
                    <a:p>
                      <a:pPr marL="0" marR="0">
                        <a:spcBef>
                          <a:spcPts val="0"/>
                        </a:spcBef>
                        <a:spcAft>
                          <a:spcPts val="0"/>
                        </a:spcAft>
                      </a:pPr>
                      <a:r>
                        <a:rPr lang="en-ZA" sz="800" b="1">
                          <a:solidFill>
                            <a:schemeClr val="tx1">
                              <a:lumMod val="75000"/>
                              <a:lumOff val="25000"/>
                            </a:schemeClr>
                          </a:solidFill>
                          <a:effectLst/>
                          <a:latin typeface="+mj-lt"/>
                        </a:rPr>
                        <a:t>Zimbabwe</a:t>
                      </a:r>
                      <a:endParaRPr lang="en-US" sz="8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92" marR="37792" marT="0" marB="0" anchor="ctr">
                    <a:solidFill>
                      <a:schemeClr val="accent3">
                        <a:lumMod val="60000"/>
                        <a:lumOff val="40000"/>
                      </a:schemeClr>
                    </a:solidFill>
                  </a:tcP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r>
                        <a:rPr kumimoji="0" lang="en-US" sz="800" b="0" u="none" strike="noStrike" kern="1200" cap="none" spc="0" normalizeH="0" baseline="0" noProof="0">
                          <a:ln>
                            <a:noFill/>
                          </a:ln>
                          <a:solidFill>
                            <a:srgbClr val="000000"/>
                          </a:solidFill>
                          <a:effectLst/>
                          <a:uLnTx/>
                          <a:uFillTx/>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r>
                        <a:rPr lang="en-US" sz="800" b="0" u="none" strike="noStrike">
                          <a:solidFill>
                            <a:srgbClr val="000000"/>
                          </a:solidFill>
                          <a:effectLst/>
                          <a:latin typeface="+mj-lt"/>
                        </a:rPr>
                        <a:t>X</a:t>
                      </a:r>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tc>
                  <a:txBody>
                    <a:bodyPr/>
                    <a:lstStyle/>
                    <a:p>
                      <a:pPr algn="ctr" fontAlgn="b"/>
                      <a:endParaRPr lang="en-US" sz="800" b="0" i="0" u="none" strike="noStrike">
                        <a:solidFill>
                          <a:srgbClr val="000000"/>
                        </a:solidFill>
                        <a:effectLst/>
                        <a:latin typeface="+mj-lt"/>
                      </a:endParaRPr>
                    </a:p>
                  </a:txBody>
                  <a:tcPr marL="18288" marR="18288" marT="18288" marB="18288" anchor="ctr"/>
                </a:tc>
                <a:extLst>
                  <a:ext uri="{0D108BD9-81ED-4DB2-BD59-A6C34878D82A}">
                    <a16:rowId xmlns:a16="http://schemas.microsoft.com/office/drawing/2014/main" val="2615679484"/>
                  </a:ext>
                </a:extLst>
              </a:tr>
            </a:tbl>
          </a:graphicData>
        </a:graphic>
      </p:graphicFrame>
      <p:sp>
        <p:nvSpPr>
          <p:cNvPr id="4" name="TextBox 3">
            <a:extLst>
              <a:ext uri="{FF2B5EF4-FFF2-40B4-BE49-F238E27FC236}">
                <a16:creationId xmlns:a16="http://schemas.microsoft.com/office/drawing/2014/main" id="{AE72C2B0-9FD3-B19E-9926-EAAE24DDF98F}"/>
              </a:ext>
            </a:extLst>
          </p:cNvPr>
          <p:cNvSpPr txBox="1"/>
          <p:nvPr/>
        </p:nvSpPr>
        <p:spPr>
          <a:xfrm>
            <a:off x="802530" y="4446760"/>
            <a:ext cx="687299" cy="261610"/>
          </a:xfrm>
          <a:prstGeom prst="rect">
            <a:avLst/>
          </a:prstGeom>
          <a:noFill/>
        </p:spPr>
        <p:txBody>
          <a:bodyPr wrap="square" rtlCol="0">
            <a:spAutoFit/>
          </a:bodyPr>
          <a:lstStyle/>
          <a:p>
            <a:r>
              <a:rPr lang="en-US" sz="1100">
                <a:latin typeface="+mj-lt"/>
              </a:rPr>
              <a:t>X : Yes</a:t>
            </a:r>
          </a:p>
        </p:txBody>
      </p:sp>
      <p:sp>
        <p:nvSpPr>
          <p:cNvPr id="5" name="Rectangle 4">
            <a:extLst>
              <a:ext uri="{FF2B5EF4-FFF2-40B4-BE49-F238E27FC236}">
                <a16:creationId xmlns:a16="http://schemas.microsoft.com/office/drawing/2014/main" id="{73484351-3C9A-B3C9-1A46-9864F43FDBA3}"/>
              </a:ext>
            </a:extLst>
          </p:cNvPr>
          <p:cNvSpPr/>
          <p:nvPr/>
        </p:nvSpPr>
        <p:spPr>
          <a:xfrm>
            <a:off x="802530" y="4677592"/>
            <a:ext cx="6851072" cy="26545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07000"/>
              </a:lnSpc>
              <a:defRPr/>
            </a:pPr>
            <a:r>
              <a:rPr lang="en-US" sz="1100">
                <a:solidFill>
                  <a:prstClr val="black"/>
                </a:solidFill>
                <a:ea typeface="Calibri" panose="020F0502020204030204" pitchFamily="34" charset="0"/>
                <a:cs typeface="Times New Roman" panose="02020603050405020304" pitchFamily="18" charset="0"/>
              </a:rPr>
              <a:t>Abbreviations: AKI (Acute kidney injury), HD (hemodialysis), PD (peritoneal dialysis), TX (transplant medications)</a:t>
            </a:r>
          </a:p>
        </p:txBody>
      </p:sp>
      <p:sp>
        <p:nvSpPr>
          <p:cNvPr id="7" name="Date Placeholder 3">
            <a:extLst>
              <a:ext uri="{FF2B5EF4-FFF2-40B4-BE49-F238E27FC236}">
                <a16:creationId xmlns:a16="http://schemas.microsoft.com/office/drawing/2014/main" id="{D4E8B412-B9E3-DD93-DE02-CCEBDF15322D}"/>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10" name="Footer Placeholder 4">
            <a:extLst>
              <a:ext uri="{FF2B5EF4-FFF2-40B4-BE49-F238E27FC236}">
                <a16:creationId xmlns:a16="http://schemas.microsoft.com/office/drawing/2014/main" id="{BA2491D3-411D-006C-E44A-15C01A8CB79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DE3D1CE5-C9D9-1ADF-15DD-723CF7934B7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31</a:t>
            </a:fld>
            <a:endParaRPr lang="en-US"/>
          </a:p>
        </p:txBody>
      </p:sp>
    </p:spTree>
    <p:extLst>
      <p:ext uri="{BB962C8B-B14F-4D97-AF65-F5344CB8AC3E}">
        <p14:creationId xmlns:p14="http://schemas.microsoft.com/office/powerpoint/2010/main" val="369239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70400" y="356400"/>
            <a:ext cx="11728578" cy="584775"/>
          </a:xfrm>
          <a:prstGeom prst="rect">
            <a:avLst/>
          </a:prstGeom>
        </p:spPr>
        <p:txBody>
          <a:bodyPr wrap="square" lIns="91440" tIns="45720" rIns="91440" bIns="45720" anchor="t">
            <a:spAutoFit/>
          </a:bodyPr>
          <a:lstStyle/>
          <a:p>
            <a:r>
              <a:rPr lang="en-US" sz="3100" dirty="0">
                <a:solidFill>
                  <a:srgbClr val="283378"/>
                </a:solidFill>
                <a:latin typeface="Arial" panose="020B0604020202020204" pitchFamily="34" charset="0"/>
                <a:cs typeface="Arial" panose="020B0604020202020204" pitchFamily="34" charset="0"/>
              </a:rPr>
              <a:t>Providers primarily responsible for kidney failure care</a:t>
            </a:r>
          </a:p>
        </p:txBody>
      </p:sp>
      <p:pic>
        <p:nvPicPr>
          <p:cNvPr id="3" name="Picture 2">
            <a:extLst>
              <a:ext uri="{FF2B5EF4-FFF2-40B4-BE49-F238E27FC236}">
                <a16:creationId xmlns:a16="http://schemas.microsoft.com/office/drawing/2014/main" id="{3C066F06-9B4B-EEB9-6A05-52199983D011}"/>
              </a:ext>
            </a:extLst>
          </p:cNvPr>
          <p:cNvPicPr>
            <a:picLocks noChangeAspect="1"/>
          </p:cNvPicPr>
          <p:nvPr/>
        </p:nvPicPr>
        <p:blipFill>
          <a:blip r:embed="rId2"/>
          <a:stretch>
            <a:fillRect/>
          </a:stretch>
        </p:blipFill>
        <p:spPr>
          <a:xfrm>
            <a:off x="279921" y="1636593"/>
            <a:ext cx="4952238" cy="3532679"/>
          </a:xfrm>
          <a:prstGeom prst="rect">
            <a:avLst/>
          </a:prstGeom>
        </p:spPr>
      </p:pic>
      <p:graphicFrame>
        <p:nvGraphicFramePr>
          <p:cNvPr id="7" name="Table 6">
            <a:extLst>
              <a:ext uri="{FF2B5EF4-FFF2-40B4-BE49-F238E27FC236}">
                <a16:creationId xmlns:a16="http://schemas.microsoft.com/office/drawing/2014/main" id="{2A7A39B8-BDEF-3098-D476-5263FDB5D5F4}"/>
              </a:ext>
            </a:extLst>
          </p:cNvPr>
          <p:cNvGraphicFramePr>
            <a:graphicFrameLocks noGrp="1"/>
          </p:cNvGraphicFramePr>
          <p:nvPr>
            <p:extLst>
              <p:ext uri="{D42A27DB-BD31-4B8C-83A1-F6EECF244321}">
                <p14:modId xmlns:p14="http://schemas.microsoft.com/office/powerpoint/2010/main" val="2863542152"/>
              </p:ext>
            </p:extLst>
          </p:nvPr>
        </p:nvGraphicFramePr>
        <p:xfrm>
          <a:off x="5411756" y="888731"/>
          <a:ext cx="6428147" cy="5609972"/>
        </p:xfrm>
        <a:graphic>
          <a:graphicData uri="http://schemas.openxmlformats.org/drawingml/2006/table">
            <a:tbl>
              <a:tblPr firstRow="1" firstCol="1" bandRow="1">
                <a:tableStyleId>{F5AB1C69-6EDB-4FF4-983F-18BD219EF322}</a:tableStyleId>
              </a:tblPr>
              <a:tblGrid>
                <a:gridCol w="1109565">
                  <a:extLst>
                    <a:ext uri="{9D8B030D-6E8A-4147-A177-3AD203B41FA5}">
                      <a16:colId xmlns:a16="http://schemas.microsoft.com/office/drawing/2014/main" val="3280081546"/>
                    </a:ext>
                  </a:extLst>
                </a:gridCol>
                <a:gridCol w="825297">
                  <a:extLst>
                    <a:ext uri="{9D8B030D-6E8A-4147-A177-3AD203B41FA5}">
                      <a16:colId xmlns:a16="http://schemas.microsoft.com/office/drawing/2014/main" val="1534470649"/>
                    </a:ext>
                  </a:extLst>
                </a:gridCol>
                <a:gridCol w="1072889">
                  <a:extLst>
                    <a:ext uri="{9D8B030D-6E8A-4147-A177-3AD203B41FA5}">
                      <a16:colId xmlns:a16="http://schemas.microsoft.com/office/drawing/2014/main" val="407320428"/>
                    </a:ext>
                  </a:extLst>
                </a:gridCol>
                <a:gridCol w="1008696">
                  <a:extLst>
                    <a:ext uri="{9D8B030D-6E8A-4147-A177-3AD203B41FA5}">
                      <a16:colId xmlns:a16="http://schemas.microsoft.com/office/drawing/2014/main" val="3420313719"/>
                    </a:ext>
                  </a:extLst>
                </a:gridCol>
                <a:gridCol w="871147">
                  <a:extLst>
                    <a:ext uri="{9D8B030D-6E8A-4147-A177-3AD203B41FA5}">
                      <a16:colId xmlns:a16="http://schemas.microsoft.com/office/drawing/2014/main" val="1835027695"/>
                    </a:ext>
                  </a:extLst>
                </a:gridCol>
                <a:gridCol w="871147">
                  <a:extLst>
                    <a:ext uri="{9D8B030D-6E8A-4147-A177-3AD203B41FA5}">
                      <a16:colId xmlns:a16="http://schemas.microsoft.com/office/drawing/2014/main" val="395925789"/>
                    </a:ext>
                  </a:extLst>
                </a:gridCol>
                <a:gridCol w="669406">
                  <a:extLst>
                    <a:ext uri="{9D8B030D-6E8A-4147-A177-3AD203B41FA5}">
                      <a16:colId xmlns:a16="http://schemas.microsoft.com/office/drawing/2014/main" val="1978700410"/>
                    </a:ext>
                  </a:extLst>
                </a:gridCol>
              </a:tblGrid>
              <a:tr h="332534">
                <a:tc>
                  <a:txBody>
                    <a:bodyPr/>
                    <a:lstStyle/>
                    <a:p>
                      <a:pPr algn="ctr">
                        <a:lnSpc>
                          <a:spcPct val="107000"/>
                        </a:lnSpc>
                      </a:pPr>
                      <a:r>
                        <a:rPr lang="en-US" sz="800">
                          <a:solidFill>
                            <a:schemeClr val="bg1"/>
                          </a:solidFill>
                          <a:effectLst/>
                          <a:latin typeface="+mj-lt"/>
                        </a:rPr>
                        <a:t>Country</a:t>
                      </a: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Nephrologists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Primary care physicians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Nurse practitioners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Specialized nurses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Multidisciplinary teams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Other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021659110"/>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Angola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475152169"/>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Benin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140921911"/>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Botswana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764407832"/>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Burkina Faso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760247013"/>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Burundi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719769496"/>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Cameroon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753319543"/>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Cape Verde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4149496177"/>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C African Republic</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456395315"/>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Chad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810662652"/>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Congo, Dem.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398349699"/>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Congo,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568218212"/>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Cote d'Ivoire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962201481"/>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Egypt, Arab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719233097"/>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Ethiopia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837361379"/>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Gabon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426931071"/>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Gambia, The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4264127977"/>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Ghana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529257657"/>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70224585"/>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Kenya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520488318"/>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Lesotho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422761016"/>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Madagascar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775334450"/>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Malawi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523286226"/>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Mali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222184441"/>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Mauritania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722772037"/>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Mauritius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437076544"/>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Morocco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8340090"/>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Mozambique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873238703"/>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Namibia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956266390"/>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Niger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583194081"/>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Nigeria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998947980"/>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Senegal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4261823694"/>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Somalia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7198699"/>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South Africa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601819123"/>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Sudan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523219533"/>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Swaziland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052556332"/>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Tanzania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580353823"/>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Togo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1189650167"/>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Tunisia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3216918279"/>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Uganda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993078029"/>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Zambia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511272226"/>
                  </a:ext>
                </a:extLst>
              </a:tr>
              <a:tr h="128718">
                <a:tc>
                  <a:txBody>
                    <a:bodyPr/>
                    <a:lstStyle/>
                    <a:p>
                      <a:pPr marL="0" marR="0">
                        <a:spcBef>
                          <a:spcPts val="0"/>
                        </a:spcBef>
                        <a:spcAft>
                          <a:spcPts val="0"/>
                        </a:spcAft>
                      </a:pPr>
                      <a:r>
                        <a:rPr lang="en-US" sz="800">
                          <a:solidFill>
                            <a:schemeClr val="tx1">
                              <a:lumMod val="75000"/>
                              <a:lumOff val="25000"/>
                            </a:schemeClr>
                          </a:solidFill>
                          <a:effectLst/>
                          <a:latin typeface="+mj-lt"/>
                        </a:rPr>
                        <a:t>Zimbabwe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7762" marR="37762"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2859" marR="32859" marT="0" marB="0" anchor="ctr"/>
                </a:tc>
                <a:extLst>
                  <a:ext uri="{0D108BD9-81ED-4DB2-BD59-A6C34878D82A}">
                    <a16:rowId xmlns:a16="http://schemas.microsoft.com/office/drawing/2014/main" val="2047989438"/>
                  </a:ext>
                </a:extLst>
              </a:tr>
            </a:tbl>
          </a:graphicData>
        </a:graphic>
      </p:graphicFrame>
      <p:sp>
        <p:nvSpPr>
          <p:cNvPr id="8" name="Rectangle 7">
            <a:extLst>
              <a:ext uri="{FF2B5EF4-FFF2-40B4-BE49-F238E27FC236}">
                <a16:creationId xmlns:a16="http://schemas.microsoft.com/office/drawing/2014/main" id="{B56354D0-C826-0A2C-DB46-AA9C67EB48D1}"/>
              </a:ext>
            </a:extLst>
          </p:cNvPr>
          <p:cNvSpPr/>
          <p:nvPr/>
        </p:nvSpPr>
        <p:spPr>
          <a:xfrm>
            <a:off x="279920" y="1636593"/>
            <a:ext cx="4935985" cy="353267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6E02F3C6-1922-62B9-F438-A8670D337433}"/>
              </a:ext>
            </a:extLst>
          </p:cNvPr>
          <p:cNvSpPr/>
          <p:nvPr/>
        </p:nvSpPr>
        <p:spPr>
          <a:xfrm>
            <a:off x="2175641" y="1494286"/>
            <a:ext cx="3098618" cy="183223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Date Placeholder 3">
            <a:extLst>
              <a:ext uri="{FF2B5EF4-FFF2-40B4-BE49-F238E27FC236}">
                <a16:creationId xmlns:a16="http://schemas.microsoft.com/office/drawing/2014/main" id="{CD4DF68E-954C-79A9-4403-5EF30A484736}"/>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11" name="Footer Placeholder 4">
            <a:extLst>
              <a:ext uri="{FF2B5EF4-FFF2-40B4-BE49-F238E27FC236}">
                <a16:creationId xmlns:a16="http://schemas.microsoft.com/office/drawing/2014/main" id="{B628718D-8542-6918-59B1-EACC68A213E5}"/>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2" name="Slide Number Placeholder 5">
            <a:extLst>
              <a:ext uri="{FF2B5EF4-FFF2-40B4-BE49-F238E27FC236}">
                <a16:creationId xmlns:a16="http://schemas.microsoft.com/office/drawing/2014/main" id="{6E997C20-3058-F0C9-B0BD-15C540D65B1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32</a:t>
            </a:fld>
            <a:endParaRPr lang="en-US"/>
          </a:p>
        </p:txBody>
      </p:sp>
    </p:spTree>
    <p:extLst>
      <p:ext uri="{BB962C8B-B14F-4D97-AF65-F5344CB8AC3E}">
        <p14:creationId xmlns:p14="http://schemas.microsoft.com/office/powerpoint/2010/main" val="2193380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6320" y="224117"/>
            <a:ext cx="11728578" cy="584775"/>
          </a:xfrm>
          <a:prstGeom prst="rect">
            <a:avLst/>
          </a:prstGeom>
        </p:spPr>
        <p:txBody>
          <a:bodyPr wrap="square" lIns="91440" tIns="45720" rIns="91440" bIns="45720" anchor="t">
            <a:spAutoFit/>
          </a:bodyPr>
          <a:lstStyle/>
          <a:p>
            <a:r>
              <a:rPr lang="en-US" sz="3200" dirty="0">
                <a:solidFill>
                  <a:srgbClr val="283378"/>
                </a:solidFill>
                <a:latin typeface="Arial" panose="020B0604020202020204" pitchFamily="34" charset="0"/>
                <a:cs typeface="Arial" panose="020B0604020202020204" pitchFamily="34" charset="0"/>
              </a:rPr>
              <a:t>Shortage of kidney failure care providers</a:t>
            </a:r>
          </a:p>
        </p:txBody>
      </p:sp>
      <p:graphicFrame>
        <p:nvGraphicFramePr>
          <p:cNvPr id="3" name="Table 2"/>
          <p:cNvGraphicFramePr>
            <a:graphicFrameLocks noGrp="1"/>
          </p:cNvGraphicFramePr>
          <p:nvPr>
            <p:extLst>
              <p:ext uri="{D42A27DB-BD31-4B8C-83A1-F6EECF244321}">
                <p14:modId xmlns:p14="http://schemas.microsoft.com/office/powerpoint/2010/main" val="2778460213"/>
              </p:ext>
            </p:extLst>
          </p:nvPr>
        </p:nvGraphicFramePr>
        <p:xfrm>
          <a:off x="1559978" y="745587"/>
          <a:ext cx="8872269" cy="5794306"/>
        </p:xfrm>
        <a:graphic>
          <a:graphicData uri="http://schemas.openxmlformats.org/drawingml/2006/table">
            <a:tbl>
              <a:tblPr firstRow="1" firstCol="1" bandRow="1">
                <a:tableStyleId>{5C22544A-7EE6-4342-B048-85BDC9FD1C3A}</a:tableStyleId>
              </a:tblPr>
              <a:tblGrid>
                <a:gridCol w="1076149">
                  <a:extLst>
                    <a:ext uri="{9D8B030D-6E8A-4147-A177-3AD203B41FA5}">
                      <a16:colId xmlns:a16="http://schemas.microsoft.com/office/drawing/2014/main" val="3487505853"/>
                    </a:ext>
                  </a:extLst>
                </a:gridCol>
                <a:gridCol w="911922">
                  <a:extLst>
                    <a:ext uri="{9D8B030D-6E8A-4147-A177-3AD203B41FA5}">
                      <a16:colId xmlns:a16="http://schemas.microsoft.com/office/drawing/2014/main" val="1643755703"/>
                    </a:ext>
                  </a:extLst>
                </a:gridCol>
                <a:gridCol w="820548">
                  <a:extLst>
                    <a:ext uri="{9D8B030D-6E8A-4147-A177-3AD203B41FA5}">
                      <a16:colId xmlns:a16="http://schemas.microsoft.com/office/drawing/2014/main" val="1714660644"/>
                    </a:ext>
                  </a:extLst>
                </a:gridCol>
                <a:gridCol w="866236">
                  <a:extLst>
                    <a:ext uri="{9D8B030D-6E8A-4147-A177-3AD203B41FA5}">
                      <a16:colId xmlns:a16="http://schemas.microsoft.com/office/drawing/2014/main" val="2734977743"/>
                    </a:ext>
                  </a:extLst>
                </a:gridCol>
                <a:gridCol w="800947">
                  <a:extLst>
                    <a:ext uri="{9D8B030D-6E8A-4147-A177-3AD203B41FA5}">
                      <a16:colId xmlns:a16="http://schemas.microsoft.com/office/drawing/2014/main" val="1881201544"/>
                    </a:ext>
                  </a:extLst>
                </a:gridCol>
                <a:gridCol w="931525">
                  <a:extLst>
                    <a:ext uri="{9D8B030D-6E8A-4147-A177-3AD203B41FA5}">
                      <a16:colId xmlns:a16="http://schemas.microsoft.com/office/drawing/2014/main" val="3776426126"/>
                    </a:ext>
                  </a:extLst>
                </a:gridCol>
                <a:gridCol w="911239">
                  <a:extLst>
                    <a:ext uri="{9D8B030D-6E8A-4147-A177-3AD203B41FA5}">
                      <a16:colId xmlns:a16="http://schemas.microsoft.com/office/drawing/2014/main" val="4014682027"/>
                    </a:ext>
                  </a:extLst>
                </a:gridCol>
                <a:gridCol w="821231">
                  <a:extLst>
                    <a:ext uri="{9D8B030D-6E8A-4147-A177-3AD203B41FA5}">
                      <a16:colId xmlns:a16="http://schemas.microsoft.com/office/drawing/2014/main" val="1981171147"/>
                    </a:ext>
                  </a:extLst>
                </a:gridCol>
                <a:gridCol w="866236">
                  <a:extLst>
                    <a:ext uri="{9D8B030D-6E8A-4147-A177-3AD203B41FA5}">
                      <a16:colId xmlns:a16="http://schemas.microsoft.com/office/drawing/2014/main" val="1281672902"/>
                    </a:ext>
                  </a:extLst>
                </a:gridCol>
                <a:gridCol w="866236">
                  <a:extLst>
                    <a:ext uri="{9D8B030D-6E8A-4147-A177-3AD203B41FA5}">
                      <a16:colId xmlns:a16="http://schemas.microsoft.com/office/drawing/2014/main" val="3178562532"/>
                    </a:ext>
                  </a:extLst>
                </a:gridCol>
              </a:tblGrid>
              <a:tr h="49112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lumMod val="75000"/>
                            <a:lumOff val="25000"/>
                          </a:prstClr>
                        </a:solidFill>
                        <a:effectLst/>
                        <a:uLnTx/>
                        <a:uFillTx/>
                        <a:latin typeface="+mj-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1" i="0" u="none" strike="noStrike" kern="1200" cap="none" spc="0" normalizeH="0" baseline="0" noProof="0">
                          <a:ln>
                            <a:noFill/>
                          </a:ln>
                          <a:solidFill>
                            <a:prstClr val="black">
                              <a:lumMod val="75000"/>
                              <a:lumOff val="25000"/>
                            </a:prstClr>
                          </a:solidFill>
                          <a:effectLst/>
                          <a:uLnTx/>
                          <a:uFillTx/>
                          <a:latin typeface="+mj-lt"/>
                          <a:ea typeface="+mn-ea"/>
                          <a:cs typeface="+mn-cs"/>
                        </a:rPr>
                        <a:t> </a:t>
                      </a:r>
                      <a:r>
                        <a:rPr kumimoji="0" lang="en-US" sz="800" b="1" i="0" u="none" strike="noStrike" kern="1200" cap="none" spc="0" normalizeH="0" baseline="0" noProof="0">
                          <a:ln>
                            <a:noFill/>
                          </a:ln>
                          <a:solidFill>
                            <a:prstClr val="white"/>
                          </a:solidFill>
                          <a:effectLst/>
                          <a:uLnTx/>
                          <a:uFillTx/>
                          <a:latin typeface="+mj-lt"/>
                          <a:ea typeface="+mn-ea"/>
                          <a:cs typeface="+mn-cs"/>
                        </a:rPr>
                        <a:t>Country</a:t>
                      </a:r>
                      <a:endParaRPr kumimoji="0" lang="en-US" sz="800" b="1" i="0" u="none" strike="noStrike" kern="1200" cap="none" spc="0" normalizeH="0" baseline="0" noProof="0">
                        <a:ln>
                          <a:noFill/>
                        </a:ln>
                        <a:solidFill>
                          <a:prstClr val="white"/>
                        </a:solidFill>
                        <a:effectLst/>
                        <a:uLnTx/>
                        <a:uFillTx/>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800">
                        <a:solidFill>
                          <a:schemeClr val="bg1"/>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800" b="1" i="0" u="none" strike="noStrike">
                          <a:solidFill>
                            <a:srgbClr val="000000"/>
                          </a:solidFill>
                          <a:effectLst/>
                          <a:latin typeface="+mj-lt"/>
                        </a:rPr>
                        <a:t>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Pediatric 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Transplant surgeons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Surgeons (HD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Surgeons (PD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Dietitians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Laboratory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Radiologists (ultrasound)</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Vascular access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3486683813"/>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Angola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51377958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Benin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82023783"/>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Botswana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56342246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Burkina Faso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14738203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Burundi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06231615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Cameroon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64704915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Cape Verde</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21658686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C African Republic</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88666001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Chad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97164778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Congo, Dem.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75135325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Congo,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30722388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Cote d'Ivoire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991367225"/>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Egypt, Arab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66036959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Ethiopia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05987965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Gabon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329666667"/>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Gambia, The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257446154"/>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Ghana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3645468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58335732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Kenya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310285804"/>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Lesotho</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06535516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Madagascar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66653860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Malawi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77770677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Mali</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827554093"/>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Mauritania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13794303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Mauritius </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00534308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Morocco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71324953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Mozambique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90002885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Namibia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570274247"/>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Niger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83271109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Nigeria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18605887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Senegal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07959158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Somalia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20207059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South Africa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09277826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Sudan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49307582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Swaziland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724561225"/>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Tanzania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7840445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Togo</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479512194"/>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Tunisia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97355802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Uganda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162074925"/>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Zambia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117801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Zimbabwe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4041193833"/>
                  </a:ext>
                </a:extLst>
              </a:tr>
            </a:tbl>
          </a:graphicData>
        </a:graphic>
      </p:graphicFrame>
      <p:graphicFrame>
        <p:nvGraphicFramePr>
          <p:cNvPr id="6" name="Table 5">
            <a:extLst>
              <a:ext uri="{FF2B5EF4-FFF2-40B4-BE49-F238E27FC236}">
                <a16:creationId xmlns:a16="http://schemas.microsoft.com/office/drawing/2014/main" id="{9F427928-4606-E21F-B223-048683F00AA8}"/>
              </a:ext>
            </a:extLst>
          </p:cNvPr>
          <p:cNvGraphicFramePr>
            <a:graphicFrameLocks noGrp="1"/>
          </p:cNvGraphicFramePr>
          <p:nvPr>
            <p:extLst>
              <p:ext uri="{D42A27DB-BD31-4B8C-83A1-F6EECF244321}">
                <p14:modId xmlns:p14="http://schemas.microsoft.com/office/powerpoint/2010/main" val="2922476309"/>
              </p:ext>
            </p:extLst>
          </p:nvPr>
        </p:nvGraphicFramePr>
        <p:xfrm>
          <a:off x="10632022" y="3429000"/>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7" name="Rectangle 6">
            <a:extLst>
              <a:ext uri="{FF2B5EF4-FFF2-40B4-BE49-F238E27FC236}">
                <a16:creationId xmlns:a16="http://schemas.microsoft.com/office/drawing/2014/main" id="{79341E86-46AE-2868-029C-6C2E2B12CB02}"/>
              </a:ext>
            </a:extLst>
          </p:cNvPr>
          <p:cNvSpPr/>
          <p:nvPr/>
        </p:nvSpPr>
        <p:spPr>
          <a:xfrm>
            <a:off x="10641586" y="3438279"/>
            <a:ext cx="981544" cy="54550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3">
            <a:extLst>
              <a:ext uri="{FF2B5EF4-FFF2-40B4-BE49-F238E27FC236}">
                <a16:creationId xmlns:a16="http://schemas.microsoft.com/office/drawing/2014/main" id="{D5F5973D-1933-6922-C183-72ECE6FADDC1}"/>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7D206E7F-EB82-24A2-7F5F-A9F8C6361E7C}"/>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A60E9B67-3F7E-AAF1-623E-8CF9BD261AFC}"/>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33</a:t>
            </a:fld>
            <a:endParaRPr lang="en-US"/>
          </a:p>
        </p:txBody>
      </p:sp>
    </p:spTree>
    <p:extLst>
      <p:ext uri="{BB962C8B-B14F-4D97-AF65-F5344CB8AC3E}">
        <p14:creationId xmlns:p14="http://schemas.microsoft.com/office/powerpoint/2010/main" val="717120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86320" y="214997"/>
            <a:ext cx="11728578" cy="584775"/>
          </a:xfrm>
          <a:prstGeom prst="rect">
            <a:avLst/>
          </a:prstGeom>
        </p:spPr>
        <p:txBody>
          <a:bodyPr wrap="square" lIns="91440" tIns="45720" rIns="91440" bIns="45720" anchor="t">
            <a:spAutoFit/>
          </a:bodyPr>
          <a:lstStyle/>
          <a:p>
            <a:r>
              <a:rPr lang="en-US" sz="3200" dirty="0">
                <a:solidFill>
                  <a:srgbClr val="283378"/>
                </a:solidFill>
                <a:latin typeface="Arial" panose="020B0604020202020204" pitchFamily="34" charset="0"/>
                <a:cs typeface="Arial" panose="020B0604020202020204" pitchFamily="34" charset="0"/>
              </a:rPr>
              <a:t>Shortage of kidney failure care providers</a:t>
            </a:r>
          </a:p>
        </p:txBody>
      </p:sp>
      <p:graphicFrame>
        <p:nvGraphicFramePr>
          <p:cNvPr id="2" name="Table 1">
            <a:extLst>
              <a:ext uri="{FF2B5EF4-FFF2-40B4-BE49-F238E27FC236}">
                <a16:creationId xmlns:a16="http://schemas.microsoft.com/office/drawing/2014/main" id="{D8F0334D-9E2E-3369-F0B0-FD62201FD2C6}"/>
              </a:ext>
            </a:extLst>
          </p:cNvPr>
          <p:cNvGraphicFramePr>
            <a:graphicFrameLocks noGrp="1"/>
          </p:cNvGraphicFramePr>
          <p:nvPr>
            <p:extLst>
              <p:ext uri="{D42A27DB-BD31-4B8C-83A1-F6EECF244321}">
                <p14:modId xmlns:p14="http://schemas.microsoft.com/office/powerpoint/2010/main" val="1522896973"/>
              </p:ext>
            </p:extLst>
          </p:nvPr>
        </p:nvGraphicFramePr>
        <p:xfrm>
          <a:off x="1668175" y="762633"/>
          <a:ext cx="8845993" cy="5794306"/>
        </p:xfrm>
        <a:graphic>
          <a:graphicData uri="http://schemas.openxmlformats.org/drawingml/2006/table">
            <a:tbl>
              <a:tblPr firstRow="1" firstCol="1" bandRow="1">
                <a:tableStyleId>{5C22544A-7EE6-4342-B048-85BDC9FD1C3A}</a:tableStyleId>
              </a:tblPr>
              <a:tblGrid>
                <a:gridCol w="1049873">
                  <a:extLst>
                    <a:ext uri="{9D8B030D-6E8A-4147-A177-3AD203B41FA5}">
                      <a16:colId xmlns:a16="http://schemas.microsoft.com/office/drawing/2014/main" val="3487505853"/>
                    </a:ext>
                  </a:extLst>
                </a:gridCol>
                <a:gridCol w="911922">
                  <a:extLst>
                    <a:ext uri="{9D8B030D-6E8A-4147-A177-3AD203B41FA5}">
                      <a16:colId xmlns:a16="http://schemas.microsoft.com/office/drawing/2014/main" val="1643755703"/>
                    </a:ext>
                  </a:extLst>
                </a:gridCol>
                <a:gridCol w="820548">
                  <a:extLst>
                    <a:ext uri="{9D8B030D-6E8A-4147-A177-3AD203B41FA5}">
                      <a16:colId xmlns:a16="http://schemas.microsoft.com/office/drawing/2014/main" val="1714660644"/>
                    </a:ext>
                  </a:extLst>
                </a:gridCol>
                <a:gridCol w="866236">
                  <a:extLst>
                    <a:ext uri="{9D8B030D-6E8A-4147-A177-3AD203B41FA5}">
                      <a16:colId xmlns:a16="http://schemas.microsoft.com/office/drawing/2014/main" val="2734977743"/>
                    </a:ext>
                  </a:extLst>
                </a:gridCol>
                <a:gridCol w="800947">
                  <a:extLst>
                    <a:ext uri="{9D8B030D-6E8A-4147-A177-3AD203B41FA5}">
                      <a16:colId xmlns:a16="http://schemas.microsoft.com/office/drawing/2014/main" val="1881201544"/>
                    </a:ext>
                  </a:extLst>
                </a:gridCol>
                <a:gridCol w="931525">
                  <a:extLst>
                    <a:ext uri="{9D8B030D-6E8A-4147-A177-3AD203B41FA5}">
                      <a16:colId xmlns:a16="http://schemas.microsoft.com/office/drawing/2014/main" val="3776426126"/>
                    </a:ext>
                  </a:extLst>
                </a:gridCol>
                <a:gridCol w="911239">
                  <a:extLst>
                    <a:ext uri="{9D8B030D-6E8A-4147-A177-3AD203B41FA5}">
                      <a16:colId xmlns:a16="http://schemas.microsoft.com/office/drawing/2014/main" val="4014682027"/>
                    </a:ext>
                  </a:extLst>
                </a:gridCol>
                <a:gridCol w="821231">
                  <a:extLst>
                    <a:ext uri="{9D8B030D-6E8A-4147-A177-3AD203B41FA5}">
                      <a16:colId xmlns:a16="http://schemas.microsoft.com/office/drawing/2014/main" val="1981171147"/>
                    </a:ext>
                  </a:extLst>
                </a:gridCol>
                <a:gridCol w="866236">
                  <a:extLst>
                    <a:ext uri="{9D8B030D-6E8A-4147-A177-3AD203B41FA5}">
                      <a16:colId xmlns:a16="http://schemas.microsoft.com/office/drawing/2014/main" val="1281672902"/>
                    </a:ext>
                  </a:extLst>
                </a:gridCol>
                <a:gridCol w="866236">
                  <a:extLst>
                    <a:ext uri="{9D8B030D-6E8A-4147-A177-3AD203B41FA5}">
                      <a16:colId xmlns:a16="http://schemas.microsoft.com/office/drawing/2014/main" val="3178562532"/>
                    </a:ext>
                  </a:extLst>
                </a:gridCol>
              </a:tblGrid>
              <a:tr h="49112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800" b="1" i="0" u="none" strike="noStrike" kern="1200" cap="none" spc="0" normalizeH="0" baseline="0" noProof="0" dirty="0">
                        <a:ln>
                          <a:noFill/>
                        </a:ln>
                        <a:solidFill>
                          <a:prstClr val="black">
                            <a:lumMod val="75000"/>
                            <a:lumOff val="25000"/>
                          </a:prstClr>
                        </a:solidFill>
                        <a:effectLst/>
                        <a:uLnTx/>
                        <a:uFillTx/>
                        <a:latin typeface="+mj-lt"/>
                        <a:ea typeface="+mn-ea"/>
                        <a:cs typeface="+mn-cs"/>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lumMod val="75000"/>
                              <a:lumOff val="25000"/>
                            </a:prstClr>
                          </a:solidFill>
                          <a:effectLst/>
                          <a:uLnTx/>
                          <a:uFillTx/>
                          <a:latin typeface="+mj-lt"/>
                          <a:ea typeface="+mn-ea"/>
                          <a:cs typeface="+mn-cs"/>
                        </a:rPr>
                        <a:t> </a:t>
                      </a:r>
                      <a:r>
                        <a:rPr kumimoji="0" lang="en-US" sz="800" b="1" i="0" u="none" strike="noStrike" kern="1200" cap="none" spc="0" normalizeH="0" baseline="0" noProof="0" dirty="0">
                          <a:ln>
                            <a:noFill/>
                          </a:ln>
                          <a:solidFill>
                            <a:prstClr val="white"/>
                          </a:solidFill>
                          <a:effectLst/>
                          <a:uLnTx/>
                          <a:uFillTx/>
                          <a:latin typeface="+mj-lt"/>
                          <a:ea typeface="+mn-ea"/>
                          <a:cs typeface="+mn-cs"/>
                        </a:rPr>
                        <a:t>Country</a:t>
                      </a:r>
                      <a:endParaRPr kumimoji="0" lang="en-US" sz="800" b="1" i="0" u="none" strike="noStrike" kern="1200" cap="none" spc="0" normalizeH="0" baseline="0" noProof="0" dirty="0">
                        <a:ln>
                          <a:noFill/>
                        </a:ln>
                        <a:solidFill>
                          <a:prstClr val="white"/>
                        </a:solidFill>
                        <a:effectLst/>
                        <a:uLnTx/>
                        <a:uFillTx/>
                        <a:latin typeface="+mj-lt"/>
                        <a:ea typeface="Calibri" panose="020F0502020204030204" pitchFamily="34" charset="0"/>
                        <a:cs typeface="Arial" panose="020B0604020202020204" pitchFamily="34" charset="0"/>
                      </a:endParaRPr>
                    </a:p>
                    <a:p>
                      <a:pPr marL="0" marR="0" algn="ctr">
                        <a:lnSpc>
                          <a:spcPct val="107000"/>
                        </a:lnSpc>
                        <a:spcBef>
                          <a:spcPts val="0"/>
                        </a:spcBef>
                        <a:spcAft>
                          <a:spcPts val="0"/>
                        </a:spcAft>
                      </a:pPr>
                      <a:endParaRPr lang="en-US" sz="800" dirty="0">
                        <a:solidFill>
                          <a:schemeClr val="bg1"/>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800" b="1" i="0" u="none" strike="noStrike">
                          <a:solidFill>
                            <a:srgbClr val="000000"/>
                          </a:solidFill>
                          <a:effectLst/>
                          <a:latin typeface="+mj-lt"/>
                        </a:rPr>
                        <a:t>Counsellors/ psychologists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Transplant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Dialysis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Renal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Dialysis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Social workers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Palliative care physicians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Kidney supportive care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800" b="1" i="0" u="none" strike="noStrike">
                          <a:solidFill>
                            <a:srgbClr val="000000"/>
                          </a:solidFill>
                          <a:effectLst/>
                          <a:latin typeface="+mj-lt"/>
                        </a:rPr>
                        <a:t>No shortage</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3486683813"/>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Angola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51377958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Benin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82023783"/>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Botswana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56342246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Burkina Faso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14738203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Burundi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06231615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Cameroon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4704915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Cape Verde</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21658686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C African Republic</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8666001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Chad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97164778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Congo, Dem.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75135325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Congo,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30722388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Cote d'Ivoire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991367225"/>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Egypt, Arab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66036959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Ethiopia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05987965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Gabon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329666667"/>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Gambia, The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257446154"/>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Ghana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3645468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58335732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Kenya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310285804"/>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Lesotho</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06535516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Madagascar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66653860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Malawi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77770677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Mali</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827554093"/>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Mauritania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13794303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Mauritius </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00534308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Morocco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71324953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Mozambique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900028858"/>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Namibia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570274247"/>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Niger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832711099"/>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Nigeria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18605887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Senegal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079591586"/>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Somalia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20207059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South Africa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09277826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Sudan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493075822"/>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Swaziland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24561225"/>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Tanzania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78404451"/>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ea typeface="Calibri" panose="020F0502020204030204" pitchFamily="34" charset="0"/>
                          <a:cs typeface="Arial" panose="020B0604020202020204" pitchFamily="34" charset="0"/>
                        </a:rPr>
                        <a:t>Togo</a:t>
                      </a: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479512194"/>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Tunisia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7355802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Uganda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162074925"/>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Zambia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1178010"/>
                  </a:ext>
                </a:extLst>
              </a:tr>
              <a:tr h="129346">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Zimbabwe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135" marR="31135"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8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041193833"/>
                  </a:ext>
                </a:extLst>
              </a:tr>
            </a:tbl>
          </a:graphicData>
        </a:graphic>
      </p:graphicFrame>
      <p:graphicFrame>
        <p:nvGraphicFramePr>
          <p:cNvPr id="4" name="Table 3">
            <a:extLst>
              <a:ext uri="{FF2B5EF4-FFF2-40B4-BE49-F238E27FC236}">
                <a16:creationId xmlns:a16="http://schemas.microsoft.com/office/drawing/2014/main" id="{84D2CDD8-D650-3DAF-935A-2B235051225C}"/>
              </a:ext>
            </a:extLst>
          </p:cNvPr>
          <p:cNvGraphicFramePr>
            <a:graphicFrameLocks noGrp="1"/>
          </p:cNvGraphicFramePr>
          <p:nvPr>
            <p:extLst>
              <p:ext uri="{D42A27DB-BD31-4B8C-83A1-F6EECF244321}">
                <p14:modId xmlns:p14="http://schemas.microsoft.com/office/powerpoint/2010/main" val="4138591506"/>
              </p:ext>
            </p:extLst>
          </p:nvPr>
        </p:nvGraphicFramePr>
        <p:xfrm>
          <a:off x="10637925" y="3425483"/>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a:solidFill>
                            <a:schemeClr val="tx1"/>
                          </a:solidFill>
                          <a:latin typeface="+mn-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a:latin typeface="+mn-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5" name="Rectangle 4">
            <a:extLst>
              <a:ext uri="{FF2B5EF4-FFF2-40B4-BE49-F238E27FC236}">
                <a16:creationId xmlns:a16="http://schemas.microsoft.com/office/drawing/2014/main" id="{B1D838ED-2564-9C4D-38DF-B7DD5C367326}"/>
              </a:ext>
            </a:extLst>
          </p:cNvPr>
          <p:cNvSpPr/>
          <p:nvPr/>
        </p:nvSpPr>
        <p:spPr>
          <a:xfrm>
            <a:off x="10637925" y="3429000"/>
            <a:ext cx="981544" cy="54550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8" name="Date Placeholder 3">
            <a:extLst>
              <a:ext uri="{FF2B5EF4-FFF2-40B4-BE49-F238E27FC236}">
                <a16:creationId xmlns:a16="http://schemas.microsoft.com/office/drawing/2014/main" id="{51F72D13-4E13-4F35-5D12-0D3D77B63232}"/>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9" name="Footer Placeholder 4">
            <a:extLst>
              <a:ext uri="{FF2B5EF4-FFF2-40B4-BE49-F238E27FC236}">
                <a16:creationId xmlns:a16="http://schemas.microsoft.com/office/drawing/2014/main" id="{2A9912E8-EA71-4BBB-EC76-A1A38256E106}"/>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03DE7491-1590-7EE5-D807-B3DAC49D94F3}"/>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34</a:t>
            </a:fld>
            <a:endParaRPr lang="en-US"/>
          </a:p>
        </p:txBody>
      </p:sp>
    </p:spTree>
    <p:extLst>
      <p:ext uri="{BB962C8B-B14F-4D97-AF65-F5344CB8AC3E}">
        <p14:creationId xmlns:p14="http://schemas.microsoft.com/office/powerpoint/2010/main" val="3656654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a:bodyPr>
          <a:lstStyle/>
          <a:p>
            <a:r>
              <a:rPr lang="en-US" sz="3200">
                <a:solidFill>
                  <a:srgbClr val="283378"/>
                </a:solidFill>
                <a:latin typeface="Arial" panose="020B0604020202020204" pitchFamily="34" charset="0"/>
                <a:cs typeface="Arial" panose="020B0604020202020204" pitchFamily="34" charset="0"/>
              </a:rPr>
              <a:t>Prevalence of nephrologists and trainees </a:t>
            </a:r>
            <a:endParaRPr lang="LID4096"/>
          </a:p>
        </p:txBody>
      </p:sp>
      <p:pic>
        <p:nvPicPr>
          <p:cNvPr id="7" name="Picture 6">
            <a:extLst>
              <a:ext uri="{FF2B5EF4-FFF2-40B4-BE49-F238E27FC236}">
                <a16:creationId xmlns:a16="http://schemas.microsoft.com/office/drawing/2014/main" id="{C984CA0E-4493-F785-C0B7-8FB9386B17BD}"/>
              </a:ext>
            </a:extLst>
          </p:cNvPr>
          <p:cNvPicPr>
            <a:picLocks noChangeAspect="1"/>
          </p:cNvPicPr>
          <p:nvPr/>
        </p:nvPicPr>
        <p:blipFill>
          <a:blip r:embed="rId2"/>
          <a:stretch>
            <a:fillRect/>
          </a:stretch>
        </p:blipFill>
        <p:spPr>
          <a:xfrm>
            <a:off x="1620006" y="5085940"/>
            <a:ext cx="4267714" cy="141315"/>
          </a:xfrm>
          <a:prstGeom prst="rect">
            <a:avLst/>
          </a:prstGeom>
        </p:spPr>
      </p:pic>
      <p:pic>
        <p:nvPicPr>
          <p:cNvPr id="8" name="Picture 7">
            <a:extLst>
              <a:ext uri="{FF2B5EF4-FFF2-40B4-BE49-F238E27FC236}">
                <a16:creationId xmlns:a16="http://schemas.microsoft.com/office/drawing/2014/main" id="{C42BCF5F-9EE7-3D6C-91F9-B2B3A115270D}"/>
              </a:ext>
            </a:extLst>
          </p:cNvPr>
          <p:cNvPicPr>
            <a:picLocks noChangeAspect="1"/>
          </p:cNvPicPr>
          <p:nvPr/>
        </p:nvPicPr>
        <p:blipFill>
          <a:blip r:embed="rId3"/>
          <a:stretch>
            <a:fillRect/>
          </a:stretch>
        </p:blipFill>
        <p:spPr>
          <a:xfrm>
            <a:off x="2060588" y="1912611"/>
            <a:ext cx="3435971" cy="2946047"/>
          </a:xfrm>
          <a:prstGeom prst="rect">
            <a:avLst/>
          </a:prstGeom>
        </p:spPr>
      </p:pic>
      <p:sp>
        <p:nvSpPr>
          <p:cNvPr id="9" name="Rectangle 8">
            <a:extLst>
              <a:ext uri="{FF2B5EF4-FFF2-40B4-BE49-F238E27FC236}">
                <a16:creationId xmlns:a16="http://schemas.microsoft.com/office/drawing/2014/main" id="{D2B641EB-CF4F-BFA0-957F-14819EC42925}"/>
              </a:ext>
            </a:extLst>
          </p:cNvPr>
          <p:cNvSpPr/>
          <p:nvPr/>
        </p:nvSpPr>
        <p:spPr>
          <a:xfrm>
            <a:off x="3138195" y="1468036"/>
            <a:ext cx="1800809" cy="338554"/>
          </a:xfrm>
          <a:prstGeom prst="rect">
            <a:avLst/>
          </a:prstGeom>
        </p:spPr>
        <p:txBody>
          <a:bodyPr wrap="square">
            <a:spAutoFit/>
          </a:bodyPr>
          <a:lstStyle/>
          <a:p>
            <a:pPr lvl="0"/>
            <a:r>
              <a:rPr lang="en-US" sz="1600">
                <a:solidFill>
                  <a:prstClr val="black"/>
                </a:solidFill>
                <a:latin typeface="+mj-lt"/>
              </a:rPr>
              <a:t>Nephrologists</a:t>
            </a:r>
          </a:p>
        </p:txBody>
      </p:sp>
      <p:sp>
        <p:nvSpPr>
          <p:cNvPr id="10" name="Rectangle 9">
            <a:extLst>
              <a:ext uri="{FF2B5EF4-FFF2-40B4-BE49-F238E27FC236}">
                <a16:creationId xmlns:a16="http://schemas.microsoft.com/office/drawing/2014/main" id="{C847A724-8E6A-BDCF-FA77-6C7688EAAAD3}"/>
              </a:ext>
            </a:extLst>
          </p:cNvPr>
          <p:cNvSpPr/>
          <p:nvPr/>
        </p:nvSpPr>
        <p:spPr>
          <a:xfrm>
            <a:off x="2060588" y="1901832"/>
            <a:ext cx="3435970" cy="295682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a:extLst>
              <a:ext uri="{FF2B5EF4-FFF2-40B4-BE49-F238E27FC236}">
                <a16:creationId xmlns:a16="http://schemas.microsoft.com/office/drawing/2014/main" id="{CE027095-D99E-A655-45C9-AB00CFF49C22}"/>
              </a:ext>
            </a:extLst>
          </p:cNvPr>
          <p:cNvGraphicFramePr>
            <a:graphicFrameLocks noGrp="1"/>
          </p:cNvGraphicFramePr>
          <p:nvPr>
            <p:extLst>
              <p:ext uri="{D42A27DB-BD31-4B8C-83A1-F6EECF244321}">
                <p14:modId xmlns:p14="http://schemas.microsoft.com/office/powerpoint/2010/main" val="3428098423"/>
              </p:ext>
            </p:extLst>
          </p:nvPr>
        </p:nvGraphicFramePr>
        <p:xfrm>
          <a:off x="6893560" y="974686"/>
          <a:ext cx="2835259" cy="5632752"/>
        </p:xfrm>
        <a:graphic>
          <a:graphicData uri="http://schemas.openxmlformats.org/drawingml/2006/table">
            <a:tbl>
              <a:tblPr firstRow="1" firstCol="1" bandRow="1">
                <a:tableStyleId>{F5AB1C69-6EDB-4FF4-983F-18BD219EF322}</a:tableStyleId>
              </a:tblPr>
              <a:tblGrid>
                <a:gridCol w="979788">
                  <a:extLst>
                    <a:ext uri="{9D8B030D-6E8A-4147-A177-3AD203B41FA5}">
                      <a16:colId xmlns:a16="http://schemas.microsoft.com/office/drawing/2014/main" val="3881039277"/>
                    </a:ext>
                  </a:extLst>
                </a:gridCol>
                <a:gridCol w="968307">
                  <a:extLst>
                    <a:ext uri="{9D8B030D-6E8A-4147-A177-3AD203B41FA5}">
                      <a16:colId xmlns:a16="http://schemas.microsoft.com/office/drawing/2014/main" val="3197526077"/>
                    </a:ext>
                  </a:extLst>
                </a:gridCol>
                <a:gridCol w="887164">
                  <a:extLst>
                    <a:ext uri="{9D8B030D-6E8A-4147-A177-3AD203B41FA5}">
                      <a16:colId xmlns:a16="http://schemas.microsoft.com/office/drawing/2014/main" val="1681824360"/>
                    </a:ext>
                  </a:extLst>
                </a:gridCol>
              </a:tblGrid>
              <a:tr h="380973">
                <a:tc>
                  <a:txBody>
                    <a:bodyPr/>
                    <a:lstStyle/>
                    <a:p>
                      <a:pPr marL="0" marR="0" algn="ctr">
                        <a:lnSpc>
                          <a:spcPct val="107000"/>
                        </a:lnSpc>
                        <a:spcBef>
                          <a:spcPts val="0"/>
                        </a:spcBef>
                        <a:spcAft>
                          <a:spcPts val="0"/>
                        </a:spcAft>
                      </a:pPr>
                      <a:r>
                        <a:rPr lang="en-US" sz="800">
                          <a:solidFill>
                            <a:schemeClr val="bg1"/>
                          </a:solidFill>
                          <a:effectLst/>
                        </a:rPr>
                        <a:t>Country</a:t>
                      </a:r>
                      <a:endParaRPr lang="en-US" sz="800">
                        <a:solidFill>
                          <a:schemeClr val="bg1"/>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Nephrologists</a:t>
                      </a:r>
                    </a:p>
                    <a:p>
                      <a:pPr marL="0" marR="0" algn="ctr">
                        <a:lnSpc>
                          <a:spcPct val="107000"/>
                        </a:lnSpc>
                        <a:spcBef>
                          <a:spcPts val="0"/>
                        </a:spcBef>
                        <a:spcAft>
                          <a:spcPts val="0"/>
                        </a:spcAft>
                      </a:pPr>
                      <a:r>
                        <a:rPr lang="en-US" sz="800">
                          <a:solidFill>
                            <a:schemeClr val="tx1">
                              <a:lumMod val="75000"/>
                              <a:lumOff val="25000"/>
                            </a:schemeClr>
                          </a:solidFill>
                          <a:effectLst/>
                        </a:rPr>
                        <a:t>PMP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Nephrology trainees</a:t>
                      </a:r>
                    </a:p>
                    <a:p>
                      <a:pPr marL="0" marR="0" algn="ctr">
                        <a:lnSpc>
                          <a:spcPct val="107000"/>
                        </a:lnSpc>
                        <a:spcBef>
                          <a:spcPts val="0"/>
                        </a:spcBef>
                        <a:spcAft>
                          <a:spcPts val="0"/>
                        </a:spcAft>
                      </a:pPr>
                      <a:r>
                        <a:rPr lang="en-US" sz="800">
                          <a:solidFill>
                            <a:schemeClr val="tx1">
                              <a:lumMod val="75000"/>
                              <a:lumOff val="25000"/>
                            </a:schemeClr>
                          </a:solidFill>
                          <a:effectLst/>
                        </a:rPr>
                        <a:t>PMP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extLst>
                  <a:ext uri="{0D108BD9-81ED-4DB2-BD59-A6C34878D82A}">
                    <a16:rowId xmlns:a16="http://schemas.microsoft.com/office/drawing/2014/main" val="1298568622"/>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1.52</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0.49</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175509196"/>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1.09</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705993876"/>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2.10</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1.26</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499516875"/>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1.41</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1.23</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184899559"/>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0.24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0.24</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846361507"/>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0.51</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0.17</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298994281"/>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3.35</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935854434"/>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C African Republic</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0.18</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550507395"/>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0.17</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54918258"/>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0.30</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0.06</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004937875"/>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1.80</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0.72</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343666519"/>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1.22</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0.28</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83288638"/>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32.88</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3.71</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940122965"/>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0.25</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0.08</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140771678"/>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6.84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6.41</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457188081"/>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2.07</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993630819"/>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0.36</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0.12</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434138070"/>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1.13</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0.60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481279922"/>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0.91</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0.09</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432465525"/>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93.44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6.84</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719871064"/>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0.14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0.18</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53206973"/>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0.05</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881518930"/>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1.78</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0.19</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252122943"/>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2.64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0.72</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418621459"/>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Mauritius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7.64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2.29</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4015049130"/>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15.24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2.72</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4266280510"/>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0.09</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0.03</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874584364"/>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1.10</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084322333"/>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0.33</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699095480"/>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1.55</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0.22</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05974302"/>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2.34</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3.07</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453205422"/>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804372070"/>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2.61</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0.17</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06280265"/>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0.98</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0.23</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445952549"/>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1.78</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4294583271"/>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0.49</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0.13</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1821304715"/>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0.35</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1.18</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167868311"/>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18.49</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5.46</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476114089"/>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0.30</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868708892"/>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0.31</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0.00</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2026955707"/>
                  </a:ext>
                </a:extLst>
              </a:tr>
              <a:tr h="127980">
                <a:tc>
                  <a:txBody>
                    <a:bodyPr/>
                    <a:lstStyle/>
                    <a:p>
                      <a:pPr marL="0" marR="0">
                        <a:lnSpc>
                          <a:spcPct val="107000"/>
                        </a:lnSpc>
                        <a:spcBef>
                          <a:spcPts val="0"/>
                        </a:spcBef>
                        <a:spcAft>
                          <a:spcPts val="0"/>
                        </a:spcAft>
                      </a:pPr>
                      <a:r>
                        <a:rPr lang="en-US" sz="800">
                          <a:solidFill>
                            <a:schemeClr val="tx1">
                              <a:lumMod val="75000"/>
                              <a:lumOff val="25000"/>
                            </a:schemeClr>
                          </a:solidFill>
                          <a:effectLst/>
                        </a:rPr>
                        <a:t>Zimbabwe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1500" marR="31500" marT="0" marB="0" anchor="ctr"/>
                </a:tc>
                <a:tc>
                  <a:txBody>
                    <a:bodyPr/>
                    <a:lstStyle/>
                    <a:p>
                      <a:pPr algn="ctr" fontAlgn="b"/>
                      <a:r>
                        <a:rPr lang="en-CA" sz="800" kern="1200">
                          <a:solidFill>
                            <a:schemeClr val="tx1">
                              <a:lumMod val="75000"/>
                              <a:lumOff val="25000"/>
                            </a:schemeClr>
                          </a:solidFill>
                          <a:effectLst/>
                        </a:rPr>
                        <a:t>0.40</a:t>
                      </a:r>
                      <a:endParaRPr lang="en-CA" sz="800" kern="1200">
                        <a:solidFill>
                          <a:schemeClr val="tx1">
                            <a:lumMod val="75000"/>
                            <a:lumOff val="25000"/>
                          </a:schemeClr>
                        </a:solidFill>
                        <a:effectLst/>
                        <a:latin typeface="+mj-lt"/>
                        <a:ea typeface="+mn-ea"/>
                        <a:cs typeface="+mn-cs"/>
                      </a:endParaRPr>
                    </a:p>
                  </a:txBody>
                  <a:tcPr marL="4763" marR="4763" marT="4763" marB="0" anchor="ctr"/>
                </a:tc>
                <a:tc>
                  <a:txBody>
                    <a:bodyPr/>
                    <a:lstStyle/>
                    <a:p>
                      <a:pPr algn="ctr" fontAlgn="b"/>
                      <a:r>
                        <a:rPr lang="en-CA" sz="800" kern="1200">
                          <a:solidFill>
                            <a:schemeClr val="tx1">
                              <a:lumMod val="75000"/>
                              <a:lumOff val="25000"/>
                            </a:schemeClr>
                          </a:solidFill>
                          <a:effectLst/>
                        </a:rPr>
                        <a:t>0.07</a:t>
                      </a:r>
                      <a:endParaRPr lang="en-CA" sz="800" kern="1200">
                        <a:solidFill>
                          <a:schemeClr val="tx1">
                            <a:lumMod val="75000"/>
                            <a:lumOff val="25000"/>
                          </a:schemeClr>
                        </a:solidFill>
                        <a:effectLst/>
                        <a:latin typeface="+mj-lt"/>
                        <a:ea typeface="+mn-ea"/>
                        <a:cs typeface="+mn-cs"/>
                      </a:endParaRPr>
                    </a:p>
                  </a:txBody>
                  <a:tcPr marL="4763" marR="4763" marT="4763" marB="0" anchor="ctr"/>
                </a:tc>
                <a:extLst>
                  <a:ext uri="{0D108BD9-81ED-4DB2-BD59-A6C34878D82A}">
                    <a16:rowId xmlns:a16="http://schemas.microsoft.com/office/drawing/2014/main" val="3751635"/>
                  </a:ext>
                </a:extLst>
              </a:tr>
            </a:tbl>
          </a:graphicData>
        </a:graphic>
      </p:graphicFrame>
      <p:sp>
        <p:nvSpPr>
          <p:cNvPr id="12" name="Rectangle 11">
            <a:extLst>
              <a:ext uri="{FF2B5EF4-FFF2-40B4-BE49-F238E27FC236}">
                <a16:creationId xmlns:a16="http://schemas.microsoft.com/office/drawing/2014/main" id="{B87EC64A-64E2-2079-244C-59E25D601CB3}"/>
              </a:ext>
            </a:extLst>
          </p:cNvPr>
          <p:cNvSpPr/>
          <p:nvPr/>
        </p:nvSpPr>
        <p:spPr>
          <a:xfrm>
            <a:off x="1614926" y="5070700"/>
            <a:ext cx="4272794" cy="15655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4C0CD4A6-649E-7F43-1EE9-249D91683DE7}"/>
              </a:ext>
            </a:extLst>
          </p:cNvPr>
          <p:cNvSpPr txBox="1"/>
          <p:nvPr/>
        </p:nvSpPr>
        <p:spPr>
          <a:xfrm>
            <a:off x="9815841" y="3478905"/>
            <a:ext cx="1578990" cy="430887"/>
          </a:xfrm>
          <a:prstGeom prst="rect">
            <a:avLst/>
          </a:prstGeom>
          <a:noFill/>
        </p:spPr>
        <p:txBody>
          <a:bodyPr wrap="square" rtlCol="0">
            <a:spAutoFit/>
          </a:bodyPr>
          <a:lstStyle/>
          <a:p>
            <a:r>
              <a:rPr lang="en-US" sz="1100">
                <a:latin typeface="+mj-lt"/>
              </a:rPr>
              <a:t>‘ – ’ : data not reported/unavailable</a:t>
            </a:r>
          </a:p>
        </p:txBody>
      </p:sp>
      <p:sp>
        <p:nvSpPr>
          <p:cNvPr id="14" name="Date Placeholder 3">
            <a:extLst>
              <a:ext uri="{FF2B5EF4-FFF2-40B4-BE49-F238E27FC236}">
                <a16:creationId xmlns:a16="http://schemas.microsoft.com/office/drawing/2014/main" id="{B40BBD39-0636-D601-FDA0-974BA7694073}"/>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15" name="Footer Placeholder 4">
            <a:extLst>
              <a:ext uri="{FF2B5EF4-FFF2-40B4-BE49-F238E27FC236}">
                <a16:creationId xmlns:a16="http://schemas.microsoft.com/office/drawing/2014/main" id="{0D381BC0-D98B-857B-C31A-5F3C9C3ADF9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6" name="Slide Number Placeholder 5">
            <a:extLst>
              <a:ext uri="{FF2B5EF4-FFF2-40B4-BE49-F238E27FC236}">
                <a16:creationId xmlns:a16="http://schemas.microsoft.com/office/drawing/2014/main" id="{9DE593F3-EA3D-DB0D-053B-4D06804497D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35</a:t>
            </a:fld>
            <a:endParaRPr lang="en-US"/>
          </a:p>
        </p:txBody>
      </p:sp>
    </p:spTree>
    <p:extLst>
      <p:ext uri="{BB962C8B-B14F-4D97-AF65-F5344CB8AC3E}">
        <p14:creationId xmlns:p14="http://schemas.microsoft.com/office/powerpoint/2010/main" val="1945017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a:bodyPr>
          <a:lstStyle/>
          <a:p>
            <a:r>
              <a:rPr lang="en-US" sz="3200">
                <a:solidFill>
                  <a:srgbClr val="283378"/>
                </a:solidFill>
                <a:latin typeface="Arial" panose="020B0604020202020204" pitchFamily="34" charset="0"/>
                <a:cs typeface="Arial" panose="020B0604020202020204" pitchFamily="34" charset="0"/>
              </a:rPr>
              <a:t>Capacity for chronic dialysis (HD)</a:t>
            </a:r>
            <a:endParaRPr lang="LID4096"/>
          </a:p>
        </p:txBody>
      </p:sp>
      <p:pic>
        <p:nvPicPr>
          <p:cNvPr id="7" name="Picture 6">
            <a:extLst>
              <a:ext uri="{FF2B5EF4-FFF2-40B4-BE49-F238E27FC236}">
                <a16:creationId xmlns:a16="http://schemas.microsoft.com/office/drawing/2014/main" id="{8158FD9E-F7D9-23F2-7C23-98D822FE2EB9}"/>
              </a:ext>
            </a:extLst>
          </p:cNvPr>
          <p:cNvPicPr>
            <a:picLocks noChangeAspect="1"/>
          </p:cNvPicPr>
          <p:nvPr/>
        </p:nvPicPr>
        <p:blipFill>
          <a:blip r:embed="rId2"/>
          <a:stretch>
            <a:fillRect/>
          </a:stretch>
        </p:blipFill>
        <p:spPr>
          <a:xfrm>
            <a:off x="160747" y="5316441"/>
            <a:ext cx="4360453" cy="126072"/>
          </a:xfrm>
          <a:prstGeom prst="rect">
            <a:avLst/>
          </a:prstGeom>
        </p:spPr>
      </p:pic>
      <p:pic>
        <p:nvPicPr>
          <p:cNvPr id="8" name="Picture 7">
            <a:extLst>
              <a:ext uri="{FF2B5EF4-FFF2-40B4-BE49-F238E27FC236}">
                <a16:creationId xmlns:a16="http://schemas.microsoft.com/office/drawing/2014/main" id="{DD90FD44-AC4E-3991-D894-FFF86D2747AC}"/>
              </a:ext>
            </a:extLst>
          </p:cNvPr>
          <p:cNvPicPr>
            <a:picLocks noChangeAspect="1"/>
          </p:cNvPicPr>
          <p:nvPr/>
        </p:nvPicPr>
        <p:blipFill>
          <a:blip r:embed="rId3"/>
          <a:stretch>
            <a:fillRect/>
          </a:stretch>
        </p:blipFill>
        <p:spPr>
          <a:xfrm>
            <a:off x="279920" y="1683848"/>
            <a:ext cx="3990438" cy="3319941"/>
          </a:xfrm>
          <a:prstGeom prst="rect">
            <a:avLst/>
          </a:prstGeom>
        </p:spPr>
      </p:pic>
      <p:sp>
        <p:nvSpPr>
          <p:cNvPr id="9" name="Rectangle 8">
            <a:extLst>
              <a:ext uri="{FF2B5EF4-FFF2-40B4-BE49-F238E27FC236}">
                <a16:creationId xmlns:a16="http://schemas.microsoft.com/office/drawing/2014/main" id="{471D43DD-957A-165B-6D68-3AB179319E0E}"/>
              </a:ext>
            </a:extLst>
          </p:cNvPr>
          <p:cNvSpPr/>
          <p:nvPr/>
        </p:nvSpPr>
        <p:spPr>
          <a:xfrm>
            <a:off x="4532106" y="2556131"/>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ea typeface="+mn-ea"/>
                <a:cs typeface="+mn-cs"/>
              </a:rPr>
              <a:t>Chronic HD services are available in all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ea typeface="+mn-ea"/>
                <a:cs typeface="+mn-cs"/>
              </a:rPr>
              <a:t>The Africa average of HD treatment centers is </a:t>
            </a:r>
            <a:r>
              <a:rPr lang="en-US">
                <a:solidFill>
                  <a:prstClr val="black"/>
                </a:solidFill>
                <a:latin typeface="+mj-lt"/>
              </a:rPr>
              <a:t>3.17</a:t>
            </a:r>
            <a:r>
              <a:rPr kumimoji="0" lang="en-US" b="0" i="0" u="none" strike="noStrike" kern="1200" cap="none" spc="0" normalizeH="0" baseline="0" noProof="0">
                <a:ln>
                  <a:noFill/>
                </a:ln>
                <a:solidFill>
                  <a:prstClr val="black"/>
                </a:solidFill>
                <a:effectLst/>
                <a:uLnTx/>
                <a:uFillTx/>
                <a:latin typeface="+mj-lt"/>
                <a:ea typeface="+mn-ea"/>
                <a:cs typeface="+mn-cs"/>
              </a:rPr>
              <a:t> </a:t>
            </a:r>
            <a:r>
              <a:rPr kumimoji="0" lang="en-US" b="0" i="0" u="none" strike="noStrike" kern="1200" cap="none" spc="0" normalizeH="0" baseline="0" noProof="0" err="1">
                <a:ln>
                  <a:noFill/>
                </a:ln>
                <a:solidFill>
                  <a:prstClr val="black"/>
                </a:solidFill>
                <a:effectLst/>
                <a:uLnTx/>
                <a:uFillTx/>
                <a:latin typeface="+mj-lt"/>
                <a:ea typeface="+mn-ea"/>
                <a:cs typeface="+mn-cs"/>
              </a:rPr>
              <a:t>pmp</a:t>
            </a:r>
            <a:endParaRPr kumimoji="0" lang="en-US" b="0" i="0" u="none" strike="noStrike" kern="1200" cap="none" spc="0" normalizeH="0" baseline="0" noProof="0">
              <a:ln>
                <a:noFill/>
              </a:ln>
              <a:solidFill>
                <a:prstClr val="black"/>
              </a:solidFill>
              <a:effectLst/>
              <a:uLnTx/>
              <a:uFillTx/>
              <a:latin typeface="+mj-lt"/>
              <a:ea typeface="+mn-ea"/>
              <a:cs typeface="+mn-cs"/>
            </a:endParaRPr>
          </a:p>
        </p:txBody>
      </p:sp>
      <p:sp>
        <p:nvSpPr>
          <p:cNvPr id="10" name="Rectangle 9">
            <a:extLst>
              <a:ext uri="{FF2B5EF4-FFF2-40B4-BE49-F238E27FC236}">
                <a16:creationId xmlns:a16="http://schemas.microsoft.com/office/drawing/2014/main" id="{8D472526-CC66-30A6-4006-27556D4A1B05}"/>
              </a:ext>
            </a:extLst>
          </p:cNvPr>
          <p:cNvSpPr/>
          <p:nvPr/>
        </p:nvSpPr>
        <p:spPr>
          <a:xfrm>
            <a:off x="1223066" y="1241765"/>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Chronic HD centers </a:t>
            </a:r>
          </a:p>
        </p:txBody>
      </p:sp>
      <p:graphicFrame>
        <p:nvGraphicFramePr>
          <p:cNvPr id="11" name="Table 10">
            <a:extLst>
              <a:ext uri="{FF2B5EF4-FFF2-40B4-BE49-F238E27FC236}">
                <a16:creationId xmlns:a16="http://schemas.microsoft.com/office/drawing/2014/main" id="{151F24AC-7D72-C4D6-8A29-1E5D4E82A12E}"/>
              </a:ext>
            </a:extLst>
          </p:cNvPr>
          <p:cNvGraphicFramePr>
            <a:graphicFrameLocks noGrp="1"/>
          </p:cNvGraphicFramePr>
          <p:nvPr>
            <p:extLst>
              <p:ext uri="{D42A27DB-BD31-4B8C-83A1-F6EECF244321}">
                <p14:modId xmlns:p14="http://schemas.microsoft.com/office/powerpoint/2010/main" val="2174792242"/>
              </p:ext>
            </p:extLst>
          </p:nvPr>
        </p:nvGraphicFramePr>
        <p:xfrm>
          <a:off x="8590302" y="926259"/>
          <a:ext cx="1902188" cy="5678576"/>
        </p:xfrm>
        <a:graphic>
          <a:graphicData uri="http://schemas.openxmlformats.org/drawingml/2006/table">
            <a:tbl>
              <a:tblPr firstRow="1" firstCol="1" bandRow="1">
                <a:tableStyleId>{F5AB1C69-6EDB-4FF4-983F-18BD219EF322}</a:tableStyleId>
              </a:tblPr>
              <a:tblGrid>
                <a:gridCol w="950465">
                  <a:extLst>
                    <a:ext uri="{9D8B030D-6E8A-4147-A177-3AD203B41FA5}">
                      <a16:colId xmlns:a16="http://schemas.microsoft.com/office/drawing/2014/main" val="3046356756"/>
                    </a:ext>
                  </a:extLst>
                </a:gridCol>
                <a:gridCol w="951723">
                  <a:extLst>
                    <a:ext uri="{9D8B030D-6E8A-4147-A177-3AD203B41FA5}">
                      <a16:colId xmlns:a16="http://schemas.microsoft.com/office/drawing/2014/main" val="3043339656"/>
                    </a:ext>
                  </a:extLst>
                </a:gridCol>
              </a:tblGrid>
              <a:tr h="339613">
                <a:tc>
                  <a:txBody>
                    <a:bodyPr/>
                    <a:lstStyle/>
                    <a:p>
                      <a:pPr marL="0" marR="0" algn="ctr">
                        <a:lnSpc>
                          <a:spcPct val="107000"/>
                        </a:lnSpc>
                        <a:spcBef>
                          <a:spcPts val="0"/>
                        </a:spcBef>
                        <a:spcAft>
                          <a:spcPts val="0"/>
                        </a:spcAft>
                      </a:pPr>
                      <a:r>
                        <a:rPr lang="en-US" sz="800">
                          <a:solidFill>
                            <a:schemeClr val="bg1"/>
                          </a:solidFill>
                          <a:effectLst/>
                        </a:rPr>
                        <a:t>Country</a:t>
                      </a:r>
                      <a:endParaRPr lang="en-US" sz="800">
                        <a:solidFill>
                          <a:schemeClr val="bg1"/>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Chronic HD</a:t>
                      </a:r>
                    </a:p>
                    <a:p>
                      <a:pPr marL="0" marR="0" algn="ctr">
                        <a:lnSpc>
                          <a:spcPct val="107000"/>
                        </a:lnSpc>
                        <a:spcBef>
                          <a:spcPts val="0"/>
                        </a:spcBef>
                        <a:spcAft>
                          <a:spcPts val="0"/>
                        </a:spcAft>
                      </a:pPr>
                      <a:r>
                        <a:rPr lang="en-US" sz="800">
                          <a:solidFill>
                            <a:schemeClr val="tx1">
                              <a:lumMod val="75000"/>
                              <a:lumOff val="25000"/>
                            </a:schemeClr>
                          </a:solidFill>
                          <a:effectLst/>
                        </a:rPr>
                        <a:t>Centers </a:t>
                      </a:r>
                      <a:r>
                        <a:rPr lang="en-US" sz="800" u="none">
                          <a:solidFill>
                            <a:schemeClr val="tx1">
                              <a:lumMod val="75000"/>
                              <a:lumOff val="25000"/>
                            </a:schemeClr>
                          </a:solidFill>
                          <a:effectLst/>
                        </a:rPr>
                        <a:t>PMP</a:t>
                      </a:r>
                      <a:endParaRPr lang="en-US" sz="800" u="none">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extLst>
                  <a:ext uri="{0D108BD9-81ED-4DB2-BD59-A6C34878D82A}">
                    <a16:rowId xmlns:a16="http://schemas.microsoft.com/office/drawing/2014/main" val="388495492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0.37</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0622688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0.29</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8674535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2.10</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814452545"/>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0.27</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17110235"/>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0.39</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32908222"/>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0.20</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25226536"/>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3.35</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240367168"/>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 African Republic</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0.18</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759881815"/>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0.11</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42822806"/>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0.18</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050079849"/>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1.26</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243825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0.31</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10041276"/>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5.53</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8973729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0.18</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24429604"/>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3.85</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05520210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0.83</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45515462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0.94</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60650868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0.38</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89152754"/>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3.79</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99489055"/>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36.46</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2885087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0.35</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72157190"/>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0.19</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06176630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0.63</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6169619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3.84</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2144957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Mauritius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11.47</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891802994"/>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11.43</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792879106"/>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0.09</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00859472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5.13</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59974702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0.16</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01907128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0.80</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51769456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1.45</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415414560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269024760"/>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5.22</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77265779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1.90</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34179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3.57</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917224205"/>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0.70</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8217312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1.06</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43350489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15.89</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0676046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0.26</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35663765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0.51</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4912585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Zimbabwe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1.32</a:t>
                      </a:r>
                      <a:endParaRPr lang="en-CA" sz="8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463977421"/>
                  </a:ext>
                </a:extLst>
              </a:tr>
            </a:tbl>
          </a:graphicData>
        </a:graphic>
      </p:graphicFrame>
      <p:sp>
        <p:nvSpPr>
          <p:cNvPr id="12" name="TextBox 11">
            <a:extLst>
              <a:ext uri="{FF2B5EF4-FFF2-40B4-BE49-F238E27FC236}">
                <a16:creationId xmlns:a16="http://schemas.microsoft.com/office/drawing/2014/main" id="{53E73C6F-81AE-8D85-87E2-57D78A84784E}"/>
              </a:ext>
            </a:extLst>
          </p:cNvPr>
          <p:cNvSpPr txBox="1"/>
          <p:nvPr/>
        </p:nvSpPr>
        <p:spPr>
          <a:xfrm>
            <a:off x="10600743" y="3365437"/>
            <a:ext cx="1282978" cy="400110"/>
          </a:xfrm>
          <a:prstGeom prst="rect">
            <a:avLst/>
          </a:prstGeom>
          <a:noFill/>
        </p:spPr>
        <p:txBody>
          <a:bodyPr wrap="square" rtlCol="0">
            <a:spAutoFit/>
          </a:bodyPr>
          <a:lstStyle/>
          <a:p>
            <a:r>
              <a:rPr lang="en-US" sz="1000">
                <a:latin typeface="+mj-lt"/>
              </a:rPr>
              <a:t>‘ – ’ : data not reported/unavailable</a:t>
            </a:r>
          </a:p>
        </p:txBody>
      </p:sp>
      <p:sp>
        <p:nvSpPr>
          <p:cNvPr id="13" name="Rectangle 12">
            <a:extLst>
              <a:ext uri="{FF2B5EF4-FFF2-40B4-BE49-F238E27FC236}">
                <a16:creationId xmlns:a16="http://schemas.microsoft.com/office/drawing/2014/main" id="{9F1D11DB-8EC6-BFBF-1586-F1C6DBD60EF7}"/>
              </a:ext>
            </a:extLst>
          </p:cNvPr>
          <p:cNvSpPr/>
          <p:nvPr/>
        </p:nvSpPr>
        <p:spPr>
          <a:xfrm>
            <a:off x="405903" y="1683848"/>
            <a:ext cx="3864455" cy="331994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4" name="Rectangle 13">
            <a:extLst>
              <a:ext uri="{FF2B5EF4-FFF2-40B4-BE49-F238E27FC236}">
                <a16:creationId xmlns:a16="http://schemas.microsoft.com/office/drawing/2014/main" id="{DF377F96-AFC6-CC4F-EF7C-B88D9E74DA0B}"/>
              </a:ext>
            </a:extLst>
          </p:cNvPr>
          <p:cNvSpPr/>
          <p:nvPr/>
        </p:nvSpPr>
        <p:spPr>
          <a:xfrm>
            <a:off x="135347" y="5300428"/>
            <a:ext cx="4405565" cy="15224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5" name="Date Placeholder 3">
            <a:extLst>
              <a:ext uri="{FF2B5EF4-FFF2-40B4-BE49-F238E27FC236}">
                <a16:creationId xmlns:a16="http://schemas.microsoft.com/office/drawing/2014/main" id="{BD74922A-E5C8-CC32-41D6-5A5FADC1A51F}"/>
              </a:ext>
            </a:extLst>
          </p:cNvPr>
          <p:cNvSpPr>
            <a:spLocks noGrp="1"/>
          </p:cNvSpPr>
          <p:nvPr>
            <p:ph type="dt" sz="half" idx="2"/>
          </p:nvPr>
        </p:nvSpPr>
        <p:spPr>
          <a:xfrm>
            <a:off x="838200" y="6536974"/>
            <a:ext cx="2743200" cy="365125"/>
          </a:xfrm>
        </p:spPr>
        <p:txBody>
          <a:bodyPr/>
          <a:lstStyle/>
          <a:p>
            <a:r>
              <a:rPr lang="en-GB" dirty="0">
                <a:latin typeface="+mj-lt"/>
              </a:rPr>
              <a:t>July 2023</a:t>
            </a:r>
            <a:endParaRPr lang="en-US">
              <a:latin typeface="+mj-lt"/>
            </a:endParaRPr>
          </a:p>
        </p:txBody>
      </p:sp>
      <p:sp>
        <p:nvSpPr>
          <p:cNvPr id="16" name="Footer Placeholder 4">
            <a:extLst>
              <a:ext uri="{FF2B5EF4-FFF2-40B4-BE49-F238E27FC236}">
                <a16:creationId xmlns:a16="http://schemas.microsoft.com/office/drawing/2014/main" id="{471ECDC4-F5B4-0DFD-F861-C4CA9A9DB043}"/>
              </a:ext>
            </a:extLst>
          </p:cNvPr>
          <p:cNvSpPr>
            <a:spLocks noGrp="1"/>
          </p:cNvSpPr>
          <p:nvPr>
            <p:ph type="ftr" sz="quarter" idx="3"/>
          </p:nvPr>
        </p:nvSpPr>
        <p:spPr>
          <a:xfrm>
            <a:off x="4038600" y="6536974"/>
            <a:ext cx="4114800" cy="365125"/>
          </a:xfrm>
        </p:spPr>
        <p:txBody>
          <a:bodyPr/>
          <a:lstStyle/>
          <a:p>
            <a:r>
              <a:rPr lang="en-US">
                <a:latin typeface="+mj-lt"/>
              </a:rPr>
              <a:t>International Society of Nephrology</a:t>
            </a:r>
          </a:p>
        </p:txBody>
      </p:sp>
      <p:sp>
        <p:nvSpPr>
          <p:cNvPr id="17" name="Slide Number Placeholder 5">
            <a:extLst>
              <a:ext uri="{FF2B5EF4-FFF2-40B4-BE49-F238E27FC236}">
                <a16:creationId xmlns:a16="http://schemas.microsoft.com/office/drawing/2014/main" id="{9227A6AC-59AD-25DF-54D1-38A676BB3BC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latin typeface="+mj-lt"/>
              </a:rPr>
              <a:pPr/>
              <a:t>36</a:t>
            </a:fld>
            <a:endParaRPr lang="en-US">
              <a:latin typeface="+mj-lt"/>
            </a:endParaRPr>
          </a:p>
        </p:txBody>
      </p:sp>
    </p:spTree>
    <p:extLst>
      <p:ext uri="{BB962C8B-B14F-4D97-AF65-F5344CB8AC3E}">
        <p14:creationId xmlns:p14="http://schemas.microsoft.com/office/powerpoint/2010/main" val="3753326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a:bodyPr>
          <a:lstStyle/>
          <a:p>
            <a:r>
              <a:rPr lang="en-US" sz="3200">
                <a:solidFill>
                  <a:srgbClr val="283378"/>
                </a:solidFill>
                <a:latin typeface="Arial" panose="020B0604020202020204" pitchFamily="34" charset="0"/>
                <a:cs typeface="Arial" panose="020B0604020202020204" pitchFamily="34" charset="0"/>
              </a:rPr>
              <a:t>Capacity for chronic dialysis (PD)</a:t>
            </a:r>
            <a:endParaRPr lang="LID4096"/>
          </a:p>
        </p:txBody>
      </p:sp>
      <p:pic>
        <p:nvPicPr>
          <p:cNvPr id="7" name="Picture 6">
            <a:extLst>
              <a:ext uri="{FF2B5EF4-FFF2-40B4-BE49-F238E27FC236}">
                <a16:creationId xmlns:a16="http://schemas.microsoft.com/office/drawing/2014/main" id="{1578574D-4FCD-4BFB-E632-9FE838D928AA}"/>
              </a:ext>
            </a:extLst>
          </p:cNvPr>
          <p:cNvPicPr>
            <a:picLocks noChangeAspect="1"/>
          </p:cNvPicPr>
          <p:nvPr/>
        </p:nvPicPr>
        <p:blipFill>
          <a:blip r:embed="rId2"/>
          <a:stretch>
            <a:fillRect/>
          </a:stretch>
        </p:blipFill>
        <p:spPr>
          <a:xfrm>
            <a:off x="154601" y="5261925"/>
            <a:ext cx="4501867" cy="136613"/>
          </a:xfrm>
          <a:prstGeom prst="rect">
            <a:avLst/>
          </a:prstGeom>
        </p:spPr>
      </p:pic>
      <p:pic>
        <p:nvPicPr>
          <p:cNvPr id="8" name="Picture 7">
            <a:extLst>
              <a:ext uri="{FF2B5EF4-FFF2-40B4-BE49-F238E27FC236}">
                <a16:creationId xmlns:a16="http://schemas.microsoft.com/office/drawing/2014/main" id="{1F85DF0C-87F8-2977-B3A8-E4E12146A01B}"/>
              </a:ext>
            </a:extLst>
          </p:cNvPr>
          <p:cNvPicPr>
            <a:picLocks noChangeAspect="1"/>
          </p:cNvPicPr>
          <p:nvPr/>
        </p:nvPicPr>
        <p:blipFill>
          <a:blip r:embed="rId3"/>
          <a:stretch>
            <a:fillRect/>
          </a:stretch>
        </p:blipFill>
        <p:spPr>
          <a:xfrm>
            <a:off x="403443" y="1665353"/>
            <a:ext cx="3992439" cy="3312163"/>
          </a:xfrm>
          <a:prstGeom prst="rect">
            <a:avLst/>
          </a:prstGeom>
        </p:spPr>
      </p:pic>
      <p:graphicFrame>
        <p:nvGraphicFramePr>
          <p:cNvPr id="9" name="Table 8">
            <a:extLst>
              <a:ext uri="{FF2B5EF4-FFF2-40B4-BE49-F238E27FC236}">
                <a16:creationId xmlns:a16="http://schemas.microsoft.com/office/drawing/2014/main" id="{010CD5DA-C917-0C3F-49F7-0675EFE3DCBD}"/>
              </a:ext>
            </a:extLst>
          </p:cNvPr>
          <p:cNvGraphicFramePr>
            <a:graphicFrameLocks noGrp="1"/>
          </p:cNvGraphicFramePr>
          <p:nvPr>
            <p:extLst>
              <p:ext uri="{D42A27DB-BD31-4B8C-83A1-F6EECF244321}">
                <p14:modId xmlns:p14="http://schemas.microsoft.com/office/powerpoint/2010/main" val="1752723391"/>
              </p:ext>
            </p:extLst>
          </p:nvPr>
        </p:nvGraphicFramePr>
        <p:xfrm>
          <a:off x="8645961" y="902482"/>
          <a:ext cx="1902188" cy="5678452"/>
        </p:xfrm>
        <a:graphic>
          <a:graphicData uri="http://schemas.openxmlformats.org/drawingml/2006/table">
            <a:tbl>
              <a:tblPr firstRow="1" firstCol="1" bandRow="1">
                <a:tableStyleId>{F5AB1C69-6EDB-4FF4-983F-18BD219EF322}</a:tableStyleId>
              </a:tblPr>
              <a:tblGrid>
                <a:gridCol w="950465">
                  <a:extLst>
                    <a:ext uri="{9D8B030D-6E8A-4147-A177-3AD203B41FA5}">
                      <a16:colId xmlns:a16="http://schemas.microsoft.com/office/drawing/2014/main" val="3046356756"/>
                    </a:ext>
                  </a:extLst>
                </a:gridCol>
                <a:gridCol w="951723">
                  <a:extLst>
                    <a:ext uri="{9D8B030D-6E8A-4147-A177-3AD203B41FA5}">
                      <a16:colId xmlns:a16="http://schemas.microsoft.com/office/drawing/2014/main" val="84291818"/>
                    </a:ext>
                  </a:extLst>
                </a:gridCol>
              </a:tblGrid>
              <a:tr h="339613">
                <a:tc>
                  <a:txBody>
                    <a:bodyPr/>
                    <a:lstStyle/>
                    <a:p>
                      <a:pPr marL="0" marR="0" algn="ctr">
                        <a:lnSpc>
                          <a:spcPct val="107000"/>
                        </a:lnSpc>
                        <a:spcBef>
                          <a:spcPts val="0"/>
                        </a:spcBef>
                        <a:spcAft>
                          <a:spcPts val="0"/>
                        </a:spcAft>
                      </a:pPr>
                      <a:r>
                        <a:rPr lang="en-US" sz="800">
                          <a:solidFill>
                            <a:schemeClr val="bg1"/>
                          </a:solidFill>
                          <a:effectLst/>
                        </a:rPr>
                        <a:t>Country</a:t>
                      </a:r>
                      <a:endParaRPr lang="en-US" sz="8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Chronic PD Centers </a:t>
                      </a:r>
                      <a:r>
                        <a:rPr lang="en-US" sz="800" u="none">
                          <a:solidFill>
                            <a:schemeClr val="tx1">
                              <a:lumMod val="75000"/>
                              <a:lumOff val="25000"/>
                            </a:schemeClr>
                          </a:solidFill>
                          <a:effectLst/>
                        </a:rPr>
                        <a:t>PMP</a:t>
                      </a:r>
                      <a:endParaRPr lang="en-US" sz="800" u="none">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extLst>
                  <a:ext uri="{0D108BD9-81ED-4DB2-BD59-A6C34878D82A}">
                    <a16:rowId xmlns:a16="http://schemas.microsoft.com/office/drawing/2014/main" val="388495492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0.03</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30622688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98674535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2.10</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814452545"/>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17110235"/>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932908222"/>
                  </a:ext>
                </a:extLst>
              </a:tr>
              <a:tr h="77242">
                <a:tc>
                  <a:txBody>
                    <a:bodyPr/>
                    <a:lstStyle/>
                    <a:p>
                      <a:pPr marL="0" marR="0" algn="l">
                        <a:lnSpc>
                          <a:spcPct val="107000"/>
                        </a:lnSpc>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125226536"/>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240367168"/>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 African Republic</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935206125"/>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942822806"/>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0.03</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050079849"/>
                  </a:ext>
                </a:extLst>
              </a:tr>
              <a:tr h="126807">
                <a:tc>
                  <a:txBody>
                    <a:bodyPr/>
                    <a:lstStyle/>
                    <a:p>
                      <a:pPr marL="0" marR="0" algn="l">
                        <a:lnSpc>
                          <a:spcPct val="107000"/>
                        </a:lnSpc>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0.18</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2243825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110041276"/>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0" marB="0" anchor="ctr"/>
                </a:tc>
                <a:tc>
                  <a:txBody>
                    <a:bodyPr/>
                    <a:lstStyle/>
                    <a:p>
                      <a:pPr algn="ctr" fontAlgn="b"/>
                      <a:r>
                        <a:rPr lang="en-CA" sz="800" b="0" u="none" strike="noStrike">
                          <a:solidFill>
                            <a:srgbClr val="000000"/>
                          </a:solidFill>
                          <a:effectLst/>
                        </a:rPr>
                        <a:t>0.03</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98973729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524429604"/>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05520210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5515462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60650868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89152754"/>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0.05</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999489055"/>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6.84</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798027530"/>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272157190"/>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6176630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87014203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12144957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Mauritius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3.82</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7608630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0.22</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792879106"/>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00859472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59974702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1907128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0.02</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51769456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0.28</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415414560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269024760"/>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kumimoji="0" lang="en-CA" sz="800" b="0" u="none" strike="noStrike" kern="1200" cap="none" spc="0" normalizeH="0" baseline="0" noProof="0">
                          <a:ln>
                            <a:noFill/>
                          </a:ln>
                          <a:solidFill>
                            <a:srgbClr val="000000"/>
                          </a:solidFill>
                          <a:effectLst/>
                          <a:uLnTx/>
                          <a:uFillTx/>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77265779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0.06</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1341791"/>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0.89</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917224205"/>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0.08</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882173123"/>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34110808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0.76</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106760469"/>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356637652"/>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0.10</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549125857"/>
                  </a:ext>
                </a:extLst>
              </a:tr>
              <a:tr h="130921">
                <a:tc>
                  <a:txBody>
                    <a:bodyPr/>
                    <a:lstStyle/>
                    <a:p>
                      <a:pPr marL="0" marR="0" algn="l">
                        <a:lnSpc>
                          <a:spcPct val="107000"/>
                        </a:lnSpc>
                        <a:spcBef>
                          <a:spcPts val="0"/>
                        </a:spcBef>
                        <a:spcAft>
                          <a:spcPts val="0"/>
                        </a:spcAft>
                      </a:pPr>
                      <a:r>
                        <a:rPr lang="en-US" sz="800">
                          <a:solidFill>
                            <a:schemeClr val="tx1">
                              <a:lumMod val="75000"/>
                              <a:lumOff val="25000"/>
                            </a:schemeClr>
                          </a:solidFill>
                          <a:effectLst/>
                        </a:rPr>
                        <a:t>Zimbabwe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232" marR="4232" marT="4232" marB="0" anchor="ctr"/>
                </a:tc>
                <a:tc>
                  <a:txBody>
                    <a:bodyPr/>
                    <a:lstStyle/>
                    <a:p>
                      <a:pPr algn="ctr" fontAlgn="b"/>
                      <a:r>
                        <a:rPr lang="en-CA" sz="800" b="0" u="none" strike="noStrike">
                          <a:solidFill>
                            <a:srgbClr val="000000"/>
                          </a:solidFill>
                          <a:effectLst/>
                        </a:rPr>
                        <a:t>0.13</a:t>
                      </a:r>
                      <a:endParaRPr lang="en-CA" sz="8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463977421"/>
                  </a:ext>
                </a:extLst>
              </a:tr>
            </a:tbl>
          </a:graphicData>
        </a:graphic>
      </p:graphicFrame>
      <p:sp>
        <p:nvSpPr>
          <p:cNvPr id="10" name="TextBox 9">
            <a:extLst>
              <a:ext uri="{FF2B5EF4-FFF2-40B4-BE49-F238E27FC236}">
                <a16:creationId xmlns:a16="http://schemas.microsoft.com/office/drawing/2014/main" id="{630CD336-F32A-E5C7-9729-DA21100092AC}"/>
              </a:ext>
            </a:extLst>
          </p:cNvPr>
          <p:cNvSpPr txBox="1"/>
          <p:nvPr/>
        </p:nvSpPr>
        <p:spPr>
          <a:xfrm>
            <a:off x="10795840" y="3343819"/>
            <a:ext cx="1282978" cy="400110"/>
          </a:xfrm>
          <a:prstGeom prst="rect">
            <a:avLst/>
          </a:prstGeom>
          <a:noFill/>
        </p:spPr>
        <p:txBody>
          <a:bodyPr wrap="square" rtlCol="0">
            <a:spAutoFit/>
          </a:bodyPr>
          <a:lstStyle/>
          <a:p>
            <a:r>
              <a:rPr lang="en-US" sz="1000">
                <a:latin typeface="+mj-lt"/>
              </a:rPr>
              <a:t>‘ – ’ : data not reported/unavailable</a:t>
            </a:r>
          </a:p>
        </p:txBody>
      </p:sp>
      <p:sp>
        <p:nvSpPr>
          <p:cNvPr id="11" name="Rectangle 10">
            <a:extLst>
              <a:ext uri="{FF2B5EF4-FFF2-40B4-BE49-F238E27FC236}">
                <a16:creationId xmlns:a16="http://schemas.microsoft.com/office/drawing/2014/main" id="{3557D77B-5290-9B6D-402D-752B69E513C3}"/>
              </a:ext>
            </a:extLst>
          </p:cNvPr>
          <p:cNvSpPr/>
          <p:nvPr/>
        </p:nvSpPr>
        <p:spPr>
          <a:xfrm>
            <a:off x="1492960" y="1210367"/>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Chronic PD centers </a:t>
            </a:r>
          </a:p>
        </p:txBody>
      </p:sp>
      <p:sp>
        <p:nvSpPr>
          <p:cNvPr id="12" name="Rectangle 11">
            <a:extLst>
              <a:ext uri="{FF2B5EF4-FFF2-40B4-BE49-F238E27FC236}">
                <a16:creationId xmlns:a16="http://schemas.microsoft.com/office/drawing/2014/main" id="{88FBA560-9AC5-1125-EB99-D4DF0415CCA7}"/>
              </a:ext>
            </a:extLst>
          </p:cNvPr>
          <p:cNvSpPr/>
          <p:nvPr/>
        </p:nvSpPr>
        <p:spPr>
          <a:xfrm>
            <a:off x="403443" y="1665353"/>
            <a:ext cx="3992438" cy="331216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3" name="Rectangle 12">
            <a:extLst>
              <a:ext uri="{FF2B5EF4-FFF2-40B4-BE49-F238E27FC236}">
                <a16:creationId xmlns:a16="http://schemas.microsoft.com/office/drawing/2014/main" id="{0C94B055-0D77-1781-516D-FF307140487E}"/>
              </a:ext>
            </a:extLst>
          </p:cNvPr>
          <p:cNvSpPr/>
          <p:nvPr/>
        </p:nvSpPr>
        <p:spPr>
          <a:xfrm>
            <a:off x="4555691" y="2486888"/>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ea typeface="+mn-ea"/>
                <a:cs typeface="+mn-cs"/>
              </a:rPr>
              <a:t>Chronic PD services are available in 19 (48%)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ea typeface="+mn-ea"/>
                <a:cs typeface="+mn-cs"/>
              </a:rPr>
              <a:t>The Africa average of PD treatment centers is 0.92 pmp</a:t>
            </a:r>
          </a:p>
        </p:txBody>
      </p:sp>
      <p:sp>
        <p:nvSpPr>
          <p:cNvPr id="14" name="Rectangle 13">
            <a:extLst>
              <a:ext uri="{FF2B5EF4-FFF2-40B4-BE49-F238E27FC236}">
                <a16:creationId xmlns:a16="http://schemas.microsoft.com/office/drawing/2014/main" id="{31F46964-1B12-82E9-FFD3-82AB04A0A8BB}"/>
              </a:ext>
            </a:extLst>
          </p:cNvPr>
          <p:cNvSpPr/>
          <p:nvPr/>
        </p:nvSpPr>
        <p:spPr>
          <a:xfrm>
            <a:off x="127616" y="5240427"/>
            <a:ext cx="4544092" cy="15811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8" name="Date Placeholder 3">
            <a:extLst>
              <a:ext uri="{FF2B5EF4-FFF2-40B4-BE49-F238E27FC236}">
                <a16:creationId xmlns:a16="http://schemas.microsoft.com/office/drawing/2014/main" id="{8213D9E3-FE50-0FBB-3D4D-B2CEB0F63EC2}"/>
              </a:ext>
            </a:extLst>
          </p:cNvPr>
          <p:cNvSpPr>
            <a:spLocks noGrp="1"/>
          </p:cNvSpPr>
          <p:nvPr>
            <p:ph type="dt" sz="half" idx="2"/>
          </p:nvPr>
        </p:nvSpPr>
        <p:spPr>
          <a:xfrm>
            <a:off x="838200" y="6536974"/>
            <a:ext cx="2743200" cy="365125"/>
          </a:xfrm>
        </p:spPr>
        <p:txBody>
          <a:bodyPr/>
          <a:lstStyle/>
          <a:p>
            <a:r>
              <a:rPr lang="en-GB" dirty="0">
                <a:latin typeface="+mj-lt"/>
              </a:rPr>
              <a:t>July 2023</a:t>
            </a:r>
            <a:endParaRPr lang="en-US">
              <a:latin typeface="+mj-lt"/>
            </a:endParaRPr>
          </a:p>
        </p:txBody>
      </p:sp>
      <p:sp>
        <p:nvSpPr>
          <p:cNvPr id="19" name="Footer Placeholder 4">
            <a:extLst>
              <a:ext uri="{FF2B5EF4-FFF2-40B4-BE49-F238E27FC236}">
                <a16:creationId xmlns:a16="http://schemas.microsoft.com/office/drawing/2014/main" id="{65116249-7DB5-CF9A-AEE5-6485CBC1E2D6}"/>
              </a:ext>
            </a:extLst>
          </p:cNvPr>
          <p:cNvSpPr>
            <a:spLocks noGrp="1"/>
          </p:cNvSpPr>
          <p:nvPr>
            <p:ph type="ftr" sz="quarter" idx="3"/>
          </p:nvPr>
        </p:nvSpPr>
        <p:spPr>
          <a:xfrm>
            <a:off x="4038600" y="6536974"/>
            <a:ext cx="4114800" cy="365125"/>
          </a:xfrm>
        </p:spPr>
        <p:txBody>
          <a:bodyPr/>
          <a:lstStyle/>
          <a:p>
            <a:r>
              <a:rPr lang="en-US">
                <a:latin typeface="+mj-lt"/>
              </a:rPr>
              <a:t>International Society of Nephrology</a:t>
            </a:r>
          </a:p>
        </p:txBody>
      </p:sp>
      <p:sp>
        <p:nvSpPr>
          <p:cNvPr id="20" name="Slide Number Placeholder 5">
            <a:extLst>
              <a:ext uri="{FF2B5EF4-FFF2-40B4-BE49-F238E27FC236}">
                <a16:creationId xmlns:a16="http://schemas.microsoft.com/office/drawing/2014/main" id="{05805172-768D-2AA7-4F08-B136E2779F6D}"/>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latin typeface="+mj-lt"/>
              </a:rPr>
              <a:pPr/>
              <a:t>37</a:t>
            </a:fld>
            <a:endParaRPr lang="en-US">
              <a:latin typeface="+mj-lt"/>
            </a:endParaRPr>
          </a:p>
        </p:txBody>
      </p:sp>
    </p:spTree>
    <p:extLst>
      <p:ext uri="{BB962C8B-B14F-4D97-AF65-F5344CB8AC3E}">
        <p14:creationId xmlns:p14="http://schemas.microsoft.com/office/powerpoint/2010/main" val="9969740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a:bodyPr>
          <a:lstStyle/>
          <a:p>
            <a:r>
              <a:rPr lang="en-US" sz="3200">
                <a:solidFill>
                  <a:srgbClr val="283378"/>
                </a:solidFill>
                <a:latin typeface="Arial" panose="020B0604020202020204" pitchFamily="34" charset="0"/>
                <a:cs typeface="Arial" panose="020B0604020202020204" pitchFamily="34" charset="0"/>
              </a:rPr>
              <a:t>Capacity for Kidney Transplantation</a:t>
            </a:r>
            <a:endParaRPr lang="LID4096"/>
          </a:p>
        </p:txBody>
      </p:sp>
      <p:pic>
        <p:nvPicPr>
          <p:cNvPr id="7" name="Picture 6">
            <a:extLst>
              <a:ext uri="{FF2B5EF4-FFF2-40B4-BE49-F238E27FC236}">
                <a16:creationId xmlns:a16="http://schemas.microsoft.com/office/drawing/2014/main" id="{4105ACD4-9439-5FB7-5B48-1D6D90872AAA}"/>
              </a:ext>
            </a:extLst>
          </p:cNvPr>
          <p:cNvPicPr>
            <a:picLocks noChangeAspect="1"/>
          </p:cNvPicPr>
          <p:nvPr/>
        </p:nvPicPr>
        <p:blipFill>
          <a:blip r:embed="rId2"/>
          <a:stretch>
            <a:fillRect/>
          </a:stretch>
        </p:blipFill>
        <p:spPr>
          <a:xfrm>
            <a:off x="295680" y="5349773"/>
            <a:ext cx="4322040" cy="143660"/>
          </a:xfrm>
          <a:prstGeom prst="rect">
            <a:avLst/>
          </a:prstGeom>
        </p:spPr>
      </p:pic>
      <p:pic>
        <p:nvPicPr>
          <p:cNvPr id="8" name="Picture 7">
            <a:extLst>
              <a:ext uri="{FF2B5EF4-FFF2-40B4-BE49-F238E27FC236}">
                <a16:creationId xmlns:a16="http://schemas.microsoft.com/office/drawing/2014/main" id="{0C6209D2-141F-CC33-2263-499FB8BE91EB}"/>
              </a:ext>
            </a:extLst>
          </p:cNvPr>
          <p:cNvPicPr>
            <a:picLocks noChangeAspect="1"/>
          </p:cNvPicPr>
          <p:nvPr/>
        </p:nvPicPr>
        <p:blipFill>
          <a:blip r:embed="rId3"/>
          <a:stretch>
            <a:fillRect/>
          </a:stretch>
        </p:blipFill>
        <p:spPr>
          <a:xfrm>
            <a:off x="462800" y="1717500"/>
            <a:ext cx="3862709" cy="3339121"/>
          </a:xfrm>
          <a:prstGeom prst="rect">
            <a:avLst/>
          </a:prstGeom>
        </p:spPr>
      </p:pic>
      <p:sp>
        <p:nvSpPr>
          <p:cNvPr id="9" name="Rectangle 8">
            <a:extLst>
              <a:ext uri="{FF2B5EF4-FFF2-40B4-BE49-F238E27FC236}">
                <a16:creationId xmlns:a16="http://schemas.microsoft.com/office/drawing/2014/main" id="{D9DDB25D-9C68-23D0-3F71-7A42536B8B06}"/>
              </a:ext>
            </a:extLst>
          </p:cNvPr>
          <p:cNvSpPr/>
          <p:nvPr/>
        </p:nvSpPr>
        <p:spPr>
          <a:xfrm>
            <a:off x="4489910" y="2565374"/>
            <a:ext cx="3850434" cy="17543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ea typeface="+mn-ea"/>
                <a:cs typeface="+mn-cs"/>
              </a:rPr>
              <a:t>Kidney transplantation services are available in 13 (33%)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a:ln>
                <a:noFill/>
              </a:ln>
              <a:solidFill>
                <a:prstClr val="black"/>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mj-lt"/>
                <a:ea typeface="+mn-ea"/>
                <a:cs typeface="+mn-cs"/>
              </a:rPr>
              <a:t>The Africa average of Kidney transplantation centers is 0.29 </a:t>
            </a:r>
            <a:r>
              <a:rPr kumimoji="0" lang="en-US" b="0" i="0" u="none" strike="noStrike" kern="1200" cap="none" spc="0" normalizeH="0" baseline="0" noProof="0" err="1">
                <a:ln>
                  <a:noFill/>
                </a:ln>
                <a:solidFill>
                  <a:prstClr val="black"/>
                </a:solidFill>
                <a:effectLst/>
                <a:uLnTx/>
                <a:uFillTx/>
                <a:latin typeface="+mj-lt"/>
                <a:ea typeface="+mn-ea"/>
                <a:cs typeface="+mn-cs"/>
              </a:rPr>
              <a:t>pmp</a:t>
            </a:r>
            <a:endParaRPr kumimoji="0" lang="en-US" b="0" i="0" u="none" strike="noStrike" kern="1200" cap="none" spc="0" normalizeH="0" baseline="0" noProof="0">
              <a:ln>
                <a:noFill/>
              </a:ln>
              <a:solidFill>
                <a:prstClr val="black"/>
              </a:solidFill>
              <a:effectLst/>
              <a:uLnTx/>
              <a:uFillTx/>
              <a:latin typeface="+mj-lt"/>
              <a:ea typeface="+mn-ea"/>
              <a:cs typeface="+mn-cs"/>
            </a:endParaRPr>
          </a:p>
        </p:txBody>
      </p:sp>
      <p:sp>
        <p:nvSpPr>
          <p:cNvPr id="10" name="Rectangle 9">
            <a:extLst>
              <a:ext uri="{FF2B5EF4-FFF2-40B4-BE49-F238E27FC236}">
                <a16:creationId xmlns:a16="http://schemas.microsoft.com/office/drawing/2014/main" id="{81C8B740-0A1C-4200-A1E9-245E7F6B9805}"/>
              </a:ext>
            </a:extLst>
          </p:cNvPr>
          <p:cNvSpPr/>
          <p:nvPr/>
        </p:nvSpPr>
        <p:spPr>
          <a:xfrm>
            <a:off x="915033" y="1327848"/>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Kidney transplantation centers </a:t>
            </a:r>
          </a:p>
        </p:txBody>
      </p:sp>
      <p:graphicFrame>
        <p:nvGraphicFramePr>
          <p:cNvPr id="11" name="Table 10">
            <a:extLst>
              <a:ext uri="{FF2B5EF4-FFF2-40B4-BE49-F238E27FC236}">
                <a16:creationId xmlns:a16="http://schemas.microsoft.com/office/drawing/2014/main" id="{A42771F9-C438-6899-13B4-D451B7E93077}"/>
              </a:ext>
            </a:extLst>
          </p:cNvPr>
          <p:cNvGraphicFramePr>
            <a:graphicFrameLocks noGrp="1"/>
          </p:cNvGraphicFramePr>
          <p:nvPr>
            <p:extLst>
              <p:ext uri="{D42A27DB-BD31-4B8C-83A1-F6EECF244321}">
                <p14:modId xmlns:p14="http://schemas.microsoft.com/office/powerpoint/2010/main" val="3136306505"/>
              </p:ext>
            </p:extLst>
          </p:nvPr>
        </p:nvGraphicFramePr>
        <p:xfrm>
          <a:off x="9074523" y="958432"/>
          <a:ext cx="2452194" cy="5628711"/>
        </p:xfrm>
        <a:graphic>
          <a:graphicData uri="http://schemas.openxmlformats.org/drawingml/2006/table">
            <a:tbl>
              <a:tblPr firstRow="1" firstCol="1" bandRow="1">
                <a:tableStyleId>{F5AB1C69-6EDB-4FF4-983F-18BD219EF322}</a:tableStyleId>
              </a:tblPr>
              <a:tblGrid>
                <a:gridCol w="1025174">
                  <a:extLst>
                    <a:ext uri="{9D8B030D-6E8A-4147-A177-3AD203B41FA5}">
                      <a16:colId xmlns:a16="http://schemas.microsoft.com/office/drawing/2014/main" val="467449942"/>
                    </a:ext>
                  </a:extLst>
                </a:gridCol>
                <a:gridCol w="778284">
                  <a:extLst>
                    <a:ext uri="{9D8B030D-6E8A-4147-A177-3AD203B41FA5}">
                      <a16:colId xmlns:a16="http://schemas.microsoft.com/office/drawing/2014/main" val="850601177"/>
                    </a:ext>
                  </a:extLst>
                </a:gridCol>
                <a:gridCol w="648736">
                  <a:extLst>
                    <a:ext uri="{9D8B030D-6E8A-4147-A177-3AD203B41FA5}">
                      <a16:colId xmlns:a16="http://schemas.microsoft.com/office/drawing/2014/main" val="568401143"/>
                    </a:ext>
                  </a:extLst>
                </a:gridCol>
              </a:tblGrid>
              <a:tr h="382814">
                <a:tc>
                  <a:txBody>
                    <a:bodyPr/>
                    <a:lstStyle/>
                    <a:p>
                      <a:pPr marL="0" marR="0" algn="ctr">
                        <a:lnSpc>
                          <a:spcPct val="106000"/>
                        </a:lnSpc>
                        <a:spcBef>
                          <a:spcPts val="0"/>
                        </a:spcBef>
                        <a:spcAft>
                          <a:spcPts val="0"/>
                        </a:spcAft>
                      </a:pPr>
                      <a:r>
                        <a:rPr lang="en-US" sz="800" b="1" kern="1200">
                          <a:solidFill>
                            <a:srgbClr val="FFFFFF"/>
                          </a:solidFill>
                          <a:effectLst/>
                        </a:rPr>
                        <a:t>Country</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800" b="1" kern="1200">
                          <a:solidFill>
                            <a:srgbClr val="404040"/>
                          </a:solidFill>
                          <a:effectLst/>
                        </a:rPr>
                        <a:t>Kidney Transplantation</a:t>
                      </a:r>
                      <a:endParaRPr lang="en-GB" sz="800" b="1">
                        <a:effectLst/>
                      </a:endParaRPr>
                    </a:p>
                    <a:p>
                      <a:pPr marL="0" marR="0" algn="ctr">
                        <a:lnSpc>
                          <a:spcPct val="106000"/>
                        </a:lnSpc>
                        <a:spcBef>
                          <a:spcPts val="0"/>
                        </a:spcBef>
                        <a:spcAft>
                          <a:spcPts val="0"/>
                        </a:spcAft>
                      </a:pPr>
                      <a:r>
                        <a:rPr lang="en-US" sz="800" b="1" kern="1200">
                          <a:solidFill>
                            <a:srgbClr val="404040"/>
                          </a:solidFill>
                          <a:effectLst/>
                        </a:rPr>
                        <a:t>Availability  </a:t>
                      </a:r>
                      <a:endParaRPr lang="en-GB" sz="800" b="1">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800" b="1" kern="1200">
                          <a:solidFill>
                            <a:srgbClr val="404040"/>
                          </a:solidFill>
                          <a:effectLst/>
                        </a:rPr>
                        <a:t>Transplant centers PMP</a:t>
                      </a:r>
                      <a:endParaRPr lang="en-GB" sz="800" b="1">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178415444"/>
                  </a:ext>
                </a:extLst>
              </a:tr>
              <a:tr h="129394">
                <a:tc>
                  <a:txBody>
                    <a:bodyPr/>
                    <a:lstStyle/>
                    <a:p>
                      <a:pPr marL="0" marR="0">
                        <a:lnSpc>
                          <a:spcPct val="106000"/>
                        </a:lnSpc>
                        <a:spcBef>
                          <a:spcPts val="0"/>
                        </a:spcBef>
                        <a:spcAft>
                          <a:spcPts val="0"/>
                        </a:spcAft>
                      </a:pPr>
                      <a:r>
                        <a:rPr lang="en-US" sz="800" b="1" kern="1200">
                          <a:solidFill>
                            <a:srgbClr val="404040"/>
                          </a:solidFill>
                          <a:effectLst/>
                        </a:rPr>
                        <a:t>Angola</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916562951"/>
                  </a:ext>
                </a:extLst>
              </a:tr>
              <a:tr h="129394">
                <a:tc>
                  <a:txBody>
                    <a:bodyPr/>
                    <a:lstStyle/>
                    <a:p>
                      <a:pPr marL="0" marR="0">
                        <a:lnSpc>
                          <a:spcPct val="106000"/>
                        </a:lnSpc>
                        <a:spcBef>
                          <a:spcPts val="0"/>
                        </a:spcBef>
                        <a:spcAft>
                          <a:spcPts val="0"/>
                        </a:spcAft>
                      </a:pPr>
                      <a:r>
                        <a:rPr lang="en-US" sz="800" b="1" kern="1200">
                          <a:solidFill>
                            <a:srgbClr val="404040"/>
                          </a:solidFill>
                          <a:effectLst/>
                        </a:rPr>
                        <a:t>Benin</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420415296"/>
                  </a:ext>
                </a:extLst>
              </a:tr>
              <a:tr h="129394">
                <a:tc>
                  <a:txBody>
                    <a:bodyPr/>
                    <a:lstStyle/>
                    <a:p>
                      <a:pPr marL="0" marR="0">
                        <a:lnSpc>
                          <a:spcPct val="106000"/>
                        </a:lnSpc>
                        <a:spcBef>
                          <a:spcPts val="0"/>
                        </a:spcBef>
                        <a:spcAft>
                          <a:spcPts val="0"/>
                        </a:spcAft>
                      </a:pPr>
                      <a:r>
                        <a:rPr lang="en-US" sz="800" b="1" kern="1200">
                          <a:solidFill>
                            <a:srgbClr val="404040"/>
                          </a:solidFill>
                          <a:effectLst/>
                        </a:rPr>
                        <a:t>Botswana</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621322997"/>
                  </a:ext>
                </a:extLst>
              </a:tr>
              <a:tr h="129394">
                <a:tc>
                  <a:txBody>
                    <a:bodyPr/>
                    <a:lstStyle/>
                    <a:p>
                      <a:pPr marL="0" marR="0">
                        <a:lnSpc>
                          <a:spcPct val="106000"/>
                        </a:lnSpc>
                        <a:spcBef>
                          <a:spcPts val="0"/>
                        </a:spcBef>
                        <a:spcAft>
                          <a:spcPts val="0"/>
                        </a:spcAft>
                      </a:pPr>
                      <a:r>
                        <a:rPr lang="en-US" sz="800" b="1" kern="1200">
                          <a:solidFill>
                            <a:srgbClr val="404040"/>
                          </a:solidFill>
                          <a:effectLst/>
                        </a:rPr>
                        <a:t>Burkina Faso</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675296335"/>
                  </a:ext>
                </a:extLst>
              </a:tr>
              <a:tr h="129394">
                <a:tc>
                  <a:txBody>
                    <a:bodyPr/>
                    <a:lstStyle/>
                    <a:p>
                      <a:pPr marL="0" marR="0">
                        <a:lnSpc>
                          <a:spcPct val="106000"/>
                        </a:lnSpc>
                        <a:spcBef>
                          <a:spcPts val="0"/>
                        </a:spcBef>
                        <a:spcAft>
                          <a:spcPts val="0"/>
                        </a:spcAft>
                      </a:pPr>
                      <a:r>
                        <a:rPr lang="en-US" sz="800" b="1" kern="1200">
                          <a:solidFill>
                            <a:srgbClr val="404040"/>
                          </a:solidFill>
                          <a:effectLst/>
                        </a:rPr>
                        <a:t>Burundi</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651704351"/>
                  </a:ext>
                </a:extLst>
              </a:tr>
              <a:tr h="129394">
                <a:tc>
                  <a:txBody>
                    <a:bodyPr/>
                    <a:lstStyle/>
                    <a:p>
                      <a:pPr marL="0" marR="0">
                        <a:lnSpc>
                          <a:spcPct val="106000"/>
                        </a:lnSpc>
                        <a:spcBef>
                          <a:spcPts val="0"/>
                        </a:spcBef>
                        <a:spcAft>
                          <a:spcPts val="0"/>
                        </a:spcAft>
                      </a:pPr>
                      <a:r>
                        <a:rPr lang="en-US" sz="800" b="1" kern="1200">
                          <a:solidFill>
                            <a:srgbClr val="404040"/>
                          </a:solidFill>
                          <a:effectLst/>
                        </a:rPr>
                        <a:t>Cameroon</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349823720"/>
                  </a:ext>
                </a:extLst>
              </a:tr>
              <a:tr h="129394">
                <a:tc>
                  <a:txBody>
                    <a:bodyPr/>
                    <a:lstStyle/>
                    <a:p>
                      <a:pPr marL="0" marR="0">
                        <a:lnSpc>
                          <a:spcPct val="106000"/>
                        </a:lnSpc>
                        <a:spcBef>
                          <a:spcPts val="0"/>
                        </a:spcBef>
                        <a:spcAft>
                          <a:spcPts val="0"/>
                        </a:spcAft>
                      </a:pPr>
                      <a:r>
                        <a:rPr lang="en-US" sz="800" b="1" kern="1200">
                          <a:solidFill>
                            <a:srgbClr val="404040"/>
                          </a:solidFill>
                          <a:effectLst/>
                        </a:rPr>
                        <a:t>Cape Verde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070753320"/>
                  </a:ext>
                </a:extLst>
              </a:tr>
              <a:tr h="129394">
                <a:tc>
                  <a:txBody>
                    <a:bodyPr/>
                    <a:lstStyle/>
                    <a:p>
                      <a:pPr marL="0" marR="0">
                        <a:lnSpc>
                          <a:spcPct val="106000"/>
                        </a:lnSpc>
                        <a:spcBef>
                          <a:spcPts val="0"/>
                        </a:spcBef>
                        <a:spcAft>
                          <a:spcPts val="0"/>
                        </a:spcAft>
                      </a:pPr>
                      <a:r>
                        <a:rPr lang="en-GB" sz="800" b="1" kern="1200">
                          <a:solidFill>
                            <a:srgbClr val="404040"/>
                          </a:solidFill>
                          <a:effectLst/>
                        </a:rPr>
                        <a:t>C African Republic</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398954539"/>
                  </a:ext>
                </a:extLst>
              </a:tr>
              <a:tr h="129394">
                <a:tc>
                  <a:txBody>
                    <a:bodyPr/>
                    <a:lstStyle/>
                    <a:p>
                      <a:pPr marL="0" marR="0">
                        <a:lnSpc>
                          <a:spcPct val="106000"/>
                        </a:lnSpc>
                        <a:spcBef>
                          <a:spcPts val="0"/>
                        </a:spcBef>
                        <a:spcAft>
                          <a:spcPts val="0"/>
                        </a:spcAft>
                      </a:pPr>
                      <a:r>
                        <a:rPr lang="en-US" sz="800" b="1" kern="1200">
                          <a:solidFill>
                            <a:srgbClr val="404040"/>
                          </a:solidFill>
                          <a:effectLst/>
                        </a:rPr>
                        <a:t>Chad</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4032106143"/>
                  </a:ext>
                </a:extLst>
              </a:tr>
              <a:tr h="129394">
                <a:tc>
                  <a:txBody>
                    <a:bodyPr/>
                    <a:lstStyle/>
                    <a:p>
                      <a:pPr marL="0" marR="0">
                        <a:lnSpc>
                          <a:spcPct val="106000"/>
                        </a:lnSpc>
                        <a:spcBef>
                          <a:spcPts val="0"/>
                        </a:spcBef>
                        <a:spcAft>
                          <a:spcPts val="0"/>
                        </a:spcAft>
                      </a:pPr>
                      <a:r>
                        <a:rPr lang="en-US" sz="800" b="1" kern="1200">
                          <a:solidFill>
                            <a:srgbClr val="404040"/>
                          </a:solidFill>
                          <a:effectLst/>
                        </a:rPr>
                        <a:t>Congo, Dem. Rep.</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591937572"/>
                  </a:ext>
                </a:extLst>
              </a:tr>
              <a:tr h="129394">
                <a:tc>
                  <a:txBody>
                    <a:bodyPr/>
                    <a:lstStyle/>
                    <a:p>
                      <a:pPr marL="0" marR="0">
                        <a:lnSpc>
                          <a:spcPct val="106000"/>
                        </a:lnSpc>
                        <a:spcBef>
                          <a:spcPts val="0"/>
                        </a:spcBef>
                        <a:spcAft>
                          <a:spcPts val="0"/>
                        </a:spcAft>
                      </a:pPr>
                      <a:r>
                        <a:rPr lang="en-US" sz="800" b="1" kern="1200">
                          <a:solidFill>
                            <a:srgbClr val="404040"/>
                          </a:solidFill>
                          <a:effectLst/>
                        </a:rPr>
                        <a:t>Congo, Rep.</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178758208"/>
                  </a:ext>
                </a:extLst>
              </a:tr>
              <a:tr h="129394">
                <a:tc>
                  <a:txBody>
                    <a:bodyPr/>
                    <a:lstStyle/>
                    <a:p>
                      <a:pPr marL="0" marR="0">
                        <a:lnSpc>
                          <a:spcPct val="106000"/>
                        </a:lnSpc>
                        <a:spcBef>
                          <a:spcPts val="0"/>
                        </a:spcBef>
                        <a:spcAft>
                          <a:spcPts val="0"/>
                        </a:spcAft>
                      </a:pPr>
                      <a:r>
                        <a:rPr lang="en-US" sz="800" b="1" kern="1200">
                          <a:solidFill>
                            <a:srgbClr val="404040"/>
                          </a:solidFill>
                          <a:effectLst/>
                        </a:rPr>
                        <a:t>Cote d'Ivoire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r>
                        <a:rPr lang="en-CA" sz="800" kern="1200">
                          <a:solidFill>
                            <a:srgbClr val="404040"/>
                          </a:solidFill>
                          <a:effectLst/>
                        </a:rPr>
                        <a:t>0.03</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119720294"/>
                  </a:ext>
                </a:extLst>
              </a:tr>
              <a:tr h="129394">
                <a:tc>
                  <a:txBody>
                    <a:bodyPr/>
                    <a:lstStyle/>
                    <a:p>
                      <a:pPr marL="0" marR="0">
                        <a:lnSpc>
                          <a:spcPct val="106000"/>
                        </a:lnSpc>
                        <a:spcBef>
                          <a:spcPts val="0"/>
                        </a:spcBef>
                        <a:spcAft>
                          <a:spcPts val="0"/>
                        </a:spcAft>
                      </a:pPr>
                      <a:r>
                        <a:rPr lang="en-US" sz="800" b="1" kern="1200">
                          <a:solidFill>
                            <a:srgbClr val="404040"/>
                          </a:solidFill>
                          <a:effectLst/>
                        </a:rPr>
                        <a:t>Egypt, Arab Rep.</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algn="ctr" fontAlgn="b"/>
                      <a:r>
                        <a:rPr lang="en-CA" sz="800" kern="1200">
                          <a:solidFill>
                            <a:srgbClr val="404040"/>
                          </a:solidFill>
                          <a:effectLst/>
                        </a:rPr>
                        <a:t>0.32</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300491578"/>
                  </a:ext>
                </a:extLst>
              </a:tr>
              <a:tr h="126005">
                <a:tc>
                  <a:txBody>
                    <a:bodyPr/>
                    <a:lstStyle/>
                    <a:p>
                      <a:pPr marL="0" marR="0">
                        <a:lnSpc>
                          <a:spcPct val="106000"/>
                        </a:lnSpc>
                        <a:spcBef>
                          <a:spcPts val="0"/>
                        </a:spcBef>
                        <a:spcAft>
                          <a:spcPts val="0"/>
                        </a:spcAft>
                      </a:pPr>
                      <a:r>
                        <a:rPr lang="en-US" sz="800" b="1" kern="1200">
                          <a:solidFill>
                            <a:srgbClr val="404040"/>
                          </a:solidFill>
                          <a:effectLst/>
                        </a:rPr>
                        <a:t>Ethiopia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0.01</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067598890"/>
                  </a:ext>
                </a:extLst>
              </a:tr>
              <a:tr h="126005">
                <a:tc>
                  <a:txBody>
                    <a:bodyPr/>
                    <a:lstStyle/>
                    <a:p>
                      <a:pPr marL="0" marR="0">
                        <a:lnSpc>
                          <a:spcPct val="106000"/>
                        </a:lnSpc>
                        <a:spcBef>
                          <a:spcPts val="0"/>
                        </a:spcBef>
                        <a:spcAft>
                          <a:spcPts val="0"/>
                        </a:spcAft>
                      </a:pPr>
                      <a:r>
                        <a:rPr lang="en-US" sz="800" b="1" kern="1200">
                          <a:solidFill>
                            <a:srgbClr val="404040"/>
                          </a:solidFill>
                          <a:effectLst/>
                        </a:rPr>
                        <a:t>Gabon</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888874382"/>
                  </a:ext>
                </a:extLst>
              </a:tr>
              <a:tr h="126005">
                <a:tc>
                  <a:txBody>
                    <a:bodyPr/>
                    <a:lstStyle/>
                    <a:p>
                      <a:pPr marL="0" marR="0">
                        <a:lnSpc>
                          <a:spcPct val="106000"/>
                        </a:lnSpc>
                        <a:spcBef>
                          <a:spcPts val="0"/>
                        </a:spcBef>
                        <a:spcAft>
                          <a:spcPts val="0"/>
                        </a:spcAft>
                      </a:pPr>
                      <a:r>
                        <a:rPr lang="en-US" sz="800" b="1" kern="1200">
                          <a:solidFill>
                            <a:srgbClr val="404040"/>
                          </a:solidFill>
                          <a:effectLst/>
                        </a:rPr>
                        <a:t>Gambia, The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894193181"/>
                  </a:ext>
                </a:extLst>
              </a:tr>
              <a:tr h="126005">
                <a:tc>
                  <a:txBody>
                    <a:bodyPr/>
                    <a:lstStyle/>
                    <a:p>
                      <a:pPr marL="0" marR="0">
                        <a:lnSpc>
                          <a:spcPct val="106000"/>
                        </a:lnSpc>
                        <a:spcBef>
                          <a:spcPts val="0"/>
                        </a:spcBef>
                        <a:spcAft>
                          <a:spcPts val="0"/>
                        </a:spcAft>
                      </a:pPr>
                      <a:r>
                        <a:rPr lang="en-US" sz="800" b="1" kern="1200">
                          <a:solidFill>
                            <a:srgbClr val="404040"/>
                          </a:solidFill>
                          <a:effectLst/>
                        </a:rPr>
                        <a:t>Ghana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6456715"/>
                  </a:ext>
                </a:extLst>
              </a:tr>
              <a:tr h="126005">
                <a:tc>
                  <a:txBody>
                    <a:bodyPr/>
                    <a:lstStyle/>
                    <a:p>
                      <a:pPr marL="0" marR="0">
                        <a:lnSpc>
                          <a:spcPct val="106000"/>
                        </a:lnSpc>
                        <a:spcBef>
                          <a:spcPts val="0"/>
                        </a:spcBef>
                        <a:spcAft>
                          <a:spcPts val="0"/>
                        </a:spcAft>
                      </a:pPr>
                      <a:r>
                        <a:rPr lang="en-US" sz="800" b="1" kern="1200">
                          <a:solidFill>
                            <a:srgbClr val="404040"/>
                          </a:solidFill>
                          <a:effectLst/>
                        </a:rPr>
                        <a:t>Guinea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4068982612"/>
                  </a:ext>
                </a:extLst>
              </a:tr>
              <a:tr h="126005">
                <a:tc>
                  <a:txBody>
                    <a:bodyPr/>
                    <a:lstStyle/>
                    <a:p>
                      <a:pPr marL="0" marR="0">
                        <a:lnSpc>
                          <a:spcPct val="106000"/>
                        </a:lnSpc>
                        <a:spcBef>
                          <a:spcPts val="0"/>
                        </a:spcBef>
                        <a:spcAft>
                          <a:spcPts val="0"/>
                        </a:spcAft>
                      </a:pPr>
                      <a:r>
                        <a:rPr lang="en-US" sz="800" b="1" kern="1200">
                          <a:solidFill>
                            <a:srgbClr val="404040"/>
                          </a:solidFill>
                          <a:effectLst/>
                        </a:rPr>
                        <a:t>Kenya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0.14</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551791083"/>
                  </a:ext>
                </a:extLst>
              </a:tr>
              <a:tr h="126005">
                <a:tc>
                  <a:txBody>
                    <a:bodyPr/>
                    <a:lstStyle/>
                    <a:p>
                      <a:pPr marL="0" marR="0">
                        <a:lnSpc>
                          <a:spcPct val="106000"/>
                        </a:lnSpc>
                        <a:spcBef>
                          <a:spcPts val="0"/>
                        </a:spcBef>
                        <a:spcAft>
                          <a:spcPts val="0"/>
                        </a:spcAft>
                      </a:pPr>
                      <a:r>
                        <a:rPr lang="en-GB" sz="800" b="1" kern="1200">
                          <a:solidFill>
                            <a:srgbClr val="404040"/>
                          </a:solidFill>
                          <a:effectLst/>
                        </a:rPr>
                        <a:t>Lesotho</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GB" sz="800">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1.82</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264300432"/>
                  </a:ext>
                </a:extLst>
              </a:tr>
              <a:tr h="126005">
                <a:tc>
                  <a:txBody>
                    <a:bodyPr/>
                    <a:lstStyle/>
                    <a:p>
                      <a:pPr marL="0" marR="0">
                        <a:lnSpc>
                          <a:spcPct val="106000"/>
                        </a:lnSpc>
                        <a:spcBef>
                          <a:spcPts val="0"/>
                        </a:spcBef>
                        <a:spcAft>
                          <a:spcPts val="0"/>
                        </a:spcAft>
                      </a:pPr>
                      <a:r>
                        <a:rPr lang="en-US" sz="800" b="1" kern="1200">
                          <a:solidFill>
                            <a:srgbClr val="404040"/>
                          </a:solidFill>
                          <a:effectLst/>
                        </a:rPr>
                        <a:t>Madagascar</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598927731"/>
                  </a:ext>
                </a:extLst>
              </a:tr>
              <a:tr h="126005">
                <a:tc>
                  <a:txBody>
                    <a:bodyPr/>
                    <a:lstStyle/>
                    <a:p>
                      <a:pPr marL="0" marR="0">
                        <a:lnSpc>
                          <a:spcPct val="106000"/>
                        </a:lnSpc>
                        <a:spcBef>
                          <a:spcPts val="0"/>
                        </a:spcBef>
                        <a:spcAft>
                          <a:spcPts val="0"/>
                        </a:spcAft>
                      </a:pPr>
                      <a:r>
                        <a:rPr lang="en-US" sz="800" b="1" kern="1200">
                          <a:solidFill>
                            <a:srgbClr val="404040"/>
                          </a:solidFill>
                          <a:effectLst/>
                        </a:rPr>
                        <a:t>Malawi</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452218370"/>
                  </a:ext>
                </a:extLst>
              </a:tr>
              <a:tr h="126005">
                <a:tc>
                  <a:txBody>
                    <a:bodyPr/>
                    <a:lstStyle/>
                    <a:p>
                      <a:pPr marL="0" marR="0">
                        <a:lnSpc>
                          <a:spcPct val="106000"/>
                        </a:lnSpc>
                        <a:spcBef>
                          <a:spcPts val="0"/>
                        </a:spcBef>
                        <a:spcAft>
                          <a:spcPts val="0"/>
                        </a:spcAft>
                      </a:pPr>
                      <a:r>
                        <a:rPr lang="en-GB" sz="800" b="1" kern="1200">
                          <a:solidFill>
                            <a:srgbClr val="404040"/>
                          </a:solidFill>
                          <a:effectLst/>
                        </a:rPr>
                        <a:t>Mali</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128153510"/>
                  </a:ext>
                </a:extLst>
              </a:tr>
              <a:tr h="126005">
                <a:tc>
                  <a:txBody>
                    <a:bodyPr/>
                    <a:lstStyle/>
                    <a:p>
                      <a:pPr marL="0" marR="0">
                        <a:lnSpc>
                          <a:spcPct val="106000"/>
                        </a:lnSpc>
                        <a:spcBef>
                          <a:spcPts val="0"/>
                        </a:spcBef>
                        <a:spcAft>
                          <a:spcPts val="0"/>
                        </a:spcAft>
                      </a:pPr>
                      <a:r>
                        <a:rPr lang="en-US" sz="800" b="1" kern="1200">
                          <a:solidFill>
                            <a:srgbClr val="404040"/>
                          </a:solidFill>
                          <a:effectLst/>
                        </a:rPr>
                        <a:t>Mauritania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926034525"/>
                  </a:ext>
                </a:extLst>
              </a:tr>
              <a:tr h="126005">
                <a:tc>
                  <a:txBody>
                    <a:bodyPr/>
                    <a:lstStyle/>
                    <a:p>
                      <a:pPr marL="0" marR="0">
                        <a:lnSpc>
                          <a:spcPct val="106000"/>
                        </a:lnSpc>
                        <a:spcBef>
                          <a:spcPts val="0"/>
                        </a:spcBef>
                        <a:spcAft>
                          <a:spcPts val="0"/>
                        </a:spcAft>
                      </a:pPr>
                      <a:r>
                        <a:rPr lang="en-GB" sz="800" b="1" kern="1200">
                          <a:solidFill>
                            <a:srgbClr val="404040"/>
                          </a:solidFill>
                          <a:effectLst/>
                        </a:rPr>
                        <a:t>Mauritius </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596916395"/>
                  </a:ext>
                </a:extLst>
              </a:tr>
              <a:tr h="126005">
                <a:tc>
                  <a:txBody>
                    <a:bodyPr/>
                    <a:lstStyle/>
                    <a:p>
                      <a:pPr marL="0" marR="0">
                        <a:lnSpc>
                          <a:spcPct val="106000"/>
                        </a:lnSpc>
                        <a:spcBef>
                          <a:spcPts val="0"/>
                        </a:spcBef>
                        <a:spcAft>
                          <a:spcPts val="0"/>
                        </a:spcAft>
                      </a:pPr>
                      <a:r>
                        <a:rPr lang="en-US" sz="800" b="1" kern="1200">
                          <a:solidFill>
                            <a:srgbClr val="404040"/>
                          </a:solidFill>
                          <a:effectLst/>
                        </a:rPr>
                        <a:t>Morocco</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0.19</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503765149"/>
                  </a:ext>
                </a:extLst>
              </a:tr>
              <a:tr h="126005">
                <a:tc>
                  <a:txBody>
                    <a:bodyPr/>
                    <a:lstStyle/>
                    <a:p>
                      <a:pPr marL="0" marR="0">
                        <a:lnSpc>
                          <a:spcPct val="106000"/>
                        </a:lnSpc>
                        <a:spcBef>
                          <a:spcPts val="0"/>
                        </a:spcBef>
                        <a:spcAft>
                          <a:spcPts val="0"/>
                        </a:spcAft>
                      </a:pPr>
                      <a:r>
                        <a:rPr lang="en-US" sz="800" b="1" kern="1200">
                          <a:solidFill>
                            <a:srgbClr val="404040"/>
                          </a:solidFill>
                          <a:effectLst/>
                        </a:rPr>
                        <a:t>Mozambique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328374448"/>
                  </a:ext>
                </a:extLst>
              </a:tr>
              <a:tr h="126005">
                <a:tc>
                  <a:txBody>
                    <a:bodyPr/>
                    <a:lstStyle/>
                    <a:p>
                      <a:pPr marL="0" marR="0">
                        <a:lnSpc>
                          <a:spcPct val="106000"/>
                        </a:lnSpc>
                        <a:spcBef>
                          <a:spcPts val="0"/>
                        </a:spcBef>
                        <a:spcAft>
                          <a:spcPts val="0"/>
                        </a:spcAft>
                      </a:pPr>
                      <a:r>
                        <a:rPr lang="en-US" sz="800" b="1" kern="1200">
                          <a:solidFill>
                            <a:srgbClr val="404040"/>
                          </a:solidFill>
                          <a:effectLst/>
                        </a:rPr>
                        <a:t>Namibia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0.37</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4023141568"/>
                  </a:ext>
                </a:extLst>
              </a:tr>
              <a:tr h="126005">
                <a:tc>
                  <a:txBody>
                    <a:bodyPr/>
                    <a:lstStyle/>
                    <a:p>
                      <a:pPr marL="0" marR="0">
                        <a:lnSpc>
                          <a:spcPct val="106000"/>
                        </a:lnSpc>
                        <a:spcBef>
                          <a:spcPts val="0"/>
                        </a:spcBef>
                        <a:spcAft>
                          <a:spcPts val="0"/>
                        </a:spcAft>
                      </a:pPr>
                      <a:r>
                        <a:rPr lang="en-US" sz="800" b="1" kern="1200">
                          <a:solidFill>
                            <a:srgbClr val="404040"/>
                          </a:solidFill>
                          <a:effectLst/>
                        </a:rPr>
                        <a:t>Niger</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625467286"/>
                  </a:ext>
                </a:extLst>
              </a:tr>
              <a:tr h="126005">
                <a:tc>
                  <a:txBody>
                    <a:bodyPr/>
                    <a:lstStyle/>
                    <a:p>
                      <a:pPr marL="0" marR="0">
                        <a:lnSpc>
                          <a:spcPct val="106000"/>
                        </a:lnSpc>
                        <a:spcBef>
                          <a:spcPts val="0"/>
                        </a:spcBef>
                        <a:spcAft>
                          <a:spcPts val="0"/>
                        </a:spcAft>
                      </a:pPr>
                      <a:r>
                        <a:rPr lang="en-US" sz="800" b="1" kern="1200">
                          <a:solidFill>
                            <a:srgbClr val="404040"/>
                          </a:solidFill>
                          <a:effectLst/>
                        </a:rPr>
                        <a:t>Nigeria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0.07</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768702643"/>
                  </a:ext>
                </a:extLst>
              </a:tr>
              <a:tr h="126005">
                <a:tc>
                  <a:txBody>
                    <a:bodyPr/>
                    <a:lstStyle/>
                    <a:p>
                      <a:pPr marL="0" marR="0">
                        <a:lnSpc>
                          <a:spcPct val="106000"/>
                        </a:lnSpc>
                        <a:spcBef>
                          <a:spcPts val="0"/>
                        </a:spcBef>
                        <a:spcAft>
                          <a:spcPts val="0"/>
                        </a:spcAft>
                      </a:pPr>
                      <a:r>
                        <a:rPr lang="en-US" sz="800" b="1" kern="1200">
                          <a:solidFill>
                            <a:srgbClr val="404040"/>
                          </a:solidFill>
                          <a:effectLst/>
                        </a:rPr>
                        <a:t>Senegal</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345921569"/>
                  </a:ext>
                </a:extLst>
              </a:tr>
              <a:tr h="126005">
                <a:tc>
                  <a:txBody>
                    <a:bodyPr/>
                    <a:lstStyle/>
                    <a:p>
                      <a:pPr marL="0" marR="0">
                        <a:lnSpc>
                          <a:spcPct val="106000"/>
                        </a:lnSpc>
                        <a:spcBef>
                          <a:spcPts val="0"/>
                        </a:spcBef>
                        <a:spcAft>
                          <a:spcPts val="0"/>
                        </a:spcAft>
                      </a:pPr>
                      <a:r>
                        <a:rPr lang="en-US" sz="800" b="1" kern="1200">
                          <a:solidFill>
                            <a:srgbClr val="404040"/>
                          </a:solidFill>
                          <a:effectLst/>
                        </a:rPr>
                        <a:t>Somalia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873533183"/>
                  </a:ext>
                </a:extLst>
              </a:tr>
              <a:tr h="126005">
                <a:tc>
                  <a:txBody>
                    <a:bodyPr/>
                    <a:lstStyle/>
                    <a:p>
                      <a:pPr marL="0" marR="0">
                        <a:lnSpc>
                          <a:spcPct val="106000"/>
                        </a:lnSpc>
                        <a:spcBef>
                          <a:spcPts val="0"/>
                        </a:spcBef>
                        <a:spcAft>
                          <a:spcPts val="0"/>
                        </a:spcAft>
                      </a:pPr>
                      <a:r>
                        <a:rPr lang="en-US" sz="800" b="1" kern="1200">
                          <a:solidFill>
                            <a:srgbClr val="404040"/>
                          </a:solidFill>
                          <a:effectLst/>
                        </a:rPr>
                        <a:t>South Africa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0.12</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537441054"/>
                  </a:ext>
                </a:extLst>
              </a:tr>
              <a:tr h="126005">
                <a:tc>
                  <a:txBody>
                    <a:bodyPr/>
                    <a:lstStyle/>
                    <a:p>
                      <a:pPr marL="0" marR="0">
                        <a:lnSpc>
                          <a:spcPct val="106000"/>
                        </a:lnSpc>
                        <a:spcBef>
                          <a:spcPts val="0"/>
                        </a:spcBef>
                        <a:spcAft>
                          <a:spcPts val="0"/>
                        </a:spcAft>
                      </a:pPr>
                      <a:r>
                        <a:rPr lang="en-US" sz="800" b="1" kern="1200">
                          <a:solidFill>
                            <a:srgbClr val="404040"/>
                          </a:solidFill>
                          <a:effectLst/>
                        </a:rPr>
                        <a:t>Sudan</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0.15</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958534109"/>
                  </a:ext>
                </a:extLst>
              </a:tr>
              <a:tr h="126005">
                <a:tc>
                  <a:txBody>
                    <a:bodyPr/>
                    <a:lstStyle/>
                    <a:p>
                      <a:pPr marL="0" marR="0">
                        <a:lnSpc>
                          <a:spcPct val="106000"/>
                        </a:lnSpc>
                        <a:spcBef>
                          <a:spcPts val="0"/>
                        </a:spcBef>
                        <a:spcAft>
                          <a:spcPts val="0"/>
                        </a:spcAft>
                      </a:pPr>
                      <a:r>
                        <a:rPr lang="en-US" sz="800" b="1" kern="1200">
                          <a:solidFill>
                            <a:srgbClr val="404040"/>
                          </a:solidFill>
                          <a:effectLst/>
                        </a:rPr>
                        <a:t>Swaziland</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352325361"/>
                  </a:ext>
                </a:extLst>
              </a:tr>
              <a:tr h="126005">
                <a:tc>
                  <a:txBody>
                    <a:bodyPr/>
                    <a:lstStyle/>
                    <a:p>
                      <a:pPr marL="0" marR="0">
                        <a:lnSpc>
                          <a:spcPct val="106000"/>
                        </a:lnSpc>
                        <a:spcBef>
                          <a:spcPts val="0"/>
                        </a:spcBef>
                        <a:spcAft>
                          <a:spcPts val="0"/>
                        </a:spcAft>
                      </a:pPr>
                      <a:r>
                        <a:rPr lang="en-US" sz="800" b="1" kern="1200">
                          <a:solidFill>
                            <a:srgbClr val="404040"/>
                          </a:solidFill>
                          <a:effectLst/>
                        </a:rPr>
                        <a:t>Tanzania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0.03</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953303988"/>
                  </a:ext>
                </a:extLst>
              </a:tr>
              <a:tr h="126005">
                <a:tc>
                  <a:txBody>
                    <a:bodyPr/>
                    <a:lstStyle/>
                    <a:p>
                      <a:pPr marL="0" marR="0">
                        <a:lnSpc>
                          <a:spcPct val="106000"/>
                        </a:lnSpc>
                        <a:spcBef>
                          <a:spcPts val="0"/>
                        </a:spcBef>
                        <a:spcAft>
                          <a:spcPts val="0"/>
                        </a:spcAft>
                      </a:pPr>
                      <a:r>
                        <a:rPr lang="en-GB" sz="800" b="1" kern="1200">
                          <a:solidFill>
                            <a:srgbClr val="404040"/>
                          </a:solidFill>
                          <a:effectLst/>
                        </a:rPr>
                        <a:t>Togo</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1926921594"/>
                  </a:ext>
                </a:extLst>
              </a:tr>
              <a:tr h="126005">
                <a:tc>
                  <a:txBody>
                    <a:bodyPr/>
                    <a:lstStyle/>
                    <a:p>
                      <a:pPr marL="0" marR="0">
                        <a:lnSpc>
                          <a:spcPct val="106000"/>
                        </a:lnSpc>
                        <a:spcBef>
                          <a:spcPts val="0"/>
                        </a:spcBef>
                        <a:spcAft>
                          <a:spcPts val="0"/>
                        </a:spcAft>
                      </a:pPr>
                      <a:r>
                        <a:rPr lang="en-US" sz="800" b="1" kern="1200">
                          <a:solidFill>
                            <a:srgbClr val="404040"/>
                          </a:solidFill>
                          <a:effectLst/>
                        </a:rPr>
                        <a:t>Tunisia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0.50</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156357789"/>
                  </a:ext>
                </a:extLst>
              </a:tr>
              <a:tr h="126005">
                <a:tc>
                  <a:txBody>
                    <a:bodyPr/>
                    <a:lstStyle/>
                    <a:p>
                      <a:pPr marL="0" marR="0">
                        <a:lnSpc>
                          <a:spcPct val="106000"/>
                        </a:lnSpc>
                        <a:spcBef>
                          <a:spcPts val="0"/>
                        </a:spcBef>
                        <a:spcAft>
                          <a:spcPts val="0"/>
                        </a:spcAft>
                      </a:pPr>
                      <a:r>
                        <a:rPr lang="en-US" sz="800" b="1" kern="1200">
                          <a:solidFill>
                            <a:srgbClr val="404040"/>
                          </a:solidFill>
                          <a:effectLst/>
                        </a:rPr>
                        <a:t>Uganda</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2763840004"/>
                  </a:ext>
                </a:extLst>
              </a:tr>
              <a:tr h="126005">
                <a:tc>
                  <a:txBody>
                    <a:bodyPr/>
                    <a:lstStyle/>
                    <a:p>
                      <a:pPr marL="0" marR="0">
                        <a:lnSpc>
                          <a:spcPct val="106000"/>
                        </a:lnSpc>
                        <a:spcBef>
                          <a:spcPts val="0"/>
                        </a:spcBef>
                        <a:spcAft>
                          <a:spcPts val="0"/>
                        </a:spcAft>
                      </a:pPr>
                      <a:r>
                        <a:rPr lang="en-US" sz="800" b="1" kern="1200">
                          <a:solidFill>
                            <a:srgbClr val="404040"/>
                          </a:solidFill>
                          <a:effectLst/>
                        </a:rPr>
                        <a:t>Zambia</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X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r>
                        <a:rPr lang="en-CA" sz="800" kern="1200">
                          <a:solidFill>
                            <a:srgbClr val="404040"/>
                          </a:solidFill>
                          <a:effectLst/>
                        </a:rPr>
                        <a:t>0.05</a:t>
                      </a:r>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192081792"/>
                  </a:ext>
                </a:extLst>
              </a:tr>
              <a:tr h="126005">
                <a:tc>
                  <a:txBody>
                    <a:bodyPr/>
                    <a:lstStyle/>
                    <a:p>
                      <a:pPr marL="0" marR="0">
                        <a:lnSpc>
                          <a:spcPct val="106000"/>
                        </a:lnSpc>
                        <a:spcBef>
                          <a:spcPts val="0"/>
                        </a:spcBef>
                        <a:spcAft>
                          <a:spcPts val="0"/>
                        </a:spcAft>
                      </a:pPr>
                      <a:r>
                        <a:rPr lang="en-US" sz="800" b="1" kern="1200">
                          <a:solidFill>
                            <a:srgbClr val="404040"/>
                          </a:solidFill>
                          <a:effectLst/>
                        </a:rPr>
                        <a:t>Zimbabwe</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800" kern="1200">
                          <a:solidFill>
                            <a:srgbClr val="404040"/>
                          </a:solidFill>
                          <a:effectLst/>
                        </a:rPr>
                        <a:t> </a:t>
                      </a:r>
                      <a:endParaRPr lang="en-GB" sz="8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algn="ctr" fontAlgn="b"/>
                      <a:endParaRPr lang="en-CA" sz="800" kern="1200">
                        <a:solidFill>
                          <a:srgbClr val="404040"/>
                        </a:solidFill>
                        <a:effectLst/>
                        <a:latin typeface="+mj-lt"/>
                        <a:cs typeface="Arial" panose="020B0604020202020204" pitchFamily="34" charset="0"/>
                      </a:endParaRPr>
                    </a:p>
                  </a:txBody>
                  <a:tcPr marL="4763" marR="4763" marT="4763" marB="0" anchor="ctr"/>
                </a:tc>
                <a:extLst>
                  <a:ext uri="{0D108BD9-81ED-4DB2-BD59-A6C34878D82A}">
                    <a16:rowId xmlns:a16="http://schemas.microsoft.com/office/drawing/2014/main" val="3944956242"/>
                  </a:ext>
                </a:extLst>
              </a:tr>
            </a:tbl>
          </a:graphicData>
        </a:graphic>
      </p:graphicFrame>
      <p:sp>
        <p:nvSpPr>
          <p:cNvPr id="12" name="TextBox 11">
            <a:extLst>
              <a:ext uri="{FF2B5EF4-FFF2-40B4-BE49-F238E27FC236}">
                <a16:creationId xmlns:a16="http://schemas.microsoft.com/office/drawing/2014/main" id="{5B9CEB89-B5B0-BCE0-673E-040D2B050A62}"/>
              </a:ext>
            </a:extLst>
          </p:cNvPr>
          <p:cNvSpPr txBox="1"/>
          <p:nvPr/>
        </p:nvSpPr>
        <p:spPr>
          <a:xfrm>
            <a:off x="7069468" y="6085796"/>
            <a:ext cx="2127623" cy="246221"/>
          </a:xfrm>
          <a:prstGeom prst="rect">
            <a:avLst/>
          </a:prstGeom>
          <a:noFill/>
        </p:spPr>
        <p:txBody>
          <a:bodyPr wrap="square" rtlCol="0">
            <a:spAutoFit/>
          </a:bodyPr>
          <a:lstStyle/>
          <a:p>
            <a:r>
              <a:rPr lang="en-US" sz="1000">
                <a:latin typeface="+mj-lt"/>
              </a:rPr>
              <a:t>‘ – ’ : data not reported/unavailable</a:t>
            </a:r>
          </a:p>
        </p:txBody>
      </p:sp>
      <p:sp>
        <p:nvSpPr>
          <p:cNvPr id="13" name="TextBox 12">
            <a:extLst>
              <a:ext uri="{FF2B5EF4-FFF2-40B4-BE49-F238E27FC236}">
                <a16:creationId xmlns:a16="http://schemas.microsoft.com/office/drawing/2014/main" id="{B1A53B94-C99D-F5AF-349B-03D30855E55B}"/>
              </a:ext>
            </a:extLst>
          </p:cNvPr>
          <p:cNvSpPr txBox="1"/>
          <p:nvPr/>
        </p:nvSpPr>
        <p:spPr>
          <a:xfrm>
            <a:off x="11123312" y="6332017"/>
            <a:ext cx="687299" cy="215444"/>
          </a:xfrm>
          <a:prstGeom prst="rect">
            <a:avLst/>
          </a:prstGeom>
          <a:noFill/>
        </p:spPr>
        <p:txBody>
          <a:bodyPr wrap="square" rtlCol="0">
            <a:spAutoFit/>
          </a:bodyPr>
          <a:lstStyle/>
          <a:p>
            <a:r>
              <a:rPr lang="en-US" sz="800">
                <a:latin typeface="+mj-lt"/>
              </a:rPr>
              <a:t>X : Yes</a:t>
            </a:r>
          </a:p>
        </p:txBody>
      </p:sp>
      <p:sp>
        <p:nvSpPr>
          <p:cNvPr id="14" name="Rectangle 13">
            <a:extLst>
              <a:ext uri="{FF2B5EF4-FFF2-40B4-BE49-F238E27FC236}">
                <a16:creationId xmlns:a16="http://schemas.microsoft.com/office/drawing/2014/main" id="{E59A7CE1-81A5-C0A0-C6D1-A5DF3A4E8B31}"/>
              </a:ext>
            </a:extLst>
          </p:cNvPr>
          <p:cNvSpPr/>
          <p:nvPr/>
        </p:nvSpPr>
        <p:spPr>
          <a:xfrm>
            <a:off x="462800" y="1717500"/>
            <a:ext cx="3862709" cy="335436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mj-lt"/>
              <a:ea typeface="+mn-ea"/>
              <a:cs typeface="+mn-cs"/>
            </a:endParaRPr>
          </a:p>
        </p:txBody>
      </p:sp>
      <p:sp>
        <p:nvSpPr>
          <p:cNvPr id="15" name="Rectangle 14">
            <a:extLst>
              <a:ext uri="{FF2B5EF4-FFF2-40B4-BE49-F238E27FC236}">
                <a16:creationId xmlns:a16="http://schemas.microsoft.com/office/drawing/2014/main" id="{8DF5E4E5-0DE7-7055-7476-04BF3D7479AA}"/>
              </a:ext>
            </a:extLst>
          </p:cNvPr>
          <p:cNvSpPr/>
          <p:nvPr/>
        </p:nvSpPr>
        <p:spPr>
          <a:xfrm>
            <a:off x="279920" y="5328267"/>
            <a:ext cx="4337800" cy="14366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16" name="Date Placeholder 3">
            <a:extLst>
              <a:ext uri="{FF2B5EF4-FFF2-40B4-BE49-F238E27FC236}">
                <a16:creationId xmlns:a16="http://schemas.microsoft.com/office/drawing/2014/main" id="{B09504C2-B94B-6606-320F-5FEDAC7DD99B}"/>
              </a:ext>
            </a:extLst>
          </p:cNvPr>
          <p:cNvSpPr>
            <a:spLocks noGrp="1"/>
          </p:cNvSpPr>
          <p:nvPr>
            <p:ph type="dt" sz="half" idx="2"/>
          </p:nvPr>
        </p:nvSpPr>
        <p:spPr>
          <a:xfrm>
            <a:off x="838200" y="6536974"/>
            <a:ext cx="2743200" cy="365125"/>
          </a:xfrm>
        </p:spPr>
        <p:txBody>
          <a:bodyPr/>
          <a:lstStyle/>
          <a:p>
            <a:r>
              <a:rPr lang="en-GB" dirty="0">
                <a:latin typeface="+mj-lt"/>
              </a:rPr>
              <a:t>July 2023</a:t>
            </a:r>
            <a:endParaRPr lang="en-US">
              <a:latin typeface="+mj-lt"/>
            </a:endParaRPr>
          </a:p>
        </p:txBody>
      </p:sp>
      <p:sp>
        <p:nvSpPr>
          <p:cNvPr id="17" name="Footer Placeholder 4">
            <a:extLst>
              <a:ext uri="{FF2B5EF4-FFF2-40B4-BE49-F238E27FC236}">
                <a16:creationId xmlns:a16="http://schemas.microsoft.com/office/drawing/2014/main" id="{5ACC0EEE-6EA7-A621-061D-C7F07E2DC540}"/>
              </a:ext>
            </a:extLst>
          </p:cNvPr>
          <p:cNvSpPr>
            <a:spLocks noGrp="1"/>
          </p:cNvSpPr>
          <p:nvPr>
            <p:ph type="ftr" sz="quarter" idx="3"/>
          </p:nvPr>
        </p:nvSpPr>
        <p:spPr>
          <a:xfrm>
            <a:off x="4038600" y="6536974"/>
            <a:ext cx="4114800" cy="365125"/>
          </a:xfrm>
        </p:spPr>
        <p:txBody>
          <a:bodyPr/>
          <a:lstStyle/>
          <a:p>
            <a:r>
              <a:rPr lang="en-US">
                <a:latin typeface="+mj-lt"/>
              </a:rPr>
              <a:t>International Society of Nephrology</a:t>
            </a:r>
          </a:p>
        </p:txBody>
      </p:sp>
      <p:sp>
        <p:nvSpPr>
          <p:cNvPr id="18" name="Slide Number Placeholder 5">
            <a:extLst>
              <a:ext uri="{FF2B5EF4-FFF2-40B4-BE49-F238E27FC236}">
                <a16:creationId xmlns:a16="http://schemas.microsoft.com/office/drawing/2014/main" id="{EABC5D22-1A05-6F56-531A-FCED13F3A94B}"/>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latin typeface="+mj-lt"/>
              </a:rPr>
              <a:pPr/>
              <a:t>38</a:t>
            </a:fld>
            <a:endParaRPr lang="en-US">
              <a:latin typeface="+mj-lt"/>
            </a:endParaRPr>
          </a:p>
        </p:txBody>
      </p:sp>
    </p:spTree>
    <p:extLst>
      <p:ext uri="{BB962C8B-B14F-4D97-AF65-F5344CB8AC3E}">
        <p14:creationId xmlns:p14="http://schemas.microsoft.com/office/powerpoint/2010/main" val="28936676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51011642"/>
              </p:ext>
            </p:extLst>
          </p:nvPr>
        </p:nvGraphicFramePr>
        <p:xfrm>
          <a:off x="8076646" y="1096259"/>
          <a:ext cx="3798580" cy="5232663"/>
        </p:xfrm>
        <a:graphic>
          <a:graphicData uri="http://schemas.openxmlformats.org/drawingml/2006/table">
            <a:tbl>
              <a:tblPr firstRow="1" firstCol="1" bandRow="1">
                <a:tableStyleId>{F5AB1C69-6EDB-4FF4-983F-18BD219EF322}</a:tableStyleId>
              </a:tblPr>
              <a:tblGrid>
                <a:gridCol w="853369">
                  <a:extLst>
                    <a:ext uri="{9D8B030D-6E8A-4147-A177-3AD203B41FA5}">
                      <a16:colId xmlns:a16="http://schemas.microsoft.com/office/drawing/2014/main" val="467449942"/>
                    </a:ext>
                  </a:extLst>
                </a:gridCol>
                <a:gridCol w="672437">
                  <a:extLst>
                    <a:ext uri="{9D8B030D-6E8A-4147-A177-3AD203B41FA5}">
                      <a16:colId xmlns:a16="http://schemas.microsoft.com/office/drawing/2014/main" val="3514973266"/>
                    </a:ext>
                  </a:extLst>
                </a:gridCol>
                <a:gridCol w="568356">
                  <a:extLst>
                    <a:ext uri="{9D8B030D-6E8A-4147-A177-3AD203B41FA5}">
                      <a16:colId xmlns:a16="http://schemas.microsoft.com/office/drawing/2014/main" val="1885919233"/>
                    </a:ext>
                  </a:extLst>
                </a:gridCol>
                <a:gridCol w="556664">
                  <a:extLst>
                    <a:ext uri="{9D8B030D-6E8A-4147-A177-3AD203B41FA5}">
                      <a16:colId xmlns:a16="http://schemas.microsoft.com/office/drawing/2014/main" val="3578880003"/>
                    </a:ext>
                  </a:extLst>
                </a:gridCol>
                <a:gridCol w="556664">
                  <a:extLst>
                    <a:ext uri="{9D8B030D-6E8A-4147-A177-3AD203B41FA5}">
                      <a16:colId xmlns:a16="http://schemas.microsoft.com/office/drawing/2014/main" val="4069345492"/>
                    </a:ext>
                  </a:extLst>
                </a:gridCol>
                <a:gridCol w="591090">
                  <a:extLst>
                    <a:ext uri="{9D8B030D-6E8A-4147-A177-3AD203B41FA5}">
                      <a16:colId xmlns:a16="http://schemas.microsoft.com/office/drawing/2014/main" val="4241350072"/>
                    </a:ext>
                  </a:extLst>
                </a:gridCol>
              </a:tblGrid>
              <a:tr h="209510">
                <a:tc rowSpan="2">
                  <a:txBody>
                    <a:bodyPr/>
                    <a:lstStyle/>
                    <a:p>
                      <a:pPr marL="0" marR="0" algn="ctr">
                        <a:lnSpc>
                          <a:spcPct val="106000"/>
                        </a:lnSpc>
                        <a:spcBef>
                          <a:spcPts val="0"/>
                        </a:spcBef>
                        <a:spcAft>
                          <a:spcPts val="0"/>
                        </a:spcAft>
                      </a:pPr>
                      <a:r>
                        <a:rPr lang="en-US" sz="700" b="1" kern="1200">
                          <a:solidFill>
                            <a:srgbClr val="FFFFFF"/>
                          </a:solidFill>
                          <a:effectLst/>
                        </a:rPr>
                        <a:t>Country</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gridSpan="2">
                  <a:txBody>
                    <a:bodyPr/>
                    <a:lstStyle/>
                    <a:p>
                      <a:pPr marL="0" marR="0" algn="ctr">
                        <a:lnSpc>
                          <a:spcPct val="106000"/>
                        </a:lnSpc>
                        <a:spcBef>
                          <a:spcPts val="0"/>
                        </a:spcBef>
                        <a:spcAft>
                          <a:spcPts val="0"/>
                        </a:spcAft>
                      </a:pPr>
                      <a:r>
                        <a:rPr lang="en-US" sz="700" b="1" kern="1200">
                          <a:solidFill>
                            <a:srgbClr val="404040"/>
                          </a:solidFill>
                          <a:effectLst/>
                        </a:rPr>
                        <a:t>Donor type</a:t>
                      </a:r>
                      <a:endParaRPr lang="en-GB" sz="700">
                        <a:effectLst/>
                        <a:latin typeface="+mj-lt"/>
                        <a:ea typeface="Calibri" panose="020F0502020204030204" pitchFamily="34" charset="0"/>
                        <a:cs typeface="Times New Roman" panose="02020603050405020304" pitchFamily="18" charset="0"/>
                      </a:endParaRPr>
                    </a:p>
                  </a:txBody>
                  <a:tcPr marL="0" marR="0" marT="0" marB="0" anchor="ctr"/>
                </a:tc>
                <a:tc hMerge="1">
                  <a:txBody>
                    <a:bodyPr/>
                    <a:lstStyle/>
                    <a:p>
                      <a:endParaRPr lang="en-GB"/>
                    </a:p>
                  </a:txBody>
                  <a:tcPr/>
                </a:tc>
                <a:tc gridSpan="3">
                  <a:txBody>
                    <a:bodyPr/>
                    <a:lstStyle/>
                    <a:p>
                      <a:pPr marL="0" marR="0" algn="ctr">
                        <a:lnSpc>
                          <a:spcPct val="106000"/>
                        </a:lnSpc>
                        <a:spcBef>
                          <a:spcPts val="0"/>
                        </a:spcBef>
                        <a:spcAft>
                          <a:spcPts val="0"/>
                        </a:spcAft>
                      </a:pPr>
                      <a:r>
                        <a:rPr lang="en-US" sz="700" b="1" kern="1200">
                          <a:solidFill>
                            <a:srgbClr val="404040"/>
                          </a:solidFill>
                          <a:effectLst/>
                        </a:rPr>
                        <a:t>Transplant waitlist</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51276569"/>
                  </a:ext>
                </a:extLst>
              </a:tr>
              <a:tr h="314094">
                <a:tc vMerge="1">
                  <a:txBody>
                    <a:bodyPr/>
                    <a:lstStyle/>
                    <a:p>
                      <a:endParaRPr lang="en-GB"/>
                    </a:p>
                  </a:txBody>
                  <a:tcPr/>
                </a:tc>
                <a:tc>
                  <a:txBody>
                    <a:bodyPr/>
                    <a:lstStyle/>
                    <a:p>
                      <a:pPr marL="0" marR="0" algn="ctr">
                        <a:lnSpc>
                          <a:spcPct val="106000"/>
                        </a:lnSpc>
                        <a:spcBef>
                          <a:spcPts val="0"/>
                        </a:spcBef>
                        <a:spcAft>
                          <a:spcPts val="0"/>
                        </a:spcAft>
                      </a:pPr>
                      <a:r>
                        <a:rPr lang="en-US" sz="700" kern="1200">
                          <a:solidFill>
                            <a:srgbClr val="404040"/>
                          </a:solidFill>
                          <a:effectLst/>
                        </a:rPr>
                        <a:t>Live donors only</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Combination</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National</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Regional only</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None</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178415444"/>
                  </a:ext>
                </a:extLst>
              </a:tr>
              <a:tr h="104927">
                <a:tc>
                  <a:txBody>
                    <a:bodyPr/>
                    <a:lstStyle/>
                    <a:p>
                      <a:pPr marL="0" marR="0">
                        <a:lnSpc>
                          <a:spcPct val="106000"/>
                        </a:lnSpc>
                        <a:spcBef>
                          <a:spcPts val="0"/>
                        </a:spcBef>
                        <a:spcAft>
                          <a:spcPts val="0"/>
                        </a:spcAft>
                      </a:pPr>
                      <a:r>
                        <a:rPr lang="en-US" sz="700" b="1" kern="1200">
                          <a:solidFill>
                            <a:srgbClr val="404040"/>
                          </a:solidFill>
                          <a:effectLst/>
                        </a:rPr>
                        <a:t>Angola</a:t>
                      </a:r>
                      <a:endParaRPr lang="en-GB" sz="7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916562951"/>
                  </a:ext>
                </a:extLst>
              </a:tr>
              <a:tr h="104927">
                <a:tc>
                  <a:txBody>
                    <a:bodyPr/>
                    <a:lstStyle/>
                    <a:p>
                      <a:pPr marL="0" marR="0">
                        <a:lnSpc>
                          <a:spcPct val="106000"/>
                        </a:lnSpc>
                        <a:spcBef>
                          <a:spcPts val="0"/>
                        </a:spcBef>
                        <a:spcAft>
                          <a:spcPts val="0"/>
                        </a:spcAft>
                      </a:pPr>
                      <a:r>
                        <a:rPr lang="en-US" sz="700" b="1" kern="1200">
                          <a:solidFill>
                            <a:srgbClr val="404040"/>
                          </a:solidFill>
                          <a:effectLst/>
                        </a:rPr>
                        <a:t>Benin</a:t>
                      </a:r>
                      <a:endParaRPr lang="en-GB" sz="7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420415296"/>
                  </a:ext>
                </a:extLst>
              </a:tr>
              <a:tr h="104927">
                <a:tc>
                  <a:txBody>
                    <a:bodyPr/>
                    <a:lstStyle/>
                    <a:p>
                      <a:pPr marL="0" marR="0">
                        <a:lnSpc>
                          <a:spcPct val="106000"/>
                        </a:lnSpc>
                        <a:spcBef>
                          <a:spcPts val="0"/>
                        </a:spcBef>
                        <a:spcAft>
                          <a:spcPts val="0"/>
                        </a:spcAft>
                      </a:pPr>
                      <a:r>
                        <a:rPr lang="en-US" sz="700" b="1" kern="1200">
                          <a:solidFill>
                            <a:srgbClr val="404040"/>
                          </a:solidFill>
                          <a:effectLst/>
                        </a:rPr>
                        <a:t>Botswana</a:t>
                      </a:r>
                      <a:endParaRPr lang="en-GB" sz="7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621322997"/>
                  </a:ext>
                </a:extLst>
              </a:tr>
              <a:tr h="104927">
                <a:tc>
                  <a:txBody>
                    <a:bodyPr/>
                    <a:lstStyle/>
                    <a:p>
                      <a:pPr marL="0" marR="0">
                        <a:lnSpc>
                          <a:spcPct val="106000"/>
                        </a:lnSpc>
                        <a:spcBef>
                          <a:spcPts val="0"/>
                        </a:spcBef>
                        <a:spcAft>
                          <a:spcPts val="0"/>
                        </a:spcAft>
                      </a:pPr>
                      <a:r>
                        <a:rPr lang="en-US" sz="700" b="1" kern="1200">
                          <a:solidFill>
                            <a:srgbClr val="404040"/>
                          </a:solidFill>
                          <a:effectLst/>
                        </a:rPr>
                        <a:t>Burkina Faso</a:t>
                      </a:r>
                      <a:endParaRPr lang="en-GB" sz="7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675296335"/>
                  </a:ext>
                </a:extLst>
              </a:tr>
              <a:tr h="104927">
                <a:tc>
                  <a:txBody>
                    <a:bodyPr/>
                    <a:lstStyle/>
                    <a:p>
                      <a:pPr marL="0" marR="0">
                        <a:lnSpc>
                          <a:spcPct val="106000"/>
                        </a:lnSpc>
                        <a:spcBef>
                          <a:spcPts val="0"/>
                        </a:spcBef>
                        <a:spcAft>
                          <a:spcPts val="0"/>
                        </a:spcAft>
                      </a:pPr>
                      <a:r>
                        <a:rPr lang="en-US" sz="700" b="1" kern="1200">
                          <a:solidFill>
                            <a:srgbClr val="404040"/>
                          </a:solidFill>
                          <a:effectLst/>
                        </a:rPr>
                        <a:t>Burundi</a:t>
                      </a:r>
                      <a:endParaRPr lang="en-GB" sz="7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651704351"/>
                  </a:ext>
                </a:extLst>
              </a:tr>
              <a:tr h="104927">
                <a:tc>
                  <a:txBody>
                    <a:bodyPr/>
                    <a:lstStyle/>
                    <a:p>
                      <a:pPr marL="0" marR="0">
                        <a:lnSpc>
                          <a:spcPct val="106000"/>
                        </a:lnSpc>
                        <a:spcBef>
                          <a:spcPts val="0"/>
                        </a:spcBef>
                        <a:spcAft>
                          <a:spcPts val="0"/>
                        </a:spcAft>
                      </a:pPr>
                      <a:r>
                        <a:rPr lang="en-US" sz="700" b="1" kern="1200">
                          <a:solidFill>
                            <a:srgbClr val="404040"/>
                          </a:solidFill>
                          <a:effectLst/>
                        </a:rPr>
                        <a:t>Cameroon</a:t>
                      </a:r>
                      <a:endParaRPr lang="en-GB" sz="7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349823720"/>
                  </a:ext>
                </a:extLst>
              </a:tr>
              <a:tr h="104927">
                <a:tc>
                  <a:txBody>
                    <a:bodyPr/>
                    <a:lstStyle/>
                    <a:p>
                      <a:pPr marL="0" marR="0">
                        <a:lnSpc>
                          <a:spcPct val="106000"/>
                        </a:lnSpc>
                        <a:spcBef>
                          <a:spcPts val="0"/>
                        </a:spcBef>
                        <a:spcAft>
                          <a:spcPts val="0"/>
                        </a:spcAft>
                      </a:pPr>
                      <a:r>
                        <a:rPr lang="en-US" sz="700" b="1" kern="1200">
                          <a:solidFill>
                            <a:srgbClr val="404040"/>
                          </a:solidFill>
                          <a:effectLst/>
                        </a:rPr>
                        <a:t>Cape Verde</a:t>
                      </a:r>
                      <a:endParaRPr lang="en-GB" sz="700">
                        <a:effectLst/>
                        <a:latin typeface="+mj-lt"/>
                        <a:ea typeface="Calibri" panose="020F0502020204030204" pitchFamily="34" charset="0"/>
                        <a:cs typeface="Times New Roman" panose="02020603050405020304" pitchFamily="18"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070753320"/>
                  </a:ext>
                </a:extLst>
              </a:tr>
              <a:tr h="104927">
                <a:tc>
                  <a:txBody>
                    <a:bodyPr/>
                    <a:lstStyle/>
                    <a:p>
                      <a:pPr marL="0" marR="0">
                        <a:lnSpc>
                          <a:spcPct val="106000"/>
                        </a:lnSpc>
                        <a:spcBef>
                          <a:spcPts val="0"/>
                        </a:spcBef>
                        <a:spcAft>
                          <a:spcPts val="0"/>
                        </a:spcAft>
                      </a:pPr>
                      <a:r>
                        <a:rPr lang="en-GB" sz="700" b="1" kern="1200">
                          <a:solidFill>
                            <a:srgbClr val="404040"/>
                          </a:solidFill>
                          <a:effectLst/>
                        </a:rPr>
                        <a:t>C African Republic</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617289348"/>
                  </a:ext>
                </a:extLst>
              </a:tr>
              <a:tr h="104927">
                <a:tc>
                  <a:txBody>
                    <a:bodyPr/>
                    <a:lstStyle/>
                    <a:p>
                      <a:pPr marL="0" marR="0">
                        <a:lnSpc>
                          <a:spcPct val="106000"/>
                        </a:lnSpc>
                        <a:spcBef>
                          <a:spcPts val="0"/>
                        </a:spcBef>
                        <a:spcAft>
                          <a:spcPts val="0"/>
                        </a:spcAft>
                      </a:pPr>
                      <a:r>
                        <a:rPr lang="en-US" sz="700" b="1" kern="1200">
                          <a:solidFill>
                            <a:srgbClr val="404040"/>
                          </a:solidFill>
                          <a:effectLst/>
                        </a:rPr>
                        <a:t>Chad</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4032106143"/>
                  </a:ext>
                </a:extLst>
              </a:tr>
              <a:tr h="109679">
                <a:tc>
                  <a:txBody>
                    <a:bodyPr/>
                    <a:lstStyle/>
                    <a:p>
                      <a:pPr marL="0" marR="0">
                        <a:lnSpc>
                          <a:spcPct val="106000"/>
                        </a:lnSpc>
                        <a:spcBef>
                          <a:spcPts val="0"/>
                        </a:spcBef>
                        <a:spcAft>
                          <a:spcPts val="0"/>
                        </a:spcAft>
                      </a:pPr>
                      <a:r>
                        <a:rPr lang="en-US" sz="700" b="1" kern="1200">
                          <a:solidFill>
                            <a:srgbClr val="404040"/>
                          </a:solidFill>
                          <a:effectLst/>
                        </a:rPr>
                        <a:t>Congo, Dem.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591937572"/>
                  </a:ext>
                </a:extLst>
              </a:tr>
              <a:tr h="104927">
                <a:tc>
                  <a:txBody>
                    <a:bodyPr/>
                    <a:lstStyle/>
                    <a:p>
                      <a:pPr marL="0" marR="0">
                        <a:lnSpc>
                          <a:spcPct val="106000"/>
                        </a:lnSpc>
                        <a:spcBef>
                          <a:spcPts val="0"/>
                        </a:spcBef>
                        <a:spcAft>
                          <a:spcPts val="0"/>
                        </a:spcAft>
                      </a:pPr>
                      <a:r>
                        <a:rPr lang="en-US" sz="700" b="1" kern="1200">
                          <a:solidFill>
                            <a:srgbClr val="404040"/>
                          </a:solidFill>
                          <a:effectLst/>
                        </a:rPr>
                        <a:t>Congo,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178758208"/>
                  </a:ext>
                </a:extLst>
              </a:tr>
              <a:tr h="104927">
                <a:tc>
                  <a:txBody>
                    <a:bodyPr/>
                    <a:lstStyle/>
                    <a:p>
                      <a:pPr marL="0" marR="0">
                        <a:lnSpc>
                          <a:spcPct val="106000"/>
                        </a:lnSpc>
                        <a:spcBef>
                          <a:spcPts val="0"/>
                        </a:spcBef>
                        <a:spcAft>
                          <a:spcPts val="0"/>
                        </a:spcAft>
                      </a:pPr>
                      <a:r>
                        <a:rPr lang="en-US" sz="700" b="1" kern="1200">
                          <a:solidFill>
                            <a:srgbClr val="404040"/>
                          </a:solidFill>
                          <a:effectLst/>
                        </a:rPr>
                        <a:t>Cote d'Ivoire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119720294"/>
                  </a:ext>
                </a:extLst>
              </a:tr>
              <a:tr h="120099">
                <a:tc>
                  <a:txBody>
                    <a:bodyPr/>
                    <a:lstStyle/>
                    <a:p>
                      <a:pPr marL="0" marR="0">
                        <a:lnSpc>
                          <a:spcPct val="106000"/>
                        </a:lnSpc>
                        <a:spcBef>
                          <a:spcPts val="0"/>
                        </a:spcBef>
                        <a:spcAft>
                          <a:spcPts val="0"/>
                        </a:spcAft>
                      </a:pPr>
                      <a:r>
                        <a:rPr lang="en-US" sz="700" b="1" kern="1200">
                          <a:solidFill>
                            <a:srgbClr val="404040"/>
                          </a:solidFill>
                          <a:effectLst/>
                        </a:rPr>
                        <a:t>Egypt, Arab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300491578"/>
                  </a:ext>
                </a:extLst>
              </a:tr>
              <a:tr h="104927">
                <a:tc>
                  <a:txBody>
                    <a:bodyPr/>
                    <a:lstStyle/>
                    <a:p>
                      <a:pPr marL="0" marR="0">
                        <a:lnSpc>
                          <a:spcPct val="106000"/>
                        </a:lnSpc>
                        <a:spcBef>
                          <a:spcPts val="0"/>
                        </a:spcBef>
                        <a:spcAft>
                          <a:spcPts val="0"/>
                        </a:spcAft>
                      </a:pPr>
                      <a:r>
                        <a:rPr lang="en-US" sz="700" b="1" kern="1200">
                          <a:solidFill>
                            <a:srgbClr val="404040"/>
                          </a:solidFill>
                          <a:effectLst/>
                        </a:rPr>
                        <a:t>Ethiopia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067598890"/>
                  </a:ext>
                </a:extLst>
              </a:tr>
              <a:tr h="104927">
                <a:tc>
                  <a:txBody>
                    <a:bodyPr/>
                    <a:lstStyle/>
                    <a:p>
                      <a:pPr marL="0" marR="0">
                        <a:lnSpc>
                          <a:spcPct val="106000"/>
                        </a:lnSpc>
                        <a:spcBef>
                          <a:spcPts val="0"/>
                        </a:spcBef>
                        <a:spcAft>
                          <a:spcPts val="0"/>
                        </a:spcAft>
                      </a:pPr>
                      <a:r>
                        <a:rPr lang="en-US" sz="700" b="1" kern="1200">
                          <a:solidFill>
                            <a:srgbClr val="404040"/>
                          </a:solidFill>
                          <a:effectLst/>
                        </a:rPr>
                        <a:t>Gabon</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888874382"/>
                  </a:ext>
                </a:extLst>
              </a:tr>
              <a:tr h="104927">
                <a:tc>
                  <a:txBody>
                    <a:bodyPr/>
                    <a:lstStyle/>
                    <a:p>
                      <a:pPr marL="0" marR="0">
                        <a:lnSpc>
                          <a:spcPct val="106000"/>
                        </a:lnSpc>
                        <a:spcBef>
                          <a:spcPts val="0"/>
                        </a:spcBef>
                        <a:spcAft>
                          <a:spcPts val="0"/>
                        </a:spcAft>
                      </a:pPr>
                      <a:r>
                        <a:rPr lang="en-US" sz="700" b="1" kern="1200">
                          <a:solidFill>
                            <a:srgbClr val="404040"/>
                          </a:solidFill>
                          <a:effectLst/>
                        </a:rPr>
                        <a:t>Gambia, The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894193181"/>
                  </a:ext>
                </a:extLst>
              </a:tr>
              <a:tr h="104927">
                <a:tc>
                  <a:txBody>
                    <a:bodyPr/>
                    <a:lstStyle/>
                    <a:p>
                      <a:pPr marL="0" marR="0">
                        <a:lnSpc>
                          <a:spcPct val="106000"/>
                        </a:lnSpc>
                        <a:spcBef>
                          <a:spcPts val="0"/>
                        </a:spcBef>
                        <a:spcAft>
                          <a:spcPts val="0"/>
                        </a:spcAft>
                      </a:pPr>
                      <a:r>
                        <a:rPr lang="en-US" sz="700" b="1" kern="1200">
                          <a:solidFill>
                            <a:srgbClr val="404040"/>
                          </a:solidFill>
                          <a:effectLst/>
                        </a:rPr>
                        <a:t>Ghana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6456715"/>
                  </a:ext>
                </a:extLst>
              </a:tr>
              <a:tr h="104927">
                <a:tc>
                  <a:txBody>
                    <a:bodyPr/>
                    <a:lstStyle/>
                    <a:p>
                      <a:pPr marL="0" marR="0">
                        <a:lnSpc>
                          <a:spcPct val="106000"/>
                        </a:lnSpc>
                        <a:spcBef>
                          <a:spcPts val="0"/>
                        </a:spcBef>
                        <a:spcAft>
                          <a:spcPts val="0"/>
                        </a:spcAft>
                      </a:pPr>
                      <a:r>
                        <a:rPr lang="en-US" sz="700" b="1" kern="1200">
                          <a:solidFill>
                            <a:srgbClr val="404040"/>
                          </a:solidFill>
                          <a:effectLst/>
                        </a:rPr>
                        <a:t>Guinea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4068982612"/>
                  </a:ext>
                </a:extLst>
              </a:tr>
              <a:tr h="104927">
                <a:tc>
                  <a:txBody>
                    <a:bodyPr/>
                    <a:lstStyle/>
                    <a:p>
                      <a:pPr marL="0" marR="0">
                        <a:lnSpc>
                          <a:spcPct val="106000"/>
                        </a:lnSpc>
                        <a:spcBef>
                          <a:spcPts val="0"/>
                        </a:spcBef>
                        <a:spcAft>
                          <a:spcPts val="0"/>
                        </a:spcAft>
                      </a:pPr>
                      <a:r>
                        <a:rPr lang="en-US" sz="700" b="1" kern="1200">
                          <a:solidFill>
                            <a:srgbClr val="404040"/>
                          </a:solidFill>
                          <a:effectLst/>
                        </a:rPr>
                        <a:t>Kenya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551791083"/>
                  </a:ext>
                </a:extLst>
              </a:tr>
              <a:tr h="104927">
                <a:tc>
                  <a:txBody>
                    <a:bodyPr/>
                    <a:lstStyle/>
                    <a:p>
                      <a:pPr marL="0" marR="0">
                        <a:lnSpc>
                          <a:spcPct val="106000"/>
                        </a:lnSpc>
                        <a:spcBef>
                          <a:spcPts val="0"/>
                        </a:spcBef>
                        <a:spcAft>
                          <a:spcPts val="0"/>
                        </a:spcAft>
                      </a:pPr>
                      <a:r>
                        <a:rPr lang="en-GB" sz="700" b="1" kern="1200">
                          <a:solidFill>
                            <a:srgbClr val="404040"/>
                          </a:solidFill>
                          <a:effectLst/>
                        </a:rPr>
                        <a:t>Lesotho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589270904"/>
                  </a:ext>
                </a:extLst>
              </a:tr>
              <a:tr h="104927">
                <a:tc>
                  <a:txBody>
                    <a:bodyPr/>
                    <a:lstStyle/>
                    <a:p>
                      <a:pPr marL="0" marR="0">
                        <a:lnSpc>
                          <a:spcPct val="106000"/>
                        </a:lnSpc>
                        <a:spcBef>
                          <a:spcPts val="0"/>
                        </a:spcBef>
                        <a:spcAft>
                          <a:spcPts val="0"/>
                        </a:spcAft>
                      </a:pPr>
                      <a:r>
                        <a:rPr lang="en-US" sz="700" b="1" kern="1200">
                          <a:solidFill>
                            <a:srgbClr val="404040"/>
                          </a:solidFill>
                          <a:effectLst/>
                        </a:rPr>
                        <a:t>Madagascar</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598927731"/>
                  </a:ext>
                </a:extLst>
              </a:tr>
              <a:tr h="104927">
                <a:tc>
                  <a:txBody>
                    <a:bodyPr/>
                    <a:lstStyle/>
                    <a:p>
                      <a:pPr marL="0" marR="0">
                        <a:lnSpc>
                          <a:spcPct val="106000"/>
                        </a:lnSpc>
                        <a:spcBef>
                          <a:spcPts val="0"/>
                        </a:spcBef>
                        <a:spcAft>
                          <a:spcPts val="0"/>
                        </a:spcAft>
                      </a:pPr>
                      <a:r>
                        <a:rPr lang="en-US" sz="700" b="1" kern="1200">
                          <a:solidFill>
                            <a:srgbClr val="404040"/>
                          </a:solidFill>
                          <a:effectLst/>
                        </a:rPr>
                        <a:t>Malawi</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452218370"/>
                  </a:ext>
                </a:extLst>
              </a:tr>
              <a:tr h="104927">
                <a:tc>
                  <a:txBody>
                    <a:bodyPr/>
                    <a:lstStyle/>
                    <a:p>
                      <a:pPr marL="0" marR="0">
                        <a:lnSpc>
                          <a:spcPct val="106000"/>
                        </a:lnSpc>
                        <a:spcBef>
                          <a:spcPts val="0"/>
                        </a:spcBef>
                        <a:spcAft>
                          <a:spcPts val="0"/>
                        </a:spcAft>
                      </a:pPr>
                      <a:r>
                        <a:rPr lang="en-GB" sz="700" b="1" kern="1200">
                          <a:solidFill>
                            <a:srgbClr val="404040"/>
                          </a:solidFill>
                          <a:effectLst/>
                        </a:rPr>
                        <a:t>Mali</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482730681"/>
                  </a:ext>
                </a:extLst>
              </a:tr>
              <a:tr h="104927">
                <a:tc>
                  <a:txBody>
                    <a:bodyPr/>
                    <a:lstStyle/>
                    <a:p>
                      <a:pPr marL="0" marR="0">
                        <a:lnSpc>
                          <a:spcPct val="106000"/>
                        </a:lnSpc>
                        <a:spcBef>
                          <a:spcPts val="0"/>
                        </a:spcBef>
                        <a:spcAft>
                          <a:spcPts val="0"/>
                        </a:spcAft>
                      </a:pPr>
                      <a:r>
                        <a:rPr lang="en-US" sz="700" b="1" kern="1200">
                          <a:solidFill>
                            <a:srgbClr val="404040"/>
                          </a:solidFill>
                          <a:effectLst/>
                        </a:rPr>
                        <a:t>Mauritania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926034525"/>
                  </a:ext>
                </a:extLst>
              </a:tr>
              <a:tr h="104927">
                <a:tc>
                  <a:txBody>
                    <a:bodyPr/>
                    <a:lstStyle/>
                    <a:p>
                      <a:pPr marL="0" marR="0">
                        <a:lnSpc>
                          <a:spcPct val="106000"/>
                        </a:lnSpc>
                        <a:spcBef>
                          <a:spcPts val="0"/>
                        </a:spcBef>
                        <a:spcAft>
                          <a:spcPts val="0"/>
                        </a:spcAft>
                      </a:pPr>
                      <a:r>
                        <a:rPr lang="en-GB" sz="700" b="1" kern="1200">
                          <a:solidFill>
                            <a:srgbClr val="404040"/>
                          </a:solidFill>
                          <a:effectLst/>
                        </a:rPr>
                        <a:t>Mauritius </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4287050551"/>
                  </a:ext>
                </a:extLst>
              </a:tr>
              <a:tr h="104927">
                <a:tc>
                  <a:txBody>
                    <a:bodyPr/>
                    <a:lstStyle/>
                    <a:p>
                      <a:pPr marL="0" marR="0">
                        <a:lnSpc>
                          <a:spcPct val="106000"/>
                        </a:lnSpc>
                        <a:spcBef>
                          <a:spcPts val="0"/>
                        </a:spcBef>
                        <a:spcAft>
                          <a:spcPts val="0"/>
                        </a:spcAft>
                      </a:pPr>
                      <a:r>
                        <a:rPr lang="en-US" sz="700" b="1" kern="1200">
                          <a:solidFill>
                            <a:srgbClr val="404040"/>
                          </a:solidFill>
                          <a:effectLst/>
                        </a:rPr>
                        <a:t>Morocco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503765149"/>
                  </a:ext>
                </a:extLst>
              </a:tr>
              <a:tr h="104927">
                <a:tc>
                  <a:txBody>
                    <a:bodyPr/>
                    <a:lstStyle/>
                    <a:p>
                      <a:pPr marL="0" marR="0">
                        <a:lnSpc>
                          <a:spcPct val="106000"/>
                        </a:lnSpc>
                        <a:spcBef>
                          <a:spcPts val="0"/>
                        </a:spcBef>
                        <a:spcAft>
                          <a:spcPts val="0"/>
                        </a:spcAft>
                      </a:pPr>
                      <a:r>
                        <a:rPr lang="en-US" sz="700" b="1" kern="1200">
                          <a:solidFill>
                            <a:srgbClr val="404040"/>
                          </a:solidFill>
                          <a:effectLst/>
                        </a:rPr>
                        <a:t>Mozambique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328374448"/>
                  </a:ext>
                </a:extLst>
              </a:tr>
              <a:tr h="104927">
                <a:tc>
                  <a:txBody>
                    <a:bodyPr/>
                    <a:lstStyle/>
                    <a:p>
                      <a:pPr marL="0" marR="0">
                        <a:lnSpc>
                          <a:spcPct val="106000"/>
                        </a:lnSpc>
                        <a:spcBef>
                          <a:spcPts val="0"/>
                        </a:spcBef>
                        <a:spcAft>
                          <a:spcPts val="0"/>
                        </a:spcAft>
                      </a:pPr>
                      <a:r>
                        <a:rPr lang="en-US" sz="700" b="1" kern="1200">
                          <a:solidFill>
                            <a:srgbClr val="404040"/>
                          </a:solidFill>
                          <a:effectLst/>
                        </a:rPr>
                        <a:t>Namibia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4023141568"/>
                  </a:ext>
                </a:extLst>
              </a:tr>
              <a:tr h="104927">
                <a:tc>
                  <a:txBody>
                    <a:bodyPr/>
                    <a:lstStyle/>
                    <a:p>
                      <a:pPr marL="0" marR="0">
                        <a:lnSpc>
                          <a:spcPct val="106000"/>
                        </a:lnSpc>
                        <a:spcBef>
                          <a:spcPts val="0"/>
                        </a:spcBef>
                        <a:spcAft>
                          <a:spcPts val="0"/>
                        </a:spcAft>
                      </a:pPr>
                      <a:r>
                        <a:rPr lang="en-US" sz="700" b="1" kern="1200">
                          <a:solidFill>
                            <a:srgbClr val="404040"/>
                          </a:solidFill>
                          <a:effectLst/>
                        </a:rPr>
                        <a:t>Niger</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625467286"/>
                  </a:ext>
                </a:extLst>
              </a:tr>
              <a:tr h="104927">
                <a:tc>
                  <a:txBody>
                    <a:bodyPr/>
                    <a:lstStyle/>
                    <a:p>
                      <a:pPr marL="0" marR="0">
                        <a:lnSpc>
                          <a:spcPct val="106000"/>
                        </a:lnSpc>
                        <a:spcBef>
                          <a:spcPts val="0"/>
                        </a:spcBef>
                        <a:spcAft>
                          <a:spcPts val="0"/>
                        </a:spcAft>
                      </a:pPr>
                      <a:r>
                        <a:rPr lang="en-US" sz="700" b="1" kern="1200">
                          <a:solidFill>
                            <a:srgbClr val="404040"/>
                          </a:solidFill>
                          <a:effectLst/>
                        </a:rPr>
                        <a:t>Nigeria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768702643"/>
                  </a:ext>
                </a:extLst>
              </a:tr>
              <a:tr h="104927">
                <a:tc>
                  <a:txBody>
                    <a:bodyPr/>
                    <a:lstStyle/>
                    <a:p>
                      <a:pPr marL="0" marR="0">
                        <a:lnSpc>
                          <a:spcPct val="106000"/>
                        </a:lnSpc>
                        <a:spcBef>
                          <a:spcPts val="0"/>
                        </a:spcBef>
                        <a:spcAft>
                          <a:spcPts val="0"/>
                        </a:spcAft>
                      </a:pPr>
                      <a:r>
                        <a:rPr lang="en-US" sz="700" b="1" kern="1200">
                          <a:solidFill>
                            <a:srgbClr val="404040"/>
                          </a:solidFill>
                          <a:effectLst/>
                        </a:rPr>
                        <a:t>Senegal</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345921569"/>
                  </a:ext>
                </a:extLst>
              </a:tr>
              <a:tr h="104927">
                <a:tc>
                  <a:txBody>
                    <a:bodyPr/>
                    <a:lstStyle/>
                    <a:p>
                      <a:pPr marL="0" marR="0">
                        <a:lnSpc>
                          <a:spcPct val="106000"/>
                        </a:lnSpc>
                        <a:spcBef>
                          <a:spcPts val="0"/>
                        </a:spcBef>
                        <a:spcAft>
                          <a:spcPts val="0"/>
                        </a:spcAft>
                      </a:pPr>
                      <a:r>
                        <a:rPr lang="en-US" sz="700" b="1" kern="1200">
                          <a:solidFill>
                            <a:srgbClr val="404040"/>
                          </a:solidFill>
                          <a:effectLst/>
                        </a:rPr>
                        <a:t>Somalia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873533183"/>
                  </a:ext>
                </a:extLst>
              </a:tr>
              <a:tr h="104927">
                <a:tc>
                  <a:txBody>
                    <a:bodyPr/>
                    <a:lstStyle/>
                    <a:p>
                      <a:pPr marL="0" marR="0">
                        <a:lnSpc>
                          <a:spcPct val="106000"/>
                        </a:lnSpc>
                        <a:spcBef>
                          <a:spcPts val="0"/>
                        </a:spcBef>
                        <a:spcAft>
                          <a:spcPts val="0"/>
                        </a:spcAft>
                      </a:pPr>
                      <a:r>
                        <a:rPr lang="en-US" sz="700" b="1" kern="1200">
                          <a:solidFill>
                            <a:srgbClr val="404040"/>
                          </a:solidFill>
                          <a:effectLst/>
                        </a:rPr>
                        <a:t>South Africa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537441054"/>
                  </a:ext>
                </a:extLst>
              </a:tr>
              <a:tr h="104927">
                <a:tc>
                  <a:txBody>
                    <a:bodyPr/>
                    <a:lstStyle/>
                    <a:p>
                      <a:pPr marL="0" marR="0">
                        <a:lnSpc>
                          <a:spcPct val="106000"/>
                        </a:lnSpc>
                        <a:spcBef>
                          <a:spcPts val="0"/>
                        </a:spcBef>
                        <a:spcAft>
                          <a:spcPts val="0"/>
                        </a:spcAft>
                      </a:pPr>
                      <a:r>
                        <a:rPr lang="en-US" sz="700" b="1" kern="1200">
                          <a:solidFill>
                            <a:srgbClr val="404040"/>
                          </a:solidFill>
                          <a:effectLst/>
                        </a:rPr>
                        <a:t>Sudan</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958534109"/>
                  </a:ext>
                </a:extLst>
              </a:tr>
              <a:tr h="104927">
                <a:tc>
                  <a:txBody>
                    <a:bodyPr/>
                    <a:lstStyle/>
                    <a:p>
                      <a:pPr marL="0" marR="0">
                        <a:lnSpc>
                          <a:spcPct val="106000"/>
                        </a:lnSpc>
                        <a:spcBef>
                          <a:spcPts val="0"/>
                        </a:spcBef>
                        <a:spcAft>
                          <a:spcPts val="0"/>
                        </a:spcAft>
                      </a:pPr>
                      <a:r>
                        <a:rPr lang="en-US" sz="700" b="1" kern="1200">
                          <a:solidFill>
                            <a:srgbClr val="404040"/>
                          </a:solidFill>
                          <a:effectLst/>
                        </a:rPr>
                        <a:t>Swaziland</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352325361"/>
                  </a:ext>
                </a:extLst>
              </a:tr>
              <a:tr h="104927">
                <a:tc>
                  <a:txBody>
                    <a:bodyPr/>
                    <a:lstStyle/>
                    <a:p>
                      <a:pPr marL="0" marR="0">
                        <a:lnSpc>
                          <a:spcPct val="106000"/>
                        </a:lnSpc>
                        <a:spcBef>
                          <a:spcPts val="0"/>
                        </a:spcBef>
                        <a:spcAft>
                          <a:spcPts val="0"/>
                        </a:spcAft>
                      </a:pPr>
                      <a:r>
                        <a:rPr lang="en-US" sz="700" b="1" kern="1200">
                          <a:solidFill>
                            <a:srgbClr val="404040"/>
                          </a:solidFill>
                          <a:effectLst/>
                        </a:rPr>
                        <a:t>Tanzania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1953303988"/>
                  </a:ext>
                </a:extLst>
              </a:tr>
              <a:tr h="104927">
                <a:tc>
                  <a:txBody>
                    <a:bodyPr/>
                    <a:lstStyle/>
                    <a:p>
                      <a:pPr marL="0" marR="0">
                        <a:lnSpc>
                          <a:spcPct val="106000"/>
                        </a:lnSpc>
                        <a:spcBef>
                          <a:spcPts val="0"/>
                        </a:spcBef>
                        <a:spcAft>
                          <a:spcPts val="0"/>
                        </a:spcAft>
                      </a:pPr>
                      <a:r>
                        <a:rPr lang="en-GB" sz="700" b="1" kern="1200">
                          <a:solidFill>
                            <a:srgbClr val="404040"/>
                          </a:solidFill>
                          <a:effectLst/>
                        </a:rPr>
                        <a:t>Togo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4059407280"/>
                  </a:ext>
                </a:extLst>
              </a:tr>
              <a:tr h="104927">
                <a:tc>
                  <a:txBody>
                    <a:bodyPr/>
                    <a:lstStyle/>
                    <a:p>
                      <a:pPr marL="0" marR="0">
                        <a:lnSpc>
                          <a:spcPct val="106000"/>
                        </a:lnSpc>
                        <a:spcBef>
                          <a:spcPts val="0"/>
                        </a:spcBef>
                        <a:spcAft>
                          <a:spcPts val="0"/>
                        </a:spcAft>
                      </a:pPr>
                      <a:r>
                        <a:rPr lang="en-US" sz="700" b="1" kern="1200">
                          <a:solidFill>
                            <a:srgbClr val="404040"/>
                          </a:solidFill>
                          <a:effectLst/>
                        </a:rPr>
                        <a:t>Tunisia</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156357789"/>
                  </a:ext>
                </a:extLst>
              </a:tr>
              <a:tr h="104927">
                <a:tc>
                  <a:txBody>
                    <a:bodyPr/>
                    <a:lstStyle/>
                    <a:p>
                      <a:pPr marL="0" marR="0">
                        <a:lnSpc>
                          <a:spcPct val="106000"/>
                        </a:lnSpc>
                        <a:spcBef>
                          <a:spcPts val="0"/>
                        </a:spcBef>
                        <a:spcAft>
                          <a:spcPts val="0"/>
                        </a:spcAft>
                      </a:pPr>
                      <a:r>
                        <a:rPr lang="en-US" sz="700" b="1" kern="1200">
                          <a:solidFill>
                            <a:srgbClr val="404040"/>
                          </a:solidFill>
                          <a:effectLst/>
                        </a:rPr>
                        <a:t>Uganda</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2763840004"/>
                  </a:ext>
                </a:extLst>
              </a:tr>
              <a:tr h="104927">
                <a:tc>
                  <a:txBody>
                    <a:bodyPr/>
                    <a:lstStyle/>
                    <a:p>
                      <a:pPr marL="0" marR="0">
                        <a:lnSpc>
                          <a:spcPct val="106000"/>
                        </a:lnSpc>
                        <a:spcBef>
                          <a:spcPts val="0"/>
                        </a:spcBef>
                        <a:spcAft>
                          <a:spcPts val="0"/>
                        </a:spcAft>
                      </a:pPr>
                      <a:r>
                        <a:rPr lang="en-US" sz="700" b="1" kern="1200">
                          <a:solidFill>
                            <a:srgbClr val="404040"/>
                          </a:solidFill>
                          <a:effectLst/>
                        </a:rPr>
                        <a:t>Zambia</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X</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X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192081792"/>
                  </a:ext>
                </a:extLst>
              </a:tr>
              <a:tr h="104927">
                <a:tc>
                  <a:txBody>
                    <a:bodyPr/>
                    <a:lstStyle/>
                    <a:p>
                      <a:pPr marL="0" marR="0">
                        <a:lnSpc>
                          <a:spcPct val="106000"/>
                        </a:lnSpc>
                        <a:spcBef>
                          <a:spcPts val="0"/>
                        </a:spcBef>
                        <a:spcAft>
                          <a:spcPts val="0"/>
                        </a:spcAft>
                      </a:pPr>
                      <a:r>
                        <a:rPr lang="en-US" sz="700" b="1" kern="1200">
                          <a:solidFill>
                            <a:srgbClr val="404040"/>
                          </a:solidFill>
                          <a:effectLst/>
                        </a:rPr>
                        <a:t>Zimbabwe</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2983" marR="2983" marT="298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tc>
                  <a:txBody>
                    <a:bodyPr/>
                    <a:lstStyle/>
                    <a:p>
                      <a:pPr marL="0" marR="0" algn="ctr">
                        <a:lnSpc>
                          <a:spcPct val="106000"/>
                        </a:lnSpc>
                        <a:spcBef>
                          <a:spcPts val="0"/>
                        </a:spcBef>
                        <a:spcAft>
                          <a:spcPts val="0"/>
                        </a:spcAft>
                      </a:pPr>
                      <a:r>
                        <a:rPr lang="en-US" sz="700" kern="1200">
                          <a:solidFill>
                            <a:srgbClr val="404040"/>
                          </a:solidFill>
                          <a:effectLst/>
                        </a:rPr>
                        <a:t> </a:t>
                      </a:r>
                      <a:endParaRPr lang="en-GB" sz="700">
                        <a:effectLst/>
                        <a:latin typeface="+mj-lt"/>
                        <a:ea typeface="Calibri" panose="020F0502020204030204" pitchFamily="34" charset="0"/>
                        <a:cs typeface="Times New Roman" panose="02020603050405020304" pitchFamily="18" charset="0"/>
                      </a:endParaRPr>
                    </a:p>
                  </a:txBody>
                  <a:tcPr marL="6393" marR="6393" marT="6393" marB="0" anchor="ctr"/>
                </a:tc>
                <a:extLst>
                  <a:ext uri="{0D108BD9-81ED-4DB2-BD59-A6C34878D82A}">
                    <a16:rowId xmlns:a16="http://schemas.microsoft.com/office/drawing/2014/main" val="3944956242"/>
                  </a:ext>
                </a:extLst>
              </a:tr>
            </a:tbl>
          </a:graphicData>
        </a:graphic>
      </p:graphicFrame>
      <p:sp>
        <p:nvSpPr>
          <p:cNvPr id="3" name="Rectangle 2"/>
          <p:cNvSpPr/>
          <p:nvPr/>
        </p:nvSpPr>
        <p:spPr>
          <a:xfrm>
            <a:off x="738010" y="330906"/>
            <a:ext cx="11728578" cy="584775"/>
          </a:xfrm>
          <a:prstGeom prst="rect">
            <a:avLst/>
          </a:prstGeom>
        </p:spPr>
        <p:txBody>
          <a:bodyPr wrap="square" lIns="91440" tIns="45720" rIns="91440" bIns="45720" anchor="t">
            <a:spAutoFit/>
          </a:bodyPr>
          <a:lstStyle/>
          <a:p>
            <a:r>
              <a:rPr lang="en-US" sz="3200">
                <a:solidFill>
                  <a:srgbClr val="283378"/>
                </a:solidFill>
                <a:latin typeface="Arial" panose="020B0604020202020204" pitchFamily="34" charset="0"/>
                <a:cs typeface="Arial" panose="020B0604020202020204" pitchFamily="34" charset="0"/>
              </a:rPr>
              <a:t>Capacity for Kidney Transplantation (cont’d)</a:t>
            </a:r>
          </a:p>
        </p:txBody>
      </p:sp>
      <p:sp>
        <p:nvSpPr>
          <p:cNvPr id="4" name="Rectangle 3"/>
          <p:cNvSpPr/>
          <p:nvPr/>
        </p:nvSpPr>
        <p:spPr>
          <a:xfrm>
            <a:off x="4343215" y="1573291"/>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Transplant waitlist</a:t>
            </a:r>
          </a:p>
        </p:txBody>
      </p:sp>
      <p:sp>
        <p:nvSpPr>
          <p:cNvPr id="5" name="Rectangle 4"/>
          <p:cNvSpPr/>
          <p:nvPr/>
        </p:nvSpPr>
        <p:spPr>
          <a:xfrm>
            <a:off x="531181" y="1573291"/>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Transplant donor type</a:t>
            </a:r>
          </a:p>
        </p:txBody>
      </p:sp>
      <p:sp>
        <p:nvSpPr>
          <p:cNvPr id="8" name="Rectangle 7"/>
          <p:cNvSpPr/>
          <p:nvPr/>
        </p:nvSpPr>
        <p:spPr>
          <a:xfrm>
            <a:off x="177774" y="2134524"/>
            <a:ext cx="3763290" cy="275552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131379" y="2134524"/>
            <a:ext cx="3678493" cy="275552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003883" y="6311650"/>
            <a:ext cx="687299" cy="246221"/>
          </a:xfrm>
          <a:prstGeom prst="rect">
            <a:avLst/>
          </a:prstGeom>
          <a:noFill/>
        </p:spPr>
        <p:txBody>
          <a:bodyPr wrap="square" rtlCol="0">
            <a:spAutoFit/>
          </a:bodyPr>
          <a:lstStyle/>
          <a:p>
            <a:r>
              <a:rPr lang="en-US" sz="1000">
                <a:latin typeface="+mj-lt"/>
              </a:rPr>
              <a:t>X : Yes</a:t>
            </a:r>
          </a:p>
        </p:txBody>
      </p:sp>
      <p:pic>
        <p:nvPicPr>
          <p:cNvPr id="15" name="Picture 14">
            <a:extLst>
              <a:ext uri="{FF2B5EF4-FFF2-40B4-BE49-F238E27FC236}">
                <a16:creationId xmlns:a16="http://schemas.microsoft.com/office/drawing/2014/main" id="{44EF63C9-354F-69D8-FB01-F75B3153F120}"/>
              </a:ext>
            </a:extLst>
          </p:cNvPr>
          <p:cNvPicPr>
            <a:picLocks noChangeAspect="1"/>
          </p:cNvPicPr>
          <p:nvPr/>
        </p:nvPicPr>
        <p:blipFill>
          <a:blip r:embed="rId2"/>
          <a:stretch>
            <a:fillRect/>
          </a:stretch>
        </p:blipFill>
        <p:spPr>
          <a:xfrm>
            <a:off x="4133686" y="2139779"/>
            <a:ext cx="3676186" cy="2737020"/>
          </a:xfrm>
          <a:prstGeom prst="rect">
            <a:avLst/>
          </a:prstGeom>
        </p:spPr>
      </p:pic>
      <p:pic>
        <p:nvPicPr>
          <p:cNvPr id="17" name="Picture 16">
            <a:extLst>
              <a:ext uri="{FF2B5EF4-FFF2-40B4-BE49-F238E27FC236}">
                <a16:creationId xmlns:a16="http://schemas.microsoft.com/office/drawing/2014/main" id="{02E4EF9A-1423-92CB-6B94-E3C4A8F0E00C}"/>
              </a:ext>
            </a:extLst>
          </p:cNvPr>
          <p:cNvPicPr>
            <a:picLocks noChangeAspect="1"/>
          </p:cNvPicPr>
          <p:nvPr/>
        </p:nvPicPr>
        <p:blipFill>
          <a:blip r:embed="rId3"/>
          <a:stretch>
            <a:fillRect/>
          </a:stretch>
        </p:blipFill>
        <p:spPr>
          <a:xfrm>
            <a:off x="193540" y="2139778"/>
            <a:ext cx="3747524" cy="2737019"/>
          </a:xfrm>
          <a:prstGeom prst="rect">
            <a:avLst/>
          </a:prstGeom>
        </p:spPr>
      </p:pic>
      <p:sp>
        <p:nvSpPr>
          <p:cNvPr id="6" name="Date Placeholder 3">
            <a:extLst>
              <a:ext uri="{FF2B5EF4-FFF2-40B4-BE49-F238E27FC236}">
                <a16:creationId xmlns:a16="http://schemas.microsoft.com/office/drawing/2014/main" id="{6F8DB948-5BC8-FE60-D906-298680A0A062}"/>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7" name="Footer Placeholder 4">
            <a:extLst>
              <a:ext uri="{FF2B5EF4-FFF2-40B4-BE49-F238E27FC236}">
                <a16:creationId xmlns:a16="http://schemas.microsoft.com/office/drawing/2014/main" id="{43A58F8A-5F25-CDAB-2013-82E10D762F89}"/>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20764386-816C-E713-A31A-4470518F620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39</a:t>
            </a:fld>
            <a:endParaRPr lang="en-US"/>
          </a:p>
        </p:txBody>
      </p:sp>
    </p:spTree>
    <p:extLst>
      <p:ext uri="{BB962C8B-B14F-4D97-AF65-F5344CB8AC3E}">
        <p14:creationId xmlns:p14="http://schemas.microsoft.com/office/powerpoint/2010/main" val="110600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5236"/>
            <a:ext cx="8470800" cy="651600"/>
          </a:xfrm>
        </p:spPr>
        <p:txBody>
          <a:bodyPr vert="horz" lIns="91440" tIns="45720" rIns="91440" bIns="45720" rtlCol="0" anchor="ctr">
            <a:normAutofit/>
          </a:bodyPr>
          <a:lstStyle/>
          <a:p>
            <a:r>
              <a:rPr lang="en-AU"/>
              <a:t>Aim of the ISN-Global Kidney Health Atlas</a:t>
            </a:r>
          </a:p>
        </p:txBody>
      </p:sp>
      <p:sp>
        <p:nvSpPr>
          <p:cNvPr id="3" name="Content Placeholder 2"/>
          <p:cNvSpPr>
            <a:spLocks noGrp="1"/>
          </p:cNvSpPr>
          <p:nvPr>
            <p:ph idx="1"/>
          </p:nvPr>
        </p:nvSpPr>
        <p:spPr>
          <a:xfrm>
            <a:off x="5090246" y="1582278"/>
            <a:ext cx="6162675" cy="2877362"/>
          </a:xfrm>
        </p:spPr>
        <p:txBody>
          <a:bodyPr>
            <a:noAutofit/>
          </a:bodyPr>
          <a:lstStyle/>
          <a:p>
            <a:pPr marL="0" indent="0">
              <a:lnSpc>
                <a:spcPct val="150000"/>
              </a:lnSpc>
              <a:buNone/>
            </a:pPr>
            <a:r>
              <a:rPr lang="en-US" sz="1800">
                <a:latin typeface="+mn-lt"/>
              </a:rPr>
              <a:t>To understand, compare and monitor how different countries around the world detect, treat, monitor and advocate for people with kidney disease (AKI or CKD).</a:t>
            </a:r>
            <a:endParaRPr lang="en-AU" sz="1800">
              <a:latin typeface="+mn-lt"/>
            </a:endParaRPr>
          </a:p>
        </p:txBody>
      </p:sp>
      <p:sp>
        <p:nvSpPr>
          <p:cNvPr id="4" name="TextBox 3">
            <a:extLst>
              <a:ext uri="{FF2B5EF4-FFF2-40B4-BE49-F238E27FC236}">
                <a16:creationId xmlns:a16="http://schemas.microsoft.com/office/drawing/2014/main" id="{62CE3717-C9BE-4E7C-A333-5A60A46B87EE}"/>
              </a:ext>
            </a:extLst>
          </p:cNvPr>
          <p:cNvSpPr txBox="1"/>
          <p:nvPr/>
        </p:nvSpPr>
        <p:spPr>
          <a:xfrm>
            <a:off x="3688773" y="4517062"/>
            <a:ext cx="5852756" cy="954107"/>
          </a:xfrm>
          <a:prstGeom prst="rect">
            <a:avLst/>
          </a:prstGeom>
          <a:noFill/>
        </p:spPr>
        <p:txBody>
          <a:bodyPr wrap="none" rtlCol="0">
            <a:spAutoFit/>
          </a:bodyPr>
          <a:lstStyle/>
          <a:p>
            <a:r>
              <a:rPr lang="en-AU" sz="2800" b="1">
                <a:solidFill>
                  <a:schemeClr val="accent4"/>
                </a:solidFill>
              </a:rPr>
              <a:t>Key focus on availability, accessibility, </a:t>
            </a:r>
            <a:br>
              <a:rPr lang="en-AU" sz="2800" b="1">
                <a:solidFill>
                  <a:schemeClr val="accent4"/>
                </a:solidFill>
              </a:rPr>
            </a:br>
            <a:r>
              <a:rPr lang="en-AU" sz="2800" b="1">
                <a:solidFill>
                  <a:schemeClr val="accent4"/>
                </a:solidFill>
              </a:rPr>
              <a:t>affordability and quality of ESKD care</a:t>
            </a:r>
          </a:p>
        </p:txBody>
      </p:sp>
      <p:sp>
        <p:nvSpPr>
          <p:cNvPr id="5" name="Date Placeholder 3">
            <a:extLst>
              <a:ext uri="{FF2B5EF4-FFF2-40B4-BE49-F238E27FC236}">
                <a16:creationId xmlns:a16="http://schemas.microsoft.com/office/drawing/2014/main" id="{70AF2746-0772-6677-9693-4E7119041C1F}"/>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6" name="Footer Placeholder 4">
            <a:extLst>
              <a:ext uri="{FF2B5EF4-FFF2-40B4-BE49-F238E27FC236}">
                <a16:creationId xmlns:a16="http://schemas.microsoft.com/office/drawing/2014/main" id="{91CDBB09-06EF-E780-A74A-87B47CF2A0E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6E559F1-AD00-7370-CBB8-9E018EEA064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a:t>
            </a:fld>
            <a:endParaRPr lang="en-US"/>
          </a:p>
        </p:txBody>
      </p:sp>
      <p:pic>
        <p:nvPicPr>
          <p:cNvPr id="9" name="Picture 8" descr="A close-up of a book&#10;&#10;Description automatically generated with low confidence">
            <a:extLst>
              <a:ext uri="{FF2B5EF4-FFF2-40B4-BE49-F238E27FC236}">
                <a16:creationId xmlns:a16="http://schemas.microsoft.com/office/drawing/2014/main" id="{9192DDD3-89EA-76F2-A7BC-4D4C4D483207}"/>
              </a:ext>
            </a:extLst>
          </p:cNvPr>
          <p:cNvPicPr>
            <a:picLocks noChangeAspect="1"/>
          </p:cNvPicPr>
          <p:nvPr/>
        </p:nvPicPr>
        <p:blipFill>
          <a:blip r:embed="rId2"/>
          <a:stretch>
            <a:fillRect/>
          </a:stretch>
        </p:blipFill>
        <p:spPr>
          <a:xfrm>
            <a:off x="316923" y="1291673"/>
            <a:ext cx="4773323" cy="3000374"/>
          </a:xfrm>
          <a:prstGeom prst="rect">
            <a:avLst/>
          </a:prstGeom>
        </p:spPr>
      </p:pic>
      <p:sp>
        <p:nvSpPr>
          <p:cNvPr id="10" name="Arrow: Right 9">
            <a:extLst>
              <a:ext uri="{FF2B5EF4-FFF2-40B4-BE49-F238E27FC236}">
                <a16:creationId xmlns:a16="http://schemas.microsoft.com/office/drawing/2014/main" id="{5FDB74C3-0702-7DBA-8629-F1D28017C8E6}"/>
              </a:ext>
            </a:extLst>
          </p:cNvPr>
          <p:cNvSpPr/>
          <p:nvPr/>
        </p:nvSpPr>
        <p:spPr>
          <a:xfrm>
            <a:off x="2770259" y="4576884"/>
            <a:ext cx="666750" cy="36512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57412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a:bodyPr>
          <a:lstStyle/>
          <a:p>
            <a:r>
              <a:rPr lang="en-US" sz="3200">
                <a:solidFill>
                  <a:srgbClr val="283378"/>
                </a:solidFill>
                <a:latin typeface="Arial" panose="020B0604020202020204" pitchFamily="34" charset="0"/>
                <a:cs typeface="Arial" panose="020B0604020202020204" pitchFamily="34" charset="0"/>
              </a:rPr>
              <a:t>Availability of services within dialysis care </a:t>
            </a:r>
            <a:endParaRPr lang="LID4096"/>
          </a:p>
        </p:txBody>
      </p:sp>
      <p:pic>
        <p:nvPicPr>
          <p:cNvPr id="7" name="Picture 6">
            <a:extLst>
              <a:ext uri="{FF2B5EF4-FFF2-40B4-BE49-F238E27FC236}">
                <a16:creationId xmlns:a16="http://schemas.microsoft.com/office/drawing/2014/main" id="{C41BA784-9B8F-7963-E73E-911703486C8F}"/>
              </a:ext>
            </a:extLst>
          </p:cNvPr>
          <p:cNvPicPr>
            <a:picLocks noChangeAspect="1"/>
          </p:cNvPicPr>
          <p:nvPr/>
        </p:nvPicPr>
        <p:blipFill>
          <a:blip r:embed="rId2"/>
          <a:stretch>
            <a:fillRect/>
          </a:stretch>
        </p:blipFill>
        <p:spPr>
          <a:xfrm>
            <a:off x="491854" y="4103858"/>
            <a:ext cx="4187125" cy="2462346"/>
          </a:xfrm>
          <a:prstGeom prst="rect">
            <a:avLst/>
          </a:prstGeom>
        </p:spPr>
      </p:pic>
      <p:pic>
        <p:nvPicPr>
          <p:cNvPr id="8" name="Picture 7">
            <a:extLst>
              <a:ext uri="{FF2B5EF4-FFF2-40B4-BE49-F238E27FC236}">
                <a16:creationId xmlns:a16="http://schemas.microsoft.com/office/drawing/2014/main" id="{3E64BADA-1A61-AB5C-014C-F0C2F2D9AB70}"/>
              </a:ext>
            </a:extLst>
          </p:cNvPr>
          <p:cNvPicPr>
            <a:picLocks noChangeAspect="1"/>
          </p:cNvPicPr>
          <p:nvPr/>
        </p:nvPicPr>
        <p:blipFill>
          <a:blip r:embed="rId3"/>
          <a:stretch>
            <a:fillRect/>
          </a:stretch>
        </p:blipFill>
        <p:spPr>
          <a:xfrm>
            <a:off x="491856" y="1381675"/>
            <a:ext cx="4101165" cy="2334218"/>
          </a:xfrm>
          <a:prstGeom prst="rect">
            <a:avLst/>
          </a:prstGeom>
        </p:spPr>
      </p:pic>
      <p:sp>
        <p:nvSpPr>
          <p:cNvPr id="9" name="Rectangle 8">
            <a:extLst>
              <a:ext uri="{FF2B5EF4-FFF2-40B4-BE49-F238E27FC236}">
                <a16:creationId xmlns:a16="http://schemas.microsoft.com/office/drawing/2014/main" id="{5DAC264D-5A9C-8F40-55AA-A821670E810F}"/>
              </a:ext>
            </a:extLst>
          </p:cNvPr>
          <p:cNvSpPr/>
          <p:nvPr/>
        </p:nvSpPr>
        <p:spPr>
          <a:xfrm>
            <a:off x="1017481" y="957956"/>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HD frequency</a:t>
            </a:r>
          </a:p>
        </p:txBody>
      </p:sp>
      <p:sp>
        <p:nvSpPr>
          <p:cNvPr id="10" name="Rectangle 9">
            <a:extLst>
              <a:ext uri="{FF2B5EF4-FFF2-40B4-BE49-F238E27FC236}">
                <a16:creationId xmlns:a16="http://schemas.microsoft.com/office/drawing/2014/main" id="{BD22B94F-CB85-CC73-C773-47BEA7691B77}"/>
              </a:ext>
            </a:extLst>
          </p:cNvPr>
          <p:cNvSpPr/>
          <p:nvPr/>
        </p:nvSpPr>
        <p:spPr>
          <a:xfrm>
            <a:off x="1046555" y="3734708"/>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PD frequency</a:t>
            </a:r>
          </a:p>
        </p:txBody>
      </p:sp>
      <p:graphicFrame>
        <p:nvGraphicFramePr>
          <p:cNvPr id="11" name="Table 10">
            <a:extLst>
              <a:ext uri="{FF2B5EF4-FFF2-40B4-BE49-F238E27FC236}">
                <a16:creationId xmlns:a16="http://schemas.microsoft.com/office/drawing/2014/main" id="{CFA8DD09-ABB6-86B8-A43F-420A118C3096}"/>
              </a:ext>
            </a:extLst>
          </p:cNvPr>
          <p:cNvGraphicFramePr>
            <a:graphicFrameLocks noGrp="1"/>
          </p:cNvGraphicFramePr>
          <p:nvPr>
            <p:extLst>
              <p:ext uri="{D42A27DB-BD31-4B8C-83A1-F6EECF244321}">
                <p14:modId xmlns:p14="http://schemas.microsoft.com/office/powerpoint/2010/main" val="3396557739"/>
              </p:ext>
            </p:extLst>
          </p:nvPr>
        </p:nvGraphicFramePr>
        <p:xfrm>
          <a:off x="5522363" y="896172"/>
          <a:ext cx="6469611" cy="5659067"/>
        </p:xfrm>
        <a:graphic>
          <a:graphicData uri="http://schemas.openxmlformats.org/drawingml/2006/table">
            <a:tbl>
              <a:tblPr firstRow="1" firstCol="1" bandRow="1">
                <a:tableStyleId>{F5AB1C69-6EDB-4FF4-983F-18BD219EF322}</a:tableStyleId>
              </a:tblPr>
              <a:tblGrid>
                <a:gridCol w="1130061">
                  <a:extLst>
                    <a:ext uri="{9D8B030D-6E8A-4147-A177-3AD203B41FA5}">
                      <a16:colId xmlns:a16="http://schemas.microsoft.com/office/drawing/2014/main" val="1701486080"/>
                    </a:ext>
                  </a:extLst>
                </a:gridCol>
                <a:gridCol w="522655">
                  <a:extLst>
                    <a:ext uri="{9D8B030D-6E8A-4147-A177-3AD203B41FA5}">
                      <a16:colId xmlns:a16="http://schemas.microsoft.com/office/drawing/2014/main" val="27565910"/>
                    </a:ext>
                  </a:extLst>
                </a:gridCol>
                <a:gridCol w="522655">
                  <a:extLst>
                    <a:ext uri="{9D8B030D-6E8A-4147-A177-3AD203B41FA5}">
                      <a16:colId xmlns:a16="http://schemas.microsoft.com/office/drawing/2014/main" val="3666206070"/>
                    </a:ext>
                  </a:extLst>
                </a:gridCol>
                <a:gridCol w="522655">
                  <a:extLst>
                    <a:ext uri="{9D8B030D-6E8A-4147-A177-3AD203B41FA5}">
                      <a16:colId xmlns:a16="http://schemas.microsoft.com/office/drawing/2014/main" val="3353431989"/>
                    </a:ext>
                  </a:extLst>
                </a:gridCol>
                <a:gridCol w="550905">
                  <a:extLst>
                    <a:ext uri="{9D8B030D-6E8A-4147-A177-3AD203B41FA5}">
                      <a16:colId xmlns:a16="http://schemas.microsoft.com/office/drawing/2014/main" val="875007087"/>
                    </a:ext>
                  </a:extLst>
                </a:gridCol>
                <a:gridCol w="550905">
                  <a:extLst>
                    <a:ext uri="{9D8B030D-6E8A-4147-A177-3AD203B41FA5}">
                      <a16:colId xmlns:a16="http://schemas.microsoft.com/office/drawing/2014/main" val="4123859446"/>
                    </a:ext>
                  </a:extLst>
                </a:gridCol>
                <a:gridCol w="522655">
                  <a:extLst>
                    <a:ext uri="{9D8B030D-6E8A-4147-A177-3AD203B41FA5}">
                      <a16:colId xmlns:a16="http://schemas.microsoft.com/office/drawing/2014/main" val="235527838"/>
                    </a:ext>
                  </a:extLst>
                </a:gridCol>
                <a:gridCol w="522655">
                  <a:extLst>
                    <a:ext uri="{9D8B030D-6E8A-4147-A177-3AD203B41FA5}">
                      <a16:colId xmlns:a16="http://schemas.microsoft.com/office/drawing/2014/main" val="633477460"/>
                    </a:ext>
                  </a:extLst>
                </a:gridCol>
                <a:gridCol w="522655">
                  <a:extLst>
                    <a:ext uri="{9D8B030D-6E8A-4147-A177-3AD203B41FA5}">
                      <a16:colId xmlns:a16="http://schemas.microsoft.com/office/drawing/2014/main" val="2190959"/>
                    </a:ext>
                  </a:extLst>
                </a:gridCol>
                <a:gridCol w="550905">
                  <a:extLst>
                    <a:ext uri="{9D8B030D-6E8A-4147-A177-3AD203B41FA5}">
                      <a16:colId xmlns:a16="http://schemas.microsoft.com/office/drawing/2014/main" val="2159919912"/>
                    </a:ext>
                  </a:extLst>
                </a:gridCol>
                <a:gridCol w="550905">
                  <a:extLst>
                    <a:ext uri="{9D8B030D-6E8A-4147-A177-3AD203B41FA5}">
                      <a16:colId xmlns:a16="http://schemas.microsoft.com/office/drawing/2014/main" val="2836906009"/>
                    </a:ext>
                  </a:extLst>
                </a:gridCol>
              </a:tblGrid>
              <a:tr h="468054">
                <a:tc rowSpan="2">
                  <a:txBody>
                    <a:bodyPr/>
                    <a:lstStyle/>
                    <a:p>
                      <a:pPr marL="0" marR="0" algn="ctr">
                        <a:lnSpc>
                          <a:spcPct val="107000"/>
                        </a:lnSpc>
                        <a:spcBef>
                          <a:spcPts val="0"/>
                        </a:spcBef>
                        <a:spcAft>
                          <a:spcPts val="0"/>
                        </a:spcAft>
                      </a:pPr>
                      <a:r>
                        <a:rPr lang="en-US" sz="700" b="1" kern="1200">
                          <a:solidFill>
                            <a:srgbClr val="FFFFFF"/>
                          </a:solidFill>
                          <a:effectLst/>
                        </a:rPr>
                        <a:t>Country</a:t>
                      </a:r>
                      <a:endParaRPr lang="en-GB" sz="700">
                        <a:effectLst/>
                        <a:latin typeface="+mj-lt"/>
                        <a:ea typeface="Calibri" panose="020F0502020204030204" pitchFamily="34" charset="0"/>
                        <a:cs typeface="Times New Roman" panose="02020603050405020304" pitchFamily="18" charset="0"/>
                      </a:endParaRPr>
                    </a:p>
                  </a:txBody>
                  <a:tcPr marL="0" marR="0" marT="0" marB="0" anchor="ctr"/>
                </a:tc>
                <a:tc gridSpan="5">
                  <a:txBody>
                    <a:bodyPr/>
                    <a:lstStyle/>
                    <a:p>
                      <a:pPr marL="0" marR="0" algn="ctr">
                        <a:lnSpc>
                          <a:spcPct val="107000"/>
                        </a:lnSpc>
                        <a:spcBef>
                          <a:spcPts val="0"/>
                        </a:spcBef>
                        <a:spcAft>
                          <a:spcPts val="0"/>
                        </a:spcAft>
                      </a:pPr>
                      <a:r>
                        <a:rPr lang="en-US" sz="700" b="1" kern="1200">
                          <a:solidFill>
                            <a:srgbClr val="404040"/>
                          </a:solidFill>
                          <a:effectLst/>
                        </a:rPr>
                        <a:t>HD frequency</a:t>
                      </a:r>
                      <a:endParaRPr lang="en-GB" sz="700" b="1">
                        <a:effectLst/>
                      </a:endParaRPr>
                    </a:p>
                    <a:p>
                      <a:pPr marL="0" marR="0" algn="ctr">
                        <a:lnSpc>
                          <a:spcPct val="107000"/>
                        </a:lnSpc>
                        <a:spcBef>
                          <a:spcPts val="0"/>
                        </a:spcBef>
                        <a:spcAft>
                          <a:spcPts val="0"/>
                        </a:spcAft>
                      </a:pPr>
                      <a:r>
                        <a:rPr lang="en-US" sz="700" b="1" kern="1200">
                          <a:solidFill>
                            <a:srgbClr val="404040"/>
                          </a:solidFill>
                          <a:effectLst/>
                        </a:rPr>
                        <a:t>a center-based service that involves treatment </a:t>
                      </a:r>
                      <a:endParaRPr lang="en-GB" sz="700" b="1">
                        <a:effectLst/>
                      </a:endParaRPr>
                    </a:p>
                    <a:p>
                      <a:pPr marL="0" marR="0" algn="ctr">
                        <a:lnSpc>
                          <a:spcPct val="107000"/>
                        </a:lnSpc>
                        <a:spcBef>
                          <a:spcPts val="0"/>
                        </a:spcBef>
                        <a:spcAft>
                          <a:spcPts val="0"/>
                        </a:spcAft>
                      </a:pPr>
                      <a:r>
                        <a:rPr lang="en-US" sz="700" b="1" kern="1200">
                          <a:solidFill>
                            <a:srgbClr val="404040"/>
                          </a:solidFill>
                          <a:effectLst/>
                        </a:rPr>
                        <a:t>3x week/3-4x hours</a:t>
                      </a:r>
                      <a:endParaRPr lang="en-GB" sz="700" b="1">
                        <a:effectLst/>
                        <a:latin typeface="+mj-lt"/>
                        <a:ea typeface="Calibri" panose="020F0502020204030204" pitchFamily="34" charset="0"/>
                        <a:cs typeface="Times New Roman" panose="02020603050405020304" pitchFamily="18" charset="0"/>
                      </a:endParaRPr>
                    </a:p>
                  </a:txBody>
                  <a:tcPr marL="17517" marR="17517" marT="5972"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marL="0" marR="0" algn="ctr">
                        <a:lnSpc>
                          <a:spcPct val="107000"/>
                        </a:lnSpc>
                        <a:spcBef>
                          <a:spcPts val="0"/>
                        </a:spcBef>
                        <a:spcAft>
                          <a:spcPts val="0"/>
                        </a:spcAft>
                      </a:pPr>
                      <a:endParaRPr lang="en-GB" sz="700" b="1">
                        <a:effectLst/>
                        <a:latin typeface="Calibri" panose="020F0502020204030204" pitchFamily="34" charset="0"/>
                        <a:ea typeface="Calibri" panose="020F0502020204030204" pitchFamily="34" charset="0"/>
                        <a:cs typeface="Times New Roman" panose="02020603050405020304" pitchFamily="18" charset="0"/>
                      </a:endParaRPr>
                    </a:p>
                  </a:txBody>
                  <a:tcPr marL="17517" marR="17517" marT="597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gridSpan="5">
                  <a:txBody>
                    <a:bodyPr/>
                    <a:lstStyle/>
                    <a:p>
                      <a:pPr marL="0" marR="0" algn="ctr">
                        <a:lnSpc>
                          <a:spcPct val="107000"/>
                        </a:lnSpc>
                        <a:spcBef>
                          <a:spcPts val="0"/>
                        </a:spcBef>
                        <a:spcAft>
                          <a:spcPts val="0"/>
                        </a:spcAft>
                      </a:pPr>
                      <a:r>
                        <a:rPr lang="en-US" sz="700" b="1" kern="1200">
                          <a:solidFill>
                            <a:srgbClr val="404040"/>
                          </a:solidFill>
                          <a:effectLst/>
                        </a:rPr>
                        <a:t> PD frequency</a:t>
                      </a:r>
                      <a:endParaRPr lang="en-GB" sz="700" b="1">
                        <a:effectLst/>
                      </a:endParaRPr>
                    </a:p>
                    <a:p>
                      <a:pPr marL="0" marR="0" algn="ctr">
                        <a:lnSpc>
                          <a:spcPct val="107000"/>
                        </a:lnSpc>
                        <a:spcBef>
                          <a:spcPts val="0"/>
                        </a:spcBef>
                        <a:spcAft>
                          <a:spcPts val="0"/>
                        </a:spcAft>
                      </a:pPr>
                      <a:r>
                        <a:rPr lang="en-US" sz="700" b="1" kern="1200">
                          <a:solidFill>
                            <a:srgbClr val="404040"/>
                          </a:solidFill>
                          <a:effectLst/>
                        </a:rPr>
                        <a:t>ability to do adequate exchanges</a:t>
                      </a:r>
                      <a:endParaRPr lang="en-GB" sz="700" b="1">
                        <a:effectLst/>
                      </a:endParaRPr>
                    </a:p>
                    <a:p>
                      <a:pPr marL="0" marR="0" algn="ctr">
                        <a:lnSpc>
                          <a:spcPct val="107000"/>
                        </a:lnSpc>
                        <a:spcBef>
                          <a:spcPts val="0"/>
                        </a:spcBef>
                        <a:spcAft>
                          <a:spcPts val="0"/>
                        </a:spcAft>
                      </a:pPr>
                      <a:r>
                        <a:rPr lang="en-US" sz="700" b="1" kern="1200">
                          <a:solidFill>
                            <a:srgbClr val="404040"/>
                          </a:solidFill>
                          <a:effectLst/>
                        </a:rPr>
                        <a:t>3-4x day</a:t>
                      </a:r>
                      <a:endParaRPr lang="en-GB" sz="700" b="1">
                        <a:effectLst/>
                      </a:endParaRPr>
                    </a:p>
                    <a:p>
                      <a:pPr marL="0" marR="0" algn="ctr">
                        <a:lnSpc>
                          <a:spcPct val="107000"/>
                        </a:lnSpc>
                        <a:spcBef>
                          <a:spcPts val="0"/>
                        </a:spcBef>
                        <a:spcAft>
                          <a:spcPts val="0"/>
                        </a:spcAft>
                      </a:pPr>
                      <a:r>
                        <a:rPr lang="en-US" sz="700" b="1" kern="1200">
                          <a:solidFill>
                            <a:srgbClr val="404040"/>
                          </a:solidFill>
                          <a:effectLst/>
                        </a:rPr>
                        <a:t>(or equivalent cycles on automated PD)</a:t>
                      </a:r>
                      <a:endParaRPr lang="en-GB" sz="700" b="1">
                        <a:effectLst/>
                        <a:latin typeface="+mj-lt"/>
                        <a:ea typeface="Calibri" panose="020F0502020204030204" pitchFamily="34" charset="0"/>
                        <a:cs typeface="Times New Roman" panose="02020603050405020304" pitchFamily="18" charset="0"/>
                      </a:endParaRPr>
                    </a:p>
                  </a:txBody>
                  <a:tcPr marL="17517" marR="17517" marT="5972"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96938525"/>
                  </a:ext>
                </a:extLst>
              </a:tr>
              <a:tr h="381604">
                <a:tc vMerge="1">
                  <a:txBody>
                    <a:bodyPr/>
                    <a:lstStyle/>
                    <a:p>
                      <a:endParaRPr lang="en-GB"/>
                    </a:p>
                  </a:txBody>
                  <a:tcPr/>
                </a:tc>
                <a:tc>
                  <a:txBody>
                    <a:bodyPr/>
                    <a:lstStyle/>
                    <a:p>
                      <a:pPr marL="0" marR="0" algn="ctr">
                        <a:lnSpc>
                          <a:spcPct val="107000"/>
                        </a:lnSpc>
                        <a:spcBef>
                          <a:spcPts val="0"/>
                        </a:spcBef>
                        <a:spcAft>
                          <a:spcPts val="0"/>
                        </a:spcAft>
                      </a:pPr>
                      <a:r>
                        <a:rPr lang="en-ZA" sz="700" kern="1200">
                          <a:solidFill>
                            <a:srgbClr val="404040"/>
                          </a:solidFill>
                          <a:effectLst/>
                        </a:rPr>
                        <a:t>Generally available</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700" kern="1200">
                          <a:solidFill>
                            <a:srgbClr val="404040"/>
                          </a:solidFill>
                          <a:effectLst/>
                        </a:rPr>
                        <a:t>Generally not available</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Never</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700" kern="1200">
                          <a:solidFill>
                            <a:srgbClr val="404040"/>
                          </a:solidFill>
                          <a:effectLst/>
                        </a:rPr>
                        <a:t>Unknown</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GB" sz="700">
                          <a:effectLst/>
                        </a:rPr>
                        <a:t>N/A (dialysis not provided)</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700" kern="1200">
                          <a:solidFill>
                            <a:srgbClr val="404040"/>
                          </a:solidFill>
                          <a:effectLst/>
                        </a:rPr>
                        <a:t>Generally available</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700" kern="1200">
                          <a:solidFill>
                            <a:srgbClr val="404040"/>
                          </a:solidFill>
                          <a:effectLst/>
                        </a:rPr>
                        <a:t>Generally not available</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Never</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700" kern="1200">
                          <a:solidFill>
                            <a:srgbClr val="404040"/>
                          </a:solidFill>
                          <a:effectLst/>
                        </a:rPr>
                        <a:t>Unknown</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700" kern="1200">
                          <a:solidFill>
                            <a:srgbClr val="404040"/>
                          </a:solidFill>
                          <a:effectLst/>
                        </a:rPr>
                        <a:t>N/A (dialysis not provided)</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extLst>
                  <a:ext uri="{0D108BD9-81ED-4DB2-BD59-A6C34878D82A}">
                    <a16:rowId xmlns:a16="http://schemas.microsoft.com/office/drawing/2014/main" val="171896327"/>
                  </a:ext>
                </a:extLst>
              </a:tr>
              <a:tr h="117357">
                <a:tc>
                  <a:txBody>
                    <a:bodyPr/>
                    <a:lstStyle/>
                    <a:p>
                      <a:pPr marL="0" marR="0">
                        <a:lnSpc>
                          <a:spcPct val="107000"/>
                        </a:lnSpc>
                        <a:spcBef>
                          <a:spcPts val="0"/>
                        </a:spcBef>
                        <a:spcAft>
                          <a:spcPts val="0"/>
                        </a:spcAft>
                      </a:pPr>
                      <a:r>
                        <a:rPr lang="en-US" sz="700" b="1" kern="1200">
                          <a:solidFill>
                            <a:srgbClr val="404040"/>
                          </a:solidFill>
                          <a:effectLst/>
                        </a:rPr>
                        <a:t>Angola</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663122286"/>
                  </a:ext>
                </a:extLst>
              </a:tr>
              <a:tr h="117357">
                <a:tc>
                  <a:txBody>
                    <a:bodyPr/>
                    <a:lstStyle/>
                    <a:p>
                      <a:pPr marL="0" marR="0">
                        <a:lnSpc>
                          <a:spcPct val="107000"/>
                        </a:lnSpc>
                        <a:spcBef>
                          <a:spcPts val="0"/>
                        </a:spcBef>
                        <a:spcAft>
                          <a:spcPts val="0"/>
                        </a:spcAft>
                      </a:pPr>
                      <a:r>
                        <a:rPr lang="en-US" sz="700" b="1" kern="1200">
                          <a:solidFill>
                            <a:srgbClr val="404040"/>
                          </a:solidFill>
                          <a:effectLst/>
                        </a:rPr>
                        <a:t>Benin</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750021945"/>
                  </a:ext>
                </a:extLst>
              </a:tr>
              <a:tr h="117357">
                <a:tc>
                  <a:txBody>
                    <a:bodyPr/>
                    <a:lstStyle/>
                    <a:p>
                      <a:pPr marL="0" marR="0">
                        <a:lnSpc>
                          <a:spcPct val="107000"/>
                        </a:lnSpc>
                        <a:spcBef>
                          <a:spcPts val="0"/>
                        </a:spcBef>
                        <a:spcAft>
                          <a:spcPts val="0"/>
                        </a:spcAft>
                      </a:pPr>
                      <a:r>
                        <a:rPr lang="en-US" sz="700" b="1" kern="1200">
                          <a:solidFill>
                            <a:srgbClr val="404040"/>
                          </a:solidFill>
                          <a:effectLst/>
                        </a:rPr>
                        <a:t>Botswana</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767860573"/>
                  </a:ext>
                </a:extLst>
              </a:tr>
              <a:tr h="117357">
                <a:tc>
                  <a:txBody>
                    <a:bodyPr/>
                    <a:lstStyle/>
                    <a:p>
                      <a:pPr marL="0" marR="0">
                        <a:lnSpc>
                          <a:spcPct val="107000"/>
                        </a:lnSpc>
                        <a:spcBef>
                          <a:spcPts val="0"/>
                        </a:spcBef>
                        <a:spcAft>
                          <a:spcPts val="0"/>
                        </a:spcAft>
                      </a:pPr>
                      <a:r>
                        <a:rPr lang="en-US" sz="700" b="1" kern="1200">
                          <a:solidFill>
                            <a:srgbClr val="404040"/>
                          </a:solidFill>
                          <a:effectLst/>
                        </a:rPr>
                        <a:t>Burkina Faso</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2962120667"/>
                  </a:ext>
                </a:extLst>
              </a:tr>
              <a:tr h="117357">
                <a:tc>
                  <a:txBody>
                    <a:bodyPr/>
                    <a:lstStyle/>
                    <a:p>
                      <a:pPr marL="0" marR="0">
                        <a:lnSpc>
                          <a:spcPct val="107000"/>
                        </a:lnSpc>
                        <a:spcBef>
                          <a:spcPts val="0"/>
                        </a:spcBef>
                        <a:spcAft>
                          <a:spcPts val="0"/>
                        </a:spcAft>
                      </a:pPr>
                      <a:r>
                        <a:rPr lang="en-US" sz="700" b="1" kern="1200">
                          <a:solidFill>
                            <a:srgbClr val="404040"/>
                          </a:solidFill>
                          <a:effectLst/>
                        </a:rPr>
                        <a:t>Burundi</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921303982"/>
                  </a:ext>
                </a:extLst>
              </a:tr>
              <a:tr h="114630">
                <a:tc>
                  <a:txBody>
                    <a:bodyPr/>
                    <a:lstStyle/>
                    <a:p>
                      <a:pPr marL="0" marR="0">
                        <a:lnSpc>
                          <a:spcPct val="107000"/>
                        </a:lnSpc>
                        <a:spcBef>
                          <a:spcPts val="0"/>
                        </a:spcBef>
                        <a:spcAft>
                          <a:spcPts val="0"/>
                        </a:spcAft>
                      </a:pPr>
                      <a:r>
                        <a:rPr lang="en-GB" sz="700" b="1" kern="1200">
                          <a:solidFill>
                            <a:srgbClr val="404040"/>
                          </a:solidFill>
                          <a:effectLst/>
                        </a:rPr>
                        <a:t>Cameroon</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0032783"/>
                  </a:ext>
                </a:extLst>
              </a:tr>
              <a:tr h="117357">
                <a:tc>
                  <a:txBody>
                    <a:bodyPr/>
                    <a:lstStyle/>
                    <a:p>
                      <a:pPr marL="0" marR="0">
                        <a:lnSpc>
                          <a:spcPct val="107000"/>
                        </a:lnSpc>
                        <a:spcBef>
                          <a:spcPts val="0"/>
                        </a:spcBef>
                        <a:spcAft>
                          <a:spcPts val="0"/>
                        </a:spcAft>
                      </a:pPr>
                      <a:r>
                        <a:rPr lang="en-US" sz="700" b="1" kern="1200">
                          <a:solidFill>
                            <a:srgbClr val="404040"/>
                          </a:solidFill>
                          <a:effectLst/>
                        </a:rPr>
                        <a:t>Cape Verde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4066392709"/>
                  </a:ext>
                </a:extLst>
              </a:tr>
              <a:tr h="117357">
                <a:tc>
                  <a:txBody>
                    <a:bodyPr/>
                    <a:lstStyle/>
                    <a:p>
                      <a:pPr marL="0" marR="0">
                        <a:lnSpc>
                          <a:spcPct val="107000"/>
                        </a:lnSpc>
                        <a:spcBef>
                          <a:spcPts val="0"/>
                        </a:spcBef>
                        <a:spcAft>
                          <a:spcPts val="0"/>
                        </a:spcAft>
                      </a:pPr>
                      <a:r>
                        <a:rPr lang="en-GB" sz="700" b="1" kern="1200">
                          <a:solidFill>
                            <a:srgbClr val="404040"/>
                          </a:solidFill>
                          <a:effectLst/>
                        </a:rPr>
                        <a:t>C African Republic</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766890996"/>
                  </a:ext>
                </a:extLst>
              </a:tr>
              <a:tr h="117357">
                <a:tc>
                  <a:txBody>
                    <a:bodyPr/>
                    <a:lstStyle/>
                    <a:p>
                      <a:pPr marL="0" marR="0">
                        <a:lnSpc>
                          <a:spcPct val="107000"/>
                        </a:lnSpc>
                        <a:spcBef>
                          <a:spcPts val="0"/>
                        </a:spcBef>
                        <a:spcAft>
                          <a:spcPts val="0"/>
                        </a:spcAft>
                      </a:pPr>
                      <a:r>
                        <a:rPr lang="en-US" sz="700" b="1" kern="1200">
                          <a:solidFill>
                            <a:srgbClr val="404040"/>
                          </a:solidFill>
                          <a:effectLst/>
                        </a:rPr>
                        <a:t>Chad</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4210520651"/>
                  </a:ext>
                </a:extLst>
              </a:tr>
              <a:tr h="117357">
                <a:tc>
                  <a:txBody>
                    <a:bodyPr/>
                    <a:lstStyle/>
                    <a:p>
                      <a:pPr marL="0" marR="0">
                        <a:lnSpc>
                          <a:spcPct val="107000"/>
                        </a:lnSpc>
                        <a:spcBef>
                          <a:spcPts val="0"/>
                        </a:spcBef>
                        <a:spcAft>
                          <a:spcPts val="0"/>
                        </a:spcAft>
                      </a:pPr>
                      <a:r>
                        <a:rPr lang="en-US" sz="700" b="1" kern="1200">
                          <a:solidFill>
                            <a:srgbClr val="404040"/>
                          </a:solidFill>
                          <a:effectLst/>
                        </a:rPr>
                        <a:t>Congo, Dem.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4132544215"/>
                  </a:ext>
                </a:extLst>
              </a:tr>
              <a:tr h="117357">
                <a:tc>
                  <a:txBody>
                    <a:bodyPr/>
                    <a:lstStyle/>
                    <a:p>
                      <a:pPr marL="0" marR="0">
                        <a:lnSpc>
                          <a:spcPct val="107000"/>
                        </a:lnSpc>
                        <a:spcBef>
                          <a:spcPts val="0"/>
                        </a:spcBef>
                        <a:spcAft>
                          <a:spcPts val="0"/>
                        </a:spcAft>
                      </a:pPr>
                      <a:r>
                        <a:rPr lang="en-US" sz="700" b="1" kern="1200">
                          <a:solidFill>
                            <a:srgbClr val="404040"/>
                          </a:solidFill>
                          <a:effectLst/>
                        </a:rPr>
                        <a:t>Congo,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906082519"/>
                  </a:ext>
                </a:extLst>
              </a:tr>
              <a:tr h="117357">
                <a:tc>
                  <a:txBody>
                    <a:bodyPr/>
                    <a:lstStyle/>
                    <a:p>
                      <a:pPr marL="0" marR="0">
                        <a:lnSpc>
                          <a:spcPct val="107000"/>
                        </a:lnSpc>
                        <a:spcBef>
                          <a:spcPts val="0"/>
                        </a:spcBef>
                        <a:spcAft>
                          <a:spcPts val="0"/>
                        </a:spcAft>
                      </a:pPr>
                      <a:r>
                        <a:rPr lang="en-US" sz="700" b="1" kern="1200">
                          <a:solidFill>
                            <a:srgbClr val="404040"/>
                          </a:solidFill>
                          <a:effectLst/>
                        </a:rPr>
                        <a:t>Cote d'Ivoire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75693758"/>
                  </a:ext>
                </a:extLst>
              </a:tr>
              <a:tr h="117357">
                <a:tc>
                  <a:txBody>
                    <a:bodyPr/>
                    <a:lstStyle/>
                    <a:p>
                      <a:pPr marL="0" marR="0">
                        <a:lnSpc>
                          <a:spcPct val="107000"/>
                        </a:lnSpc>
                        <a:spcBef>
                          <a:spcPts val="0"/>
                        </a:spcBef>
                        <a:spcAft>
                          <a:spcPts val="0"/>
                        </a:spcAft>
                      </a:pPr>
                      <a:r>
                        <a:rPr lang="en-US" sz="700" b="1" kern="1200">
                          <a:solidFill>
                            <a:srgbClr val="404040"/>
                          </a:solidFill>
                          <a:effectLst/>
                        </a:rPr>
                        <a:t>Egypt, Arab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4148697115"/>
                  </a:ext>
                </a:extLst>
              </a:tr>
              <a:tr h="117357">
                <a:tc>
                  <a:txBody>
                    <a:bodyPr/>
                    <a:lstStyle/>
                    <a:p>
                      <a:pPr marL="0" marR="0">
                        <a:lnSpc>
                          <a:spcPct val="107000"/>
                        </a:lnSpc>
                        <a:spcBef>
                          <a:spcPts val="0"/>
                        </a:spcBef>
                        <a:spcAft>
                          <a:spcPts val="0"/>
                        </a:spcAft>
                      </a:pPr>
                      <a:r>
                        <a:rPr lang="en-US" sz="700" b="1" kern="1200">
                          <a:solidFill>
                            <a:srgbClr val="404040"/>
                          </a:solidFill>
                          <a:effectLst/>
                        </a:rPr>
                        <a:t>Ethiopia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336758155"/>
                  </a:ext>
                </a:extLst>
              </a:tr>
              <a:tr h="117357">
                <a:tc>
                  <a:txBody>
                    <a:bodyPr/>
                    <a:lstStyle/>
                    <a:p>
                      <a:pPr marL="0" marR="0">
                        <a:lnSpc>
                          <a:spcPct val="107000"/>
                        </a:lnSpc>
                        <a:spcBef>
                          <a:spcPts val="0"/>
                        </a:spcBef>
                        <a:spcAft>
                          <a:spcPts val="0"/>
                        </a:spcAft>
                      </a:pPr>
                      <a:r>
                        <a:rPr lang="en-US" sz="700" b="1" kern="1200">
                          <a:solidFill>
                            <a:srgbClr val="404040"/>
                          </a:solidFill>
                          <a:effectLst/>
                        </a:rPr>
                        <a:t>Gabon</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544734034"/>
                  </a:ext>
                </a:extLst>
              </a:tr>
              <a:tr h="117357">
                <a:tc>
                  <a:txBody>
                    <a:bodyPr/>
                    <a:lstStyle/>
                    <a:p>
                      <a:pPr marL="0" marR="0">
                        <a:lnSpc>
                          <a:spcPct val="107000"/>
                        </a:lnSpc>
                        <a:spcBef>
                          <a:spcPts val="0"/>
                        </a:spcBef>
                        <a:spcAft>
                          <a:spcPts val="0"/>
                        </a:spcAft>
                      </a:pPr>
                      <a:r>
                        <a:rPr lang="en-US" sz="700" b="1" kern="1200">
                          <a:solidFill>
                            <a:srgbClr val="404040"/>
                          </a:solidFill>
                          <a:effectLst/>
                        </a:rPr>
                        <a:t>Gambia, The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938417135"/>
                  </a:ext>
                </a:extLst>
              </a:tr>
              <a:tr h="117357">
                <a:tc>
                  <a:txBody>
                    <a:bodyPr/>
                    <a:lstStyle/>
                    <a:p>
                      <a:pPr marL="0" marR="0">
                        <a:lnSpc>
                          <a:spcPct val="107000"/>
                        </a:lnSpc>
                        <a:spcBef>
                          <a:spcPts val="0"/>
                        </a:spcBef>
                        <a:spcAft>
                          <a:spcPts val="0"/>
                        </a:spcAft>
                      </a:pPr>
                      <a:r>
                        <a:rPr lang="en-US" sz="700" b="1" kern="1200">
                          <a:solidFill>
                            <a:srgbClr val="404040"/>
                          </a:solidFill>
                          <a:effectLst/>
                        </a:rPr>
                        <a:t>Ghana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456691982"/>
                  </a:ext>
                </a:extLst>
              </a:tr>
              <a:tr h="117357">
                <a:tc>
                  <a:txBody>
                    <a:bodyPr/>
                    <a:lstStyle/>
                    <a:p>
                      <a:pPr marL="0" marR="0">
                        <a:lnSpc>
                          <a:spcPct val="107000"/>
                        </a:lnSpc>
                        <a:spcBef>
                          <a:spcPts val="0"/>
                        </a:spcBef>
                        <a:spcAft>
                          <a:spcPts val="0"/>
                        </a:spcAft>
                      </a:pPr>
                      <a:r>
                        <a:rPr lang="en-US" sz="700" b="1" kern="1200">
                          <a:solidFill>
                            <a:srgbClr val="404040"/>
                          </a:solidFill>
                          <a:effectLst/>
                        </a:rPr>
                        <a:t>Guinea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4140061879"/>
                  </a:ext>
                </a:extLst>
              </a:tr>
              <a:tr h="117357">
                <a:tc>
                  <a:txBody>
                    <a:bodyPr/>
                    <a:lstStyle/>
                    <a:p>
                      <a:pPr marL="0" marR="0">
                        <a:lnSpc>
                          <a:spcPct val="107000"/>
                        </a:lnSpc>
                        <a:spcBef>
                          <a:spcPts val="0"/>
                        </a:spcBef>
                        <a:spcAft>
                          <a:spcPts val="0"/>
                        </a:spcAft>
                      </a:pPr>
                      <a:r>
                        <a:rPr lang="en-US" sz="700" b="1" kern="1200">
                          <a:solidFill>
                            <a:srgbClr val="404040"/>
                          </a:solidFill>
                          <a:effectLst/>
                        </a:rPr>
                        <a:t>Kenya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820821035"/>
                  </a:ext>
                </a:extLst>
              </a:tr>
              <a:tr h="117357">
                <a:tc>
                  <a:txBody>
                    <a:bodyPr/>
                    <a:lstStyle/>
                    <a:p>
                      <a:pPr marL="0" marR="0">
                        <a:lnSpc>
                          <a:spcPct val="107000"/>
                        </a:lnSpc>
                        <a:spcBef>
                          <a:spcPts val="0"/>
                        </a:spcBef>
                        <a:spcAft>
                          <a:spcPts val="0"/>
                        </a:spcAft>
                      </a:pPr>
                      <a:r>
                        <a:rPr lang="en-GB" sz="700" b="1" kern="1200">
                          <a:solidFill>
                            <a:srgbClr val="404040"/>
                          </a:solidFill>
                          <a:effectLst/>
                        </a:rPr>
                        <a:t>Lesotho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403693736"/>
                  </a:ext>
                </a:extLst>
              </a:tr>
              <a:tr h="117357">
                <a:tc>
                  <a:txBody>
                    <a:bodyPr/>
                    <a:lstStyle/>
                    <a:p>
                      <a:pPr marL="0" marR="0">
                        <a:lnSpc>
                          <a:spcPct val="107000"/>
                        </a:lnSpc>
                        <a:spcBef>
                          <a:spcPts val="0"/>
                        </a:spcBef>
                        <a:spcAft>
                          <a:spcPts val="0"/>
                        </a:spcAft>
                      </a:pPr>
                      <a:r>
                        <a:rPr lang="en-US" sz="700" b="1" kern="1200">
                          <a:solidFill>
                            <a:srgbClr val="404040"/>
                          </a:solidFill>
                          <a:effectLst/>
                        </a:rPr>
                        <a:t>Madagascar</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047930983"/>
                  </a:ext>
                </a:extLst>
              </a:tr>
              <a:tr h="117357">
                <a:tc>
                  <a:txBody>
                    <a:bodyPr/>
                    <a:lstStyle/>
                    <a:p>
                      <a:pPr marL="0" marR="0">
                        <a:lnSpc>
                          <a:spcPct val="107000"/>
                        </a:lnSpc>
                        <a:spcBef>
                          <a:spcPts val="0"/>
                        </a:spcBef>
                        <a:spcAft>
                          <a:spcPts val="0"/>
                        </a:spcAft>
                      </a:pPr>
                      <a:r>
                        <a:rPr lang="en-US" sz="700" b="1" kern="1200">
                          <a:solidFill>
                            <a:srgbClr val="404040"/>
                          </a:solidFill>
                          <a:effectLst/>
                        </a:rPr>
                        <a:t>Malawi</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844742222"/>
                  </a:ext>
                </a:extLst>
              </a:tr>
              <a:tr h="117357">
                <a:tc>
                  <a:txBody>
                    <a:bodyPr/>
                    <a:lstStyle/>
                    <a:p>
                      <a:pPr marL="0" marR="0">
                        <a:lnSpc>
                          <a:spcPct val="107000"/>
                        </a:lnSpc>
                        <a:spcBef>
                          <a:spcPts val="0"/>
                        </a:spcBef>
                        <a:spcAft>
                          <a:spcPts val="0"/>
                        </a:spcAft>
                      </a:pPr>
                      <a:r>
                        <a:rPr lang="en-GB" sz="700" b="1" kern="1200">
                          <a:solidFill>
                            <a:srgbClr val="404040"/>
                          </a:solidFill>
                          <a:effectLst/>
                        </a:rPr>
                        <a:t>Mali</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969181376"/>
                  </a:ext>
                </a:extLst>
              </a:tr>
              <a:tr h="117357">
                <a:tc>
                  <a:txBody>
                    <a:bodyPr/>
                    <a:lstStyle/>
                    <a:p>
                      <a:pPr marL="0" marR="0">
                        <a:lnSpc>
                          <a:spcPct val="107000"/>
                        </a:lnSpc>
                        <a:spcBef>
                          <a:spcPts val="0"/>
                        </a:spcBef>
                        <a:spcAft>
                          <a:spcPts val="0"/>
                        </a:spcAft>
                      </a:pPr>
                      <a:r>
                        <a:rPr lang="en-US" sz="700" b="1" kern="1200">
                          <a:solidFill>
                            <a:srgbClr val="404040"/>
                          </a:solidFill>
                          <a:effectLst/>
                        </a:rPr>
                        <a:t>Mauritania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864586366"/>
                  </a:ext>
                </a:extLst>
              </a:tr>
              <a:tr h="117357">
                <a:tc>
                  <a:txBody>
                    <a:bodyPr/>
                    <a:lstStyle/>
                    <a:p>
                      <a:pPr marL="0" marR="0">
                        <a:lnSpc>
                          <a:spcPct val="107000"/>
                        </a:lnSpc>
                        <a:spcBef>
                          <a:spcPts val="0"/>
                        </a:spcBef>
                        <a:spcAft>
                          <a:spcPts val="0"/>
                        </a:spcAft>
                      </a:pPr>
                      <a:r>
                        <a:rPr lang="en-GB" sz="700" b="1" kern="1200">
                          <a:solidFill>
                            <a:srgbClr val="404040"/>
                          </a:solidFill>
                          <a:effectLst/>
                        </a:rPr>
                        <a:t>Mauritius</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556963387"/>
                  </a:ext>
                </a:extLst>
              </a:tr>
              <a:tr h="117357">
                <a:tc>
                  <a:txBody>
                    <a:bodyPr/>
                    <a:lstStyle/>
                    <a:p>
                      <a:pPr marL="0" marR="0">
                        <a:lnSpc>
                          <a:spcPct val="107000"/>
                        </a:lnSpc>
                        <a:spcBef>
                          <a:spcPts val="0"/>
                        </a:spcBef>
                        <a:spcAft>
                          <a:spcPts val="0"/>
                        </a:spcAft>
                      </a:pPr>
                      <a:r>
                        <a:rPr lang="en-US" sz="700" b="1" kern="1200">
                          <a:solidFill>
                            <a:srgbClr val="404040"/>
                          </a:solidFill>
                          <a:effectLst/>
                        </a:rPr>
                        <a:t>Morocco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2712784762"/>
                  </a:ext>
                </a:extLst>
              </a:tr>
              <a:tr h="117357">
                <a:tc>
                  <a:txBody>
                    <a:bodyPr/>
                    <a:lstStyle/>
                    <a:p>
                      <a:pPr marL="0" marR="0">
                        <a:lnSpc>
                          <a:spcPct val="107000"/>
                        </a:lnSpc>
                        <a:spcBef>
                          <a:spcPts val="0"/>
                        </a:spcBef>
                        <a:spcAft>
                          <a:spcPts val="0"/>
                        </a:spcAft>
                      </a:pPr>
                      <a:r>
                        <a:rPr lang="en-US" sz="700" b="1" kern="1200">
                          <a:solidFill>
                            <a:srgbClr val="404040"/>
                          </a:solidFill>
                          <a:effectLst/>
                        </a:rPr>
                        <a:t>Mozambique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114748417"/>
                  </a:ext>
                </a:extLst>
              </a:tr>
              <a:tr h="117357">
                <a:tc>
                  <a:txBody>
                    <a:bodyPr/>
                    <a:lstStyle/>
                    <a:p>
                      <a:pPr marL="0" marR="0">
                        <a:lnSpc>
                          <a:spcPct val="107000"/>
                        </a:lnSpc>
                        <a:spcBef>
                          <a:spcPts val="0"/>
                        </a:spcBef>
                        <a:spcAft>
                          <a:spcPts val="0"/>
                        </a:spcAft>
                      </a:pPr>
                      <a:r>
                        <a:rPr lang="en-US" sz="700" b="1" kern="1200">
                          <a:solidFill>
                            <a:srgbClr val="404040"/>
                          </a:solidFill>
                          <a:effectLst/>
                        </a:rPr>
                        <a:t>Namibia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567992163"/>
                  </a:ext>
                </a:extLst>
              </a:tr>
              <a:tr h="117357">
                <a:tc>
                  <a:txBody>
                    <a:bodyPr/>
                    <a:lstStyle/>
                    <a:p>
                      <a:pPr marL="0" marR="0">
                        <a:lnSpc>
                          <a:spcPct val="107000"/>
                        </a:lnSpc>
                        <a:spcBef>
                          <a:spcPts val="0"/>
                        </a:spcBef>
                        <a:spcAft>
                          <a:spcPts val="0"/>
                        </a:spcAft>
                      </a:pPr>
                      <a:r>
                        <a:rPr lang="en-US" sz="700" b="1" kern="1200">
                          <a:solidFill>
                            <a:srgbClr val="404040"/>
                          </a:solidFill>
                          <a:effectLst/>
                        </a:rPr>
                        <a:t>Niger</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008946322"/>
                  </a:ext>
                </a:extLst>
              </a:tr>
              <a:tr h="117357">
                <a:tc>
                  <a:txBody>
                    <a:bodyPr/>
                    <a:lstStyle/>
                    <a:p>
                      <a:pPr marL="0" marR="0">
                        <a:lnSpc>
                          <a:spcPct val="107000"/>
                        </a:lnSpc>
                        <a:spcBef>
                          <a:spcPts val="0"/>
                        </a:spcBef>
                        <a:spcAft>
                          <a:spcPts val="0"/>
                        </a:spcAft>
                      </a:pPr>
                      <a:r>
                        <a:rPr lang="en-US" sz="700" b="1" kern="1200">
                          <a:solidFill>
                            <a:srgbClr val="404040"/>
                          </a:solidFill>
                          <a:effectLst/>
                        </a:rPr>
                        <a:t>Nigeria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152755724"/>
                  </a:ext>
                </a:extLst>
              </a:tr>
              <a:tr h="117357">
                <a:tc>
                  <a:txBody>
                    <a:bodyPr/>
                    <a:lstStyle/>
                    <a:p>
                      <a:pPr marL="0" marR="0">
                        <a:lnSpc>
                          <a:spcPct val="107000"/>
                        </a:lnSpc>
                        <a:spcBef>
                          <a:spcPts val="0"/>
                        </a:spcBef>
                        <a:spcAft>
                          <a:spcPts val="0"/>
                        </a:spcAft>
                      </a:pPr>
                      <a:r>
                        <a:rPr lang="en-US" sz="700" b="1" kern="1200">
                          <a:solidFill>
                            <a:srgbClr val="404040"/>
                          </a:solidFill>
                          <a:effectLst/>
                        </a:rPr>
                        <a:t>Senegal</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2934062514"/>
                  </a:ext>
                </a:extLst>
              </a:tr>
              <a:tr h="117357">
                <a:tc>
                  <a:txBody>
                    <a:bodyPr/>
                    <a:lstStyle/>
                    <a:p>
                      <a:pPr marL="0" marR="0">
                        <a:lnSpc>
                          <a:spcPct val="107000"/>
                        </a:lnSpc>
                        <a:spcBef>
                          <a:spcPts val="0"/>
                        </a:spcBef>
                        <a:spcAft>
                          <a:spcPts val="0"/>
                        </a:spcAft>
                      </a:pPr>
                      <a:r>
                        <a:rPr lang="en-US" sz="700" b="1" kern="1200">
                          <a:solidFill>
                            <a:srgbClr val="404040"/>
                          </a:solidFill>
                          <a:effectLst/>
                        </a:rPr>
                        <a:t>Somalia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253811935"/>
                  </a:ext>
                </a:extLst>
              </a:tr>
              <a:tr h="117357">
                <a:tc>
                  <a:txBody>
                    <a:bodyPr/>
                    <a:lstStyle/>
                    <a:p>
                      <a:pPr marL="0" marR="0">
                        <a:lnSpc>
                          <a:spcPct val="107000"/>
                        </a:lnSpc>
                        <a:spcBef>
                          <a:spcPts val="0"/>
                        </a:spcBef>
                        <a:spcAft>
                          <a:spcPts val="0"/>
                        </a:spcAft>
                      </a:pPr>
                      <a:r>
                        <a:rPr lang="en-US" sz="700" b="1" kern="1200">
                          <a:solidFill>
                            <a:srgbClr val="404040"/>
                          </a:solidFill>
                          <a:effectLst/>
                        </a:rPr>
                        <a:t>South Africa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600760264"/>
                  </a:ext>
                </a:extLst>
              </a:tr>
              <a:tr h="117357">
                <a:tc>
                  <a:txBody>
                    <a:bodyPr/>
                    <a:lstStyle/>
                    <a:p>
                      <a:pPr marL="0" marR="0">
                        <a:lnSpc>
                          <a:spcPct val="107000"/>
                        </a:lnSpc>
                        <a:spcBef>
                          <a:spcPts val="0"/>
                        </a:spcBef>
                        <a:spcAft>
                          <a:spcPts val="0"/>
                        </a:spcAft>
                      </a:pPr>
                      <a:r>
                        <a:rPr lang="en-US" sz="700" b="1" kern="1200">
                          <a:solidFill>
                            <a:srgbClr val="404040"/>
                          </a:solidFill>
                          <a:effectLst/>
                        </a:rPr>
                        <a:t>Sudan</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71673135"/>
                  </a:ext>
                </a:extLst>
              </a:tr>
              <a:tr h="117357">
                <a:tc>
                  <a:txBody>
                    <a:bodyPr/>
                    <a:lstStyle/>
                    <a:p>
                      <a:pPr marL="0" marR="0">
                        <a:lnSpc>
                          <a:spcPct val="107000"/>
                        </a:lnSpc>
                        <a:spcBef>
                          <a:spcPts val="0"/>
                        </a:spcBef>
                        <a:spcAft>
                          <a:spcPts val="0"/>
                        </a:spcAft>
                      </a:pPr>
                      <a:r>
                        <a:rPr lang="en-US" sz="700" b="1" kern="1200">
                          <a:solidFill>
                            <a:srgbClr val="404040"/>
                          </a:solidFill>
                          <a:effectLst/>
                        </a:rPr>
                        <a:t>Swaziland</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217330726"/>
                  </a:ext>
                </a:extLst>
              </a:tr>
              <a:tr h="117357">
                <a:tc>
                  <a:txBody>
                    <a:bodyPr/>
                    <a:lstStyle/>
                    <a:p>
                      <a:pPr marL="0" marR="0">
                        <a:lnSpc>
                          <a:spcPct val="107000"/>
                        </a:lnSpc>
                        <a:spcBef>
                          <a:spcPts val="0"/>
                        </a:spcBef>
                        <a:spcAft>
                          <a:spcPts val="0"/>
                        </a:spcAft>
                      </a:pPr>
                      <a:r>
                        <a:rPr lang="en-US" sz="700" b="1" kern="1200">
                          <a:solidFill>
                            <a:srgbClr val="404040"/>
                          </a:solidFill>
                          <a:effectLst/>
                        </a:rPr>
                        <a:t>Tanzania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588212239"/>
                  </a:ext>
                </a:extLst>
              </a:tr>
              <a:tr h="117357">
                <a:tc>
                  <a:txBody>
                    <a:bodyPr/>
                    <a:lstStyle/>
                    <a:p>
                      <a:pPr marL="0" marR="0">
                        <a:lnSpc>
                          <a:spcPct val="107000"/>
                        </a:lnSpc>
                        <a:spcBef>
                          <a:spcPts val="0"/>
                        </a:spcBef>
                        <a:spcAft>
                          <a:spcPts val="0"/>
                        </a:spcAft>
                      </a:pPr>
                      <a:r>
                        <a:rPr lang="en-GB" sz="700" b="1" kern="1200">
                          <a:solidFill>
                            <a:srgbClr val="404040"/>
                          </a:solidFill>
                          <a:effectLst/>
                        </a:rPr>
                        <a:t>Togo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639905956"/>
                  </a:ext>
                </a:extLst>
              </a:tr>
              <a:tr h="117357">
                <a:tc>
                  <a:txBody>
                    <a:bodyPr/>
                    <a:lstStyle/>
                    <a:p>
                      <a:pPr marL="0" marR="0">
                        <a:lnSpc>
                          <a:spcPct val="107000"/>
                        </a:lnSpc>
                        <a:spcBef>
                          <a:spcPts val="0"/>
                        </a:spcBef>
                        <a:spcAft>
                          <a:spcPts val="0"/>
                        </a:spcAft>
                      </a:pPr>
                      <a:r>
                        <a:rPr lang="en-US" sz="700" b="1" kern="1200">
                          <a:solidFill>
                            <a:srgbClr val="404040"/>
                          </a:solidFill>
                          <a:effectLst/>
                        </a:rPr>
                        <a:t>Tunisia</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814802313"/>
                  </a:ext>
                </a:extLst>
              </a:tr>
              <a:tr h="117357">
                <a:tc>
                  <a:txBody>
                    <a:bodyPr/>
                    <a:lstStyle/>
                    <a:p>
                      <a:pPr marL="0" marR="0">
                        <a:lnSpc>
                          <a:spcPct val="107000"/>
                        </a:lnSpc>
                        <a:spcBef>
                          <a:spcPts val="0"/>
                        </a:spcBef>
                        <a:spcAft>
                          <a:spcPts val="0"/>
                        </a:spcAft>
                      </a:pPr>
                      <a:r>
                        <a:rPr lang="en-US" sz="700" b="1" kern="1200">
                          <a:solidFill>
                            <a:srgbClr val="404040"/>
                          </a:solidFill>
                          <a:effectLst/>
                        </a:rPr>
                        <a:t>Uganda</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418237235"/>
                  </a:ext>
                </a:extLst>
              </a:tr>
              <a:tr h="117357">
                <a:tc>
                  <a:txBody>
                    <a:bodyPr/>
                    <a:lstStyle/>
                    <a:p>
                      <a:pPr marL="0" marR="0">
                        <a:lnSpc>
                          <a:spcPct val="107000"/>
                        </a:lnSpc>
                        <a:spcBef>
                          <a:spcPts val="0"/>
                        </a:spcBef>
                        <a:spcAft>
                          <a:spcPts val="0"/>
                        </a:spcAft>
                      </a:pPr>
                      <a:r>
                        <a:rPr lang="en-US" sz="700" b="1" kern="1200">
                          <a:solidFill>
                            <a:srgbClr val="404040"/>
                          </a:solidFill>
                          <a:effectLst/>
                        </a:rPr>
                        <a:t>Zambia</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1154398931"/>
                  </a:ext>
                </a:extLst>
              </a:tr>
              <a:tr h="117357">
                <a:tc>
                  <a:txBody>
                    <a:bodyPr/>
                    <a:lstStyle/>
                    <a:p>
                      <a:pPr marL="0" marR="0">
                        <a:lnSpc>
                          <a:spcPct val="107000"/>
                        </a:lnSpc>
                        <a:spcBef>
                          <a:spcPts val="0"/>
                        </a:spcBef>
                        <a:spcAft>
                          <a:spcPts val="0"/>
                        </a:spcAft>
                      </a:pPr>
                      <a:r>
                        <a:rPr lang="en-US" sz="700" b="1" kern="1200">
                          <a:solidFill>
                            <a:srgbClr val="404040"/>
                          </a:solidFill>
                          <a:effectLst/>
                        </a:rPr>
                        <a:t>Zimbabwe</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US" sz="700" kern="1200">
                          <a:solidFill>
                            <a:srgbClr val="404040"/>
                          </a:solidFill>
                          <a:effectLst/>
                        </a:rPr>
                        <a:t>X</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rPr>
                        <a:t>X</a:t>
                      </a: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42996" marR="42996" marT="5972" marB="0" anchor="ctr"/>
                </a:tc>
                <a:extLst>
                  <a:ext uri="{0D108BD9-81ED-4DB2-BD59-A6C34878D82A}">
                    <a16:rowId xmlns:a16="http://schemas.microsoft.com/office/drawing/2014/main" val="3546020498"/>
                  </a:ext>
                </a:extLst>
              </a:tr>
            </a:tbl>
          </a:graphicData>
        </a:graphic>
      </p:graphicFrame>
      <p:sp>
        <p:nvSpPr>
          <p:cNvPr id="12" name="Oval 11">
            <a:extLst>
              <a:ext uri="{FF2B5EF4-FFF2-40B4-BE49-F238E27FC236}">
                <a16:creationId xmlns:a16="http://schemas.microsoft.com/office/drawing/2014/main" id="{ED0153F2-F2B9-1C1E-4A1C-E2FCE0C5031E}"/>
              </a:ext>
            </a:extLst>
          </p:cNvPr>
          <p:cNvSpPr/>
          <p:nvPr/>
        </p:nvSpPr>
        <p:spPr>
          <a:xfrm>
            <a:off x="2079786" y="1348095"/>
            <a:ext cx="1919399" cy="10099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2F64387-E529-BFF5-AB57-67B6C8942D37}"/>
              </a:ext>
            </a:extLst>
          </p:cNvPr>
          <p:cNvSpPr/>
          <p:nvPr/>
        </p:nvSpPr>
        <p:spPr>
          <a:xfrm>
            <a:off x="1962085" y="4158537"/>
            <a:ext cx="1627603" cy="99798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1073610F-0E87-B885-B899-BF5639C59144}"/>
              </a:ext>
            </a:extLst>
          </p:cNvPr>
          <p:cNvSpPr/>
          <p:nvPr/>
        </p:nvSpPr>
        <p:spPr>
          <a:xfrm>
            <a:off x="491855" y="1330359"/>
            <a:ext cx="4187126" cy="239731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9560A013-09E4-1D91-6AC2-045A7324518F}"/>
              </a:ext>
            </a:extLst>
          </p:cNvPr>
          <p:cNvSpPr/>
          <p:nvPr/>
        </p:nvSpPr>
        <p:spPr>
          <a:xfrm>
            <a:off x="483903" y="4092077"/>
            <a:ext cx="4195077" cy="248747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ate Placeholder 3">
            <a:extLst>
              <a:ext uri="{FF2B5EF4-FFF2-40B4-BE49-F238E27FC236}">
                <a16:creationId xmlns:a16="http://schemas.microsoft.com/office/drawing/2014/main" id="{B866CE7B-F35F-E9E2-AAF4-7BD44C38D0D7}"/>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17" name="Footer Placeholder 4">
            <a:extLst>
              <a:ext uri="{FF2B5EF4-FFF2-40B4-BE49-F238E27FC236}">
                <a16:creationId xmlns:a16="http://schemas.microsoft.com/office/drawing/2014/main" id="{99D00518-588D-212A-2582-3F92818F478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8" name="Slide Number Placeholder 5">
            <a:extLst>
              <a:ext uri="{FF2B5EF4-FFF2-40B4-BE49-F238E27FC236}">
                <a16:creationId xmlns:a16="http://schemas.microsoft.com/office/drawing/2014/main" id="{9372392A-4B61-4F8E-9EFE-6E20A844D82E}"/>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40</a:t>
            </a:fld>
            <a:endParaRPr lang="en-US"/>
          </a:p>
        </p:txBody>
      </p:sp>
      <p:sp>
        <p:nvSpPr>
          <p:cNvPr id="19" name="TextBox 18">
            <a:extLst>
              <a:ext uri="{FF2B5EF4-FFF2-40B4-BE49-F238E27FC236}">
                <a16:creationId xmlns:a16="http://schemas.microsoft.com/office/drawing/2014/main" id="{E325A6C4-1CD2-39A1-69C4-2EA05AEC5B58}"/>
              </a:ext>
            </a:extLst>
          </p:cNvPr>
          <p:cNvSpPr txBox="1"/>
          <p:nvPr/>
        </p:nvSpPr>
        <p:spPr>
          <a:xfrm>
            <a:off x="4764474" y="6364110"/>
            <a:ext cx="506569" cy="230832"/>
          </a:xfrm>
          <a:prstGeom prst="rect">
            <a:avLst/>
          </a:prstGeom>
          <a:noFill/>
        </p:spPr>
        <p:txBody>
          <a:bodyPr wrap="square" rtlCol="0">
            <a:spAutoFit/>
          </a:bodyPr>
          <a:lstStyle/>
          <a:p>
            <a:r>
              <a:rPr lang="en-US" sz="900">
                <a:latin typeface="+mj-lt"/>
              </a:rPr>
              <a:t>X : Yes</a:t>
            </a:r>
          </a:p>
        </p:txBody>
      </p:sp>
    </p:spTree>
    <p:extLst>
      <p:ext uri="{BB962C8B-B14F-4D97-AF65-F5344CB8AC3E}">
        <p14:creationId xmlns:p14="http://schemas.microsoft.com/office/powerpoint/2010/main" val="3999999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a:bodyPr>
          <a:lstStyle/>
          <a:p>
            <a:r>
              <a:rPr lang="en-US" sz="3200">
                <a:solidFill>
                  <a:srgbClr val="283378"/>
                </a:solidFill>
                <a:latin typeface="Arial" panose="020B0604020202020204" pitchFamily="34" charset="0"/>
                <a:cs typeface="Arial" panose="020B0604020202020204" pitchFamily="34" charset="0"/>
              </a:rPr>
              <a:t>Availability of Home hemodialysis</a:t>
            </a:r>
            <a:endParaRPr lang="LID4096"/>
          </a:p>
        </p:txBody>
      </p:sp>
      <p:sp>
        <p:nvSpPr>
          <p:cNvPr id="7" name="Date Placeholder 3">
            <a:extLst>
              <a:ext uri="{FF2B5EF4-FFF2-40B4-BE49-F238E27FC236}">
                <a16:creationId xmlns:a16="http://schemas.microsoft.com/office/drawing/2014/main" id="{96327F49-AB38-5F8B-05D4-34BCC340DC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8" name="Footer Placeholder 4">
            <a:extLst>
              <a:ext uri="{FF2B5EF4-FFF2-40B4-BE49-F238E27FC236}">
                <a16:creationId xmlns:a16="http://schemas.microsoft.com/office/drawing/2014/main" id="{5FD83794-1D83-4AAF-DF7A-24A0DD157E5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E823CBD3-CAC8-9EF2-0A56-0F991FA5A88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41</a:t>
            </a:fld>
            <a:endParaRPr lang="en-US"/>
          </a:p>
        </p:txBody>
      </p:sp>
      <p:pic>
        <p:nvPicPr>
          <p:cNvPr id="10" name="Picture 9">
            <a:extLst>
              <a:ext uri="{FF2B5EF4-FFF2-40B4-BE49-F238E27FC236}">
                <a16:creationId xmlns:a16="http://schemas.microsoft.com/office/drawing/2014/main" id="{1A133654-5C92-BDF1-A7A9-B99D7D5EDA6B}"/>
              </a:ext>
            </a:extLst>
          </p:cNvPr>
          <p:cNvPicPr>
            <a:picLocks noChangeAspect="1"/>
          </p:cNvPicPr>
          <p:nvPr/>
        </p:nvPicPr>
        <p:blipFill>
          <a:blip r:embed="rId2"/>
          <a:stretch>
            <a:fillRect/>
          </a:stretch>
        </p:blipFill>
        <p:spPr>
          <a:xfrm>
            <a:off x="1032275" y="1640643"/>
            <a:ext cx="5620335" cy="3760665"/>
          </a:xfrm>
          <a:prstGeom prst="rect">
            <a:avLst/>
          </a:prstGeom>
        </p:spPr>
      </p:pic>
      <p:sp>
        <p:nvSpPr>
          <p:cNvPr id="11" name="Oval 10">
            <a:extLst>
              <a:ext uri="{FF2B5EF4-FFF2-40B4-BE49-F238E27FC236}">
                <a16:creationId xmlns:a16="http://schemas.microsoft.com/office/drawing/2014/main" id="{E9EF5681-7B0B-9EB2-B332-2B3902841430}"/>
              </a:ext>
            </a:extLst>
          </p:cNvPr>
          <p:cNvSpPr/>
          <p:nvPr/>
        </p:nvSpPr>
        <p:spPr>
          <a:xfrm>
            <a:off x="3025209" y="1714842"/>
            <a:ext cx="2412597" cy="153908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1">
            <a:extLst>
              <a:ext uri="{FF2B5EF4-FFF2-40B4-BE49-F238E27FC236}">
                <a16:creationId xmlns:a16="http://schemas.microsoft.com/office/drawing/2014/main" id="{6D416FCC-25EA-8EF8-F132-841E44EE0ABD}"/>
              </a:ext>
            </a:extLst>
          </p:cNvPr>
          <p:cNvGraphicFramePr>
            <a:graphicFrameLocks noGrp="1"/>
          </p:cNvGraphicFramePr>
          <p:nvPr>
            <p:extLst>
              <p:ext uri="{D42A27DB-BD31-4B8C-83A1-F6EECF244321}">
                <p14:modId xmlns:p14="http://schemas.microsoft.com/office/powerpoint/2010/main" val="2256387288"/>
              </p:ext>
            </p:extLst>
          </p:nvPr>
        </p:nvGraphicFramePr>
        <p:xfrm>
          <a:off x="7502455" y="832705"/>
          <a:ext cx="4361893" cy="5886831"/>
        </p:xfrm>
        <a:graphic>
          <a:graphicData uri="http://schemas.openxmlformats.org/drawingml/2006/table">
            <a:tbl>
              <a:tblPr firstRow="1" firstCol="1" bandRow="1">
                <a:tableStyleId>{F5AB1C69-6EDB-4FF4-983F-18BD219EF322}</a:tableStyleId>
              </a:tblPr>
              <a:tblGrid>
                <a:gridCol w="972283">
                  <a:extLst>
                    <a:ext uri="{9D8B030D-6E8A-4147-A177-3AD203B41FA5}">
                      <a16:colId xmlns:a16="http://schemas.microsoft.com/office/drawing/2014/main" val="531040620"/>
                    </a:ext>
                  </a:extLst>
                </a:gridCol>
                <a:gridCol w="676089">
                  <a:extLst>
                    <a:ext uri="{9D8B030D-6E8A-4147-A177-3AD203B41FA5}">
                      <a16:colId xmlns:a16="http://schemas.microsoft.com/office/drawing/2014/main" val="1002657171"/>
                    </a:ext>
                  </a:extLst>
                </a:gridCol>
                <a:gridCol w="637820">
                  <a:extLst>
                    <a:ext uri="{9D8B030D-6E8A-4147-A177-3AD203B41FA5}">
                      <a16:colId xmlns:a16="http://schemas.microsoft.com/office/drawing/2014/main" val="2257709312"/>
                    </a:ext>
                  </a:extLst>
                </a:gridCol>
                <a:gridCol w="637820">
                  <a:extLst>
                    <a:ext uri="{9D8B030D-6E8A-4147-A177-3AD203B41FA5}">
                      <a16:colId xmlns:a16="http://schemas.microsoft.com/office/drawing/2014/main" val="1775883397"/>
                    </a:ext>
                  </a:extLst>
                </a:gridCol>
                <a:gridCol w="739871">
                  <a:extLst>
                    <a:ext uri="{9D8B030D-6E8A-4147-A177-3AD203B41FA5}">
                      <a16:colId xmlns:a16="http://schemas.microsoft.com/office/drawing/2014/main" val="3557898683"/>
                    </a:ext>
                  </a:extLst>
                </a:gridCol>
                <a:gridCol w="698010">
                  <a:extLst>
                    <a:ext uri="{9D8B030D-6E8A-4147-A177-3AD203B41FA5}">
                      <a16:colId xmlns:a16="http://schemas.microsoft.com/office/drawing/2014/main" val="4189308240"/>
                    </a:ext>
                  </a:extLst>
                </a:gridCol>
              </a:tblGrid>
              <a:tr h="148534">
                <a:tc rowSpan="2">
                  <a:txBody>
                    <a:bodyPr/>
                    <a:lstStyle/>
                    <a:p>
                      <a:pPr marL="0" marR="0" algn="ctr">
                        <a:lnSpc>
                          <a:spcPct val="107000"/>
                        </a:lnSpc>
                        <a:spcBef>
                          <a:spcPts val="0"/>
                        </a:spcBef>
                        <a:spcAft>
                          <a:spcPts val="0"/>
                        </a:spcAft>
                      </a:pPr>
                      <a:r>
                        <a:rPr lang="en-US" sz="800" b="1" kern="1200">
                          <a:solidFill>
                            <a:srgbClr val="FFFFFF"/>
                          </a:solidFill>
                          <a:effectLst/>
                          <a:latin typeface="+mj-lt"/>
                        </a:rPr>
                        <a:t>Country</a:t>
                      </a:r>
                      <a:endParaRPr lang="en-GB" sz="800">
                        <a:effectLst/>
                        <a:latin typeface="+mj-lt"/>
                        <a:ea typeface="Calibri" panose="020F0502020204030204" pitchFamily="34" charset="0"/>
                        <a:cs typeface="Times New Roman" panose="02020603050405020304" pitchFamily="18" charset="0"/>
                      </a:endParaRPr>
                    </a:p>
                  </a:txBody>
                  <a:tcPr marL="0" marR="0" marT="0" marB="0" anchor="ctr"/>
                </a:tc>
                <a:tc gridSpan="5">
                  <a:txBody>
                    <a:bodyPr/>
                    <a:lstStyle/>
                    <a:p>
                      <a:pPr marL="0" marR="0" algn="ctr">
                        <a:lnSpc>
                          <a:spcPct val="107000"/>
                        </a:lnSpc>
                        <a:spcBef>
                          <a:spcPts val="0"/>
                        </a:spcBef>
                        <a:spcAft>
                          <a:spcPts val="0"/>
                        </a:spcAft>
                      </a:pPr>
                      <a:r>
                        <a:rPr lang="en-US" sz="800" b="1" kern="1200">
                          <a:solidFill>
                            <a:srgbClr val="404040"/>
                          </a:solidFill>
                          <a:effectLst/>
                          <a:latin typeface="+mj-lt"/>
                        </a:rPr>
                        <a:t>Availability of Home hemodialysis</a:t>
                      </a:r>
                      <a:endParaRPr lang="en-GB" sz="800" b="1">
                        <a:effectLst/>
                        <a:latin typeface="+mj-lt"/>
                        <a:ea typeface="Calibri" panose="020F0502020204030204" pitchFamily="34" charset="0"/>
                        <a:cs typeface="Times New Roman" panose="02020603050405020304" pitchFamily="18" charset="0"/>
                      </a:endParaRPr>
                    </a:p>
                  </a:txBody>
                  <a:tcPr marL="18337" marR="18337" marT="6251" marB="0" anchor="ctr"/>
                </a:tc>
                <a:tc hMerge="1">
                  <a:txBody>
                    <a:bodyPr/>
                    <a:lstStyle/>
                    <a:p>
                      <a:endParaRPr lang="en-GB"/>
                    </a:p>
                  </a:txBody>
                  <a:tcPr/>
                </a:tc>
                <a:tc hMerge="1">
                  <a:txBody>
                    <a:bodyPr/>
                    <a:lstStyle/>
                    <a:p>
                      <a:endParaRPr lang="en-CA"/>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19729164"/>
                  </a:ext>
                </a:extLst>
              </a:tr>
              <a:tr h="368732">
                <a:tc vMerge="1">
                  <a:txBody>
                    <a:bodyPr/>
                    <a:lstStyle/>
                    <a:p>
                      <a:endParaRPr lang="en-GB"/>
                    </a:p>
                  </a:txBody>
                  <a:tcPr/>
                </a:tc>
                <a:tc>
                  <a:txBody>
                    <a:bodyPr/>
                    <a:lstStyle/>
                    <a:p>
                      <a:pPr marL="0" marR="0" algn="ctr">
                        <a:lnSpc>
                          <a:spcPct val="107000"/>
                        </a:lnSpc>
                        <a:spcBef>
                          <a:spcPts val="0"/>
                        </a:spcBef>
                        <a:spcAft>
                          <a:spcPts val="0"/>
                        </a:spcAft>
                      </a:pPr>
                      <a:r>
                        <a:rPr lang="en-ZA" sz="800" kern="1200">
                          <a:solidFill>
                            <a:srgbClr val="404040"/>
                          </a:solidFill>
                          <a:effectLst/>
                          <a:latin typeface="+mj-lt"/>
                        </a:rPr>
                        <a:t>Generally available</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ZA" sz="800" kern="1200">
                          <a:solidFill>
                            <a:srgbClr val="404040"/>
                          </a:solidFill>
                          <a:effectLst/>
                          <a:latin typeface="+mj-lt"/>
                        </a:rPr>
                        <a:t>Generally not available</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Never</a:t>
                      </a:r>
                      <a:endParaRPr lang="en-GB" sz="8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800" kern="1200">
                          <a:solidFill>
                            <a:srgbClr val="404040"/>
                          </a:solidFill>
                          <a:effectLst/>
                          <a:latin typeface="+mj-lt"/>
                        </a:rPr>
                        <a:t>Unknown</a:t>
                      </a:r>
                      <a:endParaRPr lang="en-GB" sz="8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800" kern="1200">
                          <a:solidFill>
                            <a:srgbClr val="404040"/>
                          </a:solidFill>
                          <a:effectLst/>
                          <a:latin typeface="+mj-lt"/>
                        </a:rPr>
                        <a:t>N/A (dialysis not provided)</a:t>
                      </a:r>
                      <a:endParaRPr lang="en-GB" sz="800">
                        <a:effectLst/>
                        <a:latin typeface="+mj-lt"/>
                        <a:ea typeface="Calibri" panose="020F0502020204030204" pitchFamily="34" charset="0"/>
                        <a:cs typeface="Times New Roman" panose="02020603050405020304" pitchFamily="18" charset="0"/>
                      </a:endParaRPr>
                    </a:p>
                  </a:txBody>
                  <a:tcPr marL="17517" marR="17517" marT="5972" marB="0" anchor="ctr"/>
                </a:tc>
                <a:extLst>
                  <a:ext uri="{0D108BD9-81ED-4DB2-BD59-A6C34878D82A}">
                    <a16:rowId xmlns:a16="http://schemas.microsoft.com/office/drawing/2014/main" val="224422859"/>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Angola</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789006124"/>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Benin</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721284202"/>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Botswana</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44470756"/>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Burkina Faso</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615267636"/>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Burundi</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090484987"/>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Cameroon</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67401382"/>
                  </a:ext>
                </a:extLst>
              </a:tr>
              <a:tr h="122889">
                <a:tc>
                  <a:txBody>
                    <a:bodyPr/>
                    <a:lstStyle/>
                    <a:p>
                      <a:pPr marL="0" marR="0">
                        <a:lnSpc>
                          <a:spcPct val="107000"/>
                        </a:lnSpc>
                        <a:spcBef>
                          <a:spcPts val="0"/>
                        </a:spcBef>
                        <a:spcAft>
                          <a:spcPts val="0"/>
                        </a:spcAft>
                      </a:pPr>
                      <a:r>
                        <a:rPr lang="en-GB" sz="800" b="1" kern="1200">
                          <a:solidFill>
                            <a:srgbClr val="404040"/>
                          </a:solidFill>
                          <a:effectLst/>
                          <a:latin typeface="+mj-lt"/>
                        </a:rPr>
                        <a:t>Cape Verde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36737977"/>
                  </a:ext>
                </a:extLst>
              </a:tr>
              <a:tr h="122889">
                <a:tc>
                  <a:txBody>
                    <a:bodyPr/>
                    <a:lstStyle/>
                    <a:p>
                      <a:pPr marL="0" marR="0">
                        <a:lnSpc>
                          <a:spcPct val="107000"/>
                        </a:lnSpc>
                        <a:spcBef>
                          <a:spcPts val="0"/>
                        </a:spcBef>
                        <a:spcAft>
                          <a:spcPts val="0"/>
                        </a:spcAft>
                      </a:pPr>
                      <a:r>
                        <a:rPr lang="en-GB" sz="800" b="1" kern="1200">
                          <a:solidFill>
                            <a:srgbClr val="404040"/>
                          </a:solidFill>
                          <a:effectLst/>
                          <a:latin typeface="+mj-lt"/>
                        </a:rPr>
                        <a:t>C African Republic</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571846860"/>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Chad</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840379257"/>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Congo, Dem. Rep.</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695027866"/>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Congo, Rep.</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632053407"/>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Cote d'Ivoire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121594710"/>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Egypt, Arab Rep.</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788711388"/>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Ethiopia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037859494"/>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Gabon</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214561177"/>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Gambia, The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564105863"/>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Ghana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361960905"/>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Guinea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322224065"/>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Kenya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224152138"/>
                  </a:ext>
                </a:extLst>
              </a:tr>
              <a:tr h="122889">
                <a:tc>
                  <a:txBody>
                    <a:bodyPr/>
                    <a:lstStyle/>
                    <a:p>
                      <a:pPr marL="0" marR="0">
                        <a:lnSpc>
                          <a:spcPct val="107000"/>
                        </a:lnSpc>
                        <a:spcBef>
                          <a:spcPts val="0"/>
                        </a:spcBef>
                        <a:spcAft>
                          <a:spcPts val="0"/>
                        </a:spcAft>
                      </a:pPr>
                      <a:r>
                        <a:rPr lang="en-GB" sz="800" b="1" kern="1200">
                          <a:solidFill>
                            <a:srgbClr val="404040"/>
                          </a:solidFill>
                          <a:effectLst/>
                          <a:latin typeface="+mj-lt"/>
                        </a:rPr>
                        <a:t>Lesotho</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853384680"/>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Madagascar</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865975915"/>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Malawi</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486956310"/>
                  </a:ext>
                </a:extLst>
              </a:tr>
              <a:tr h="122889">
                <a:tc>
                  <a:txBody>
                    <a:bodyPr/>
                    <a:lstStyle/>
                    <a:p>
                      <a:pPr marL="0" marR="0">
                        <a:lnSpc>
                          <a:spcPct val="107000"/>
                        </a:lnSpc>
                        <a:spcBef>
                          <a:spcPts val="0"/>
                        </a:spcBef>
                        <a:spcAft>
                          <a:spcPts val="0"/>
                        </a:spcAft>
                      </a:pPr>
                      <a:r>
                        <a:rPr lang="en-GB" sz="800" b="1" kern="1200">
                          <a:solidFill>
                            <a:srgbClr val="404040"/>
                          </a:solidFill>
                          <a:effectLst/>
                          <a:latin typeface="+mj-lt"/>
                        </a:rPr>
                        <a:t>Mali</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231973119"/>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Mauritania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833529063"/>
                  </a:ext>
                </a:extLst>
              </a:tr>
              <a:tr h="122889">
                <a:tc>
                  <a:txBody>
                    <a:bodyPr/>
                    <a:lstStyle/>
                    <a:p>
                      <a:pPr marL="0" marR="0">
                        <a:lnSpc>
                          <a:spcPct val="107000"/>
                        </a:lnSpc>
                        <a:spcBef>
                          <a:spcPts val="0"/>
                        </a:spcBef>
                        <a:spcAft>
                          <a:spcPts val="0"/>
                        </a:spcAft>
                      </a:pPr>
                      <a:r>
                        <a:rPr lang="en-GB" sz="800" b="1" kern="1200">
                          <a:solidFill>
                            <a:srgbClr val="404040"/>
                          </a:solidFill>
                          <a:effectLst/>
                          <a:latin typeface="+mj-lt"/>
                        </a:rPr>
                        <a:t>Mauritius </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403678182"/>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Morocco</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126524566"/>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Mozambique</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47788372"/>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Namibia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068580759"/>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Niger</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66870552"/>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Nigeria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351618488"/>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Senegal</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271645012"/>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Somalia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648464438"/>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South Africa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557103600"/>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Sudan</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614516544"/>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Swaziland</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920199701"/>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Tanzania</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236444768"/>
                  </a:ext>
                </a:extLst>
              </a:tr>
              <a:tr h="122889">
                <a:tc>
                  <a:txBody>
                    <a:bodyPr/>
                    <a:lstStyle/>
                    <a:p>
                      <a:pPr marL="0" marR="0">
                        <a:lnSpc>
                          <a:spcPct val="107000"/>
                        </a:lnSpc>
                        <a:spcBef>
                          <a:spcPts val="0"/>
                        </a:spcBef>
                        <a:spcAft>
                          <a:spcPts val="0"/>
                        </a:spcAft>
                      </a:pPr>
                      <a:r>
                        <a:rPr lang="en-GB" sz="800" b="1" kern="1200">
                          <a:solidFill>
                            <a:srgbClr val="404040"/>
                          </a:solidFill>
                          <a:effectLst/>
                          <a:latin typeface="+mj-lt"/>
                        </a:rPr>
                        <a:t>Togo</a:t>
                      </a:r>
                      <a:endParaRPr lang="en-GB" sz="8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77763413"/>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Tunisia</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455647421"/>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Uganda</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srgbClr val="404040"/>
                          </a:solidFill>
                          <a:effectLst/>
                          <a:uLnTx/>
                          <a:uFillTx/>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485827771"/>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Zambia</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632077458"/>
                  </a:ext>
                </a:extLst>
              </a:tr>
              <a:tr h="122889">
                <a:tc>
                  <a:txBody>
                    <a:bodyPr/>
                    <a:lstStyle/>
                    <a:p>
                      <a:pPr marL="0" marR="0">
                        <a:lnSpc>
                          <a:spcPct val="107000"/>
                        </a:lnSpc>
                        <a:spcBef>
                          <a:spcPts val="0"/>
                        </a:spcBef>
                        <a:spcAft>
                          <a:spcPts val="0"/>
                        </a:spcAft>
                      </a:pPr>
                      <a:r>
                        <a:rPr lang="en-US" sz="800" b="1" kern="1200">
                          <a:solidFill>
                            <a:srgbClr val="404040"/>
                          </a:solidFill>
                          <a:effectLst/>
                          <a:latin typeface="+mj-lt"/>
                        </a:rPr>
                        <a:t>Zimbabwe</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800" kern="1200">
                          <a:solidFill>
                            <a:srgbClr val="404040"/>
                          </a:solidFill>
                          <a:effectLst/>
                          <a:latin typeface="+mj-lt"/>
                        </a:rPr>
                        <a:t>X</a:t>
                      </a: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8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3719688"/>
                  </a:ext>
                </a:extLst>
              </a:tr>
            </a:tbl>
          </a:graphicData>
        </a:graphic>
      </p:graphicFrame>
      <p:sp>
        <p:nvSpPr>
          <p:cNvPr id="13" name="Rectangle 12">
            <a:extLst>
              <a:ext uri="{FF2B5EF4-FFF2-40B4-BE49-F238E27FC236}">
                <a16:creationId xmlns:a16="http://schemas.microsoft.com/office/drawing/2014/main" id="{AE4B3901-F589-F229-E079-63BF2910F986}"/>
              </a:ext>
            </a:extLst>
          </p:cNvPr>
          <p:cNvSpPr/>
          <p:nvPr/>
        </p:nvSpPr>
        <p:spPr>
          <a:xfrm>
            <a:off x="1043221" y="1629193"/>
            <a:ext cx="5620335" cy="376066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23B0F6F-86DB-5F4B-0288-97A6651A8C5B}"/>
              </a:ext>
            </a:extLst>
          </p:cNvPr>
          <p:cNvSpPr txBox="1"/>
          <p:nvPr/>
        </p:nvSpPr>
        <p:spPr>
          <a:xfrm>
            <a:off x="6995886" y="6239767"/>
            <a:ext cx="506569" cy="230832"/>
          </a:xfrm>
          <a:prstGeom prst="rect">
            <a:avLst/>
          </a:prstGeom>
          <a:noFill/>
        </p:spPr>
        <p:txBody>
          <a:bodyPr wrap="square" rtlCol="0">
            <a:spAutoFit/>
          </a:bodyPr>
          <a:lstStyle/>
          <a:p>
            <a:r>
              <a:rPr lang="en-US" sz="900">
                <a:latin typeface="+mj-lt"/>
              </a:rPr>
              <a:t>X : Yes</a:t>
            </a:r>
          </a:p>
        </p:txBody>
      </p:sp>
    </p:spTree>
    <p:extLst>
      <p:ext uri="{BB962C8B-B14F-4D97-AF65-F5344CB8AC3E}">
        <p14:creationId xmlns:p14="http://schemas.microsoft.com/office/powerpoint/2010/main" val="2451955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a:xfrm>
            <a:off x="771524" y="357725"/>
            <a:ext cx="9780362" cy="650875"/>
          </a:xfrm>
        </p:spPr>
        <p:txBody>
          <a:bodyPr>
            <a:normAutofit fontScale="90000"/>
          </a:bodyPr>
          <a:lstStyle/>
          <a:p>
            <a:r>
              <a:rPr lang="en-US" sz="3200">
                <a:solidFill>
                  <a:srgbClr val="283378"/>
                </a:solidFill>
                <a:latin typeface="Arial" panose="020B0604020202020204" pitchFamily="34" charset="0"/>
                <a:cs typeface="Arial" panose="020B0604020202020204" pitchFamily="34" charset="0"/>
              </a:rPr>
              <a:t>Capacity for conservative kidney management (CKM)</a:t>
            </a:r>
            <a:endParaRPr lang="LID4096"/>
          </a:p>
        </p:txBody>
      </p:sp>
      <p:sp>
        <p:nvSpPr>
          <p:cNvPr id="7" name="Date Placeholder 3">
            <a:extLst>
              <a:ext uri="{FF2B5EF4-FFF2-40B4-BE49-F238E27FC236}">
                <a16:creationId xmlns:a16="http://schemas.microsoft.com/office/drawing/2014/main" id="{96327F49-AB38-5F8B-05D4-34BCC340DC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8" name="Footer Placeholder 4">
            <a:extLst>
              <a:ext uri="{FF2B5EF4-FFF2-40B4-BE49-F238E27FC236}">
                <a16:creationId xmlns:a16="http://schemas.microsoft.com/office/drawing/2014/main" id="{5FD83794-1D83-4AAF-DF7A-24A0DD157E5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E823CBD3-CAC8-9EF2-0A56-0F991FA5A88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42</a:t>
            </a:fld>
            <a:endParaRPr lang="en-US"/>
          </a:p>
        </p:txBody>
      </p:sp>
      <p:graphicFrame>
        <p:nvGraphicFramePr>
          <p:cNvPr id="4" name="Table 3">
            <a:extLst>
              <a:ext uri="{FF2B5EF4-FFF2-40B4-BE49-F238E27FC236}">
                <a16:creationId xmlns:a16="http://schemas.microsoft.com/office/drawing/2014/main" id="{9656E007-6F78-1000-432D-38BB1F1F3AD6}"/>
              </a:ext>
            </a:extLst>
          </p:cNvPr>
          <p:cNvGraphicFramePr>
            <a:graphicFrameLocks noGrp="1"/>
          </p:cNvGraphicFramePr>
          <p:nvPr>
            <p:extLst>
              <p:ext uri="{D42A27DB-BD31-4B8C-83A1-F6EECF244321}">
                <p14:modId xmlns:p14="http://schemas.microsoft.com/office/powerpoint/2010/main" val="2901472809"/>
              </p:ext>
            </p:extLst>
          </p:nvPr>
        </p:nvGraphicFramePr>
        <p:xfrm>
          <a:off x="7919876" y="899496"/>
          <a:ext cx="3951558" cy="5555715"/>
        </p:xfrm>
        <a:graphic>
          <a:graphicData uri="http://schemas.openxmlformats.org/drawingml/2006/table">
            <a:tbl>
              <a:tblPr firstRow="1" firstCol="1" bandRow="1">
                <a:tableStyleId>{F5AB1C69-6EDB-4FF4-983F-18BD219EF322}</a:tableStyleId>
              </a:tblPr>
              <a:tblGrid>
                <a:gridCol w="1031675">
                  <a:extLst>
                    <a:ext uri="{9D8B030D-6E8A-4147-A177-3AD203B41FA5}">
                      <a16:colId xmlns:a16="http://schemas.microsoft.com/office/drawing/2014/main" val="531040620"/>
                    </a:ext>
                  </a:extLst>
                </a:gridCol>
                <a:gridCol w="717388">
                  <a:extLst>
                    <a:ext uri="{9D8B030D-6E8A-4147-A177-3AD203B41FA5}">
                      <a16:colId xmlns:a16="http://schemas.microsoft.com/office/drawing/2014/main" val="1002657171"/>
                    </a:ext>
                  </a:extLst>
                </a:gridCol>
                <a:gridCol w="757323">
                  <a:extLst>
                    <a:ext uri="{9D8B030D-6E8A-4147-A177-3AD203B41FA5}">
                      <a16:colId xmlns:a16="http://schemas.microsoft.com/office/drawing/2014/main" val="2257709312"/>
                    </a:ext>
                  </a:extLst>
                </a:gridCol>
                <a:gridCol w="704524">
                  <a:extLst>
                    <a:ext uri="{9D8B030D-6E8A-4147-A177-3AD203B41FA5}">
                      <a16:colId xmlns:a16="http://schemas.microsoft.com/office/drawing/2014/main" val="3557898683"/>
                    </a:ext>
                  </a:extLst>
                </a:gridCol>
                <a:gridCol w="740648">
                  <a:extLst>
                    <a:ext uri="{9D8B030D-6E8A-4147-A177-3AD203B41FA5}">
                      <a16:colId xmlns:a16="http://schemas.microsoft.com/office/drawing/2014/main" val="4189308240"/>
                    </a:ext>
                  </a:extLst>
                </a:gridCol>
              </a:tblGrid>
              <a:tr h="148534">
                <a:tc rowSpan="2">
                  <a:txBody>
                    <a:bodyPr/>
                    <a:lstStyle/>
                    <a:p>
                      <a:pPr marL="0" marR="0" algn="ctr">
                        <a:lnSpc>
                          <a:spcPct val="107000"/>
                        </a:lnSpc>
                        <a:spcBef>
                          <a:spcPts val="0"/>
                        </a:spcBef>
                        <a:spcAft>
                          <a:spcPts val="0"/>
                        </a:spcAft>
                      </a:pPr>
                      <a:r>
                        <a:rPr lang="en-US" sz="700" b="1" kern="1200">
                          <a:solidFill>
                            <a:srgbClr val="FFFFFF"/>
                          </a:solidFill>
                          <a:effectLst/>
                          <a:latin typeface="+mj-lt"/>
                        </a:rPr>
                        <a:t>Country</a:t>
                      </a:r>
                      <a:endParaRPr lang="en-GB" sz="700">
                        <a:effectLst/>
                        <a:latin typeface="+mj-lt"/>
                        <a:ea typeface="Calibri" panose="020F0502020204030204" pitchFamily="34" charset="0"/>
                        <a:cs typeface="Times New Roman" panose="02020603050405020304" pitchFamily="18" charset="0"/>
                      </a:endParaRPr>
                    </a:p>
                  </a:txBody>
                  <a:tcPr marL="0" marR="0" marT="0" marB="0" anchor="ctr"/>
                </a:tc>
                <a:tc gridSpan="4">
                  <a:txBody>
                    <a:bodyPr/>
                    <a:lstStyle/>
                    <a:p>
                      <a:pPr marL="0" marR="0" algn="ctr">
                        <a:lnSpc>
                          <a:spcPct val="107000"/>
                        </a:lnSpc>
                        <a:spcBef>
                          <a:spcPts val="0"/>
                        </a:spcBef>
                        <a:spcAft>
                          <a:spcPts val="0"/>
                        </a:spcAft>
                      </a:pPr>
                      <a:r>
                        <a:rPr lang="en-US" sz="700" b="1">
                          <a:latin typeface="+mj-lt"/>
                        </a:rPr>
                        <a:t>Established conservative care that is chosen or medically advised</a:t>
                      </a:r>
                      <a:endParaRPr lang="en-GB" sz="700" b="1">
                        <a:effectLst/>
                        <a:latin typeface="+mj-lt"/>
                        <a:ea typeface="Calibri" panose="020F0502020204030204" pitchFamily="34" charset="0"/>
                        <a:cs typeface="Times New Roman" panose="02020603050405020304" pitchFamily="18" charset="0"/>
                      </a:endParaRPr>
                    </a:p>
                  </a:txBody>
                  <a:tcPr marL="18337" marR="18337" marT="6251" marB="0" anchor="ctr"/>
                </a:tc>
                <a:tc hMerge="1">
                  <a:txBody>
                    <a:bodyPr/>
                    <a:lstStyle/>
                    <a:p>
                      <a:endParaRPr lang="en-GB"/>
                    </a:p>
                  </a:txBody>
                  <a:tcPr/>
                </a:tc>
                <a:tc hMerge="1">
                  <a:txBody>
                    <a:bodyPr/>
                    <a:lstStyle/>
                    <a:p>
                      <a:endParaRPr lang="en-GB"/>
                    </a:p>
                  </a:txBody>
                  <a:tcPr>
                    <a:lnL w="12700" cap="flat" cmpd="sng" algn="ctr">
                      <a:solidFill>
                        <a:srgbClr val="00A8CB"/>
                      </a:solidFill>
                      <a:prstDash val="solid"/>
                      <a:round/>
                      <a:headEnd type="none" w="med" len="med"/>
                      <a:tailEnd type="none" w="med" len="med"/>
                    </a:lnL>
                  </a:tcPr>
                </a:tc>
                <a:tc hMerge="1">
                  <a:txBody>
                    <a:bodyPr/>
                    <a:lstStyle/>
                    <a:p>
                      <a:endParaRPr lang="en-GB"/>
                    </a:p>
                  </a:txBody>
                  <a:tcPr/>
                </a:tc>
                <a:extLst>
                  <a:ext uri="{0D108BD9-81ED-4DB2-BD59-A6C34878D82A}">
                    <a16:rowId xmlns:a16="http://schemas.microsoft.com/office/drawing/2014/main" val="1519729164"/>
                  </a:ext>
                </a:extLst>
              </a:tr>
              <a:tr h="368732">
                <a:tc vMerge="1">
                  <a:txBody>
                    <a:bodyPr/>
                    <a:lstStyle/>
                    <a:p>
                      <a:endParaRPr lang="en-GB"/>
                    </a:p>
                  </a:txBody>
                  <a:tcPr/>
                </a:tc>
                <a:tc>
                  <a:txBody>
                    <a:bodyPr/>
                    <a:lstStyle/>
                    <a:p>
                      <a:pPr marL="0" marR="0" algn="ctr">
                        <a:lnSpc>
                          <a:spcPct val="107000"/>
                        </a:lnSpc>
                        <a:spcBef>
                          <a:spcPts val="0"/>
                        </a:spcBef>
                        <a:spcAft>
                          <a:spcPts val="0"/>
                        </a:spcAft>
                      </a:pPr>
                      <a:r>
                        <a:rPr lang="en-ZA" sz="700" kern="1200">
                          <a:solidFill>
                            <a:srgbClr val="404040"/>
                          </a:solidFill>
                          <a:effectLst/>
                          <a:latin typeface="+mj-lt"/>
                        </a:rPr>
                        <a:t>Generally available</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ZA" sz="700" kern="1200">
                          <a:solidFill>
                            <a:srgbClr val="404040"/>
                          </a:solidFill>
                          <a:effectLst/>
                          <a:latin typeface="+mj-lt"/>
                        </a:rPr>
                        <a:t>Generally not available</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ZA" sz="700" kern="1200">
                          <a:solidFill>
                            <a:srgbClr val="404040"/>
                          </a:solidFill>
                          <a:effectLst/>
                          <a:latin typeface="+mj-lt"/>
                        </a:rPr>
                        <a:t>Unknown</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tc>
                  <a:txBody>
                    <a:bodyPr/>
                    <a:lstStyle/>
                    <a:p>
                      <a:pPr marL="0" marR="0" algn="ctr">
                        <a:lnSpc>
                          <a:spcPct val="107000"/>
                        </a:lnSpc>
                        <a:spcBef>
                          <a:spcPts val="0"/>
                        </a:spcBef>
                        <a:spcAft>
                          <a:spcPts val="0"/>
                        </a:spcAft>
                      </a:pPr>
                      <a:r>
                        <a:rPr lang="en-ZA" sz="700" kern="1200">
                          <a:solidFill>
                            <a:srgbClr val="404040"/>
                          </a:solidFill>
                          <a:effectLst/>
                          <a:latin typeface="+mj-lt"/>
                        </a:rPr>
                        <a:t>N/A (conservative care not available)</a:t>
                      </a:r>
                      <a:endParaRPr lang="en-GB" sz="700">
                        <a:effectLst/>
                        <a:latin typeface="+mj-lt"/>
                        <a:ea typeface="Calibri" panose="020F0502020204030204" pitchFamily="34" charset="0"/>
                        <a:cs typeface="Times New Roman" panose="02020603050405020304" pitchFamily="18" charset="0"/>
                      </a:endParaRPr>
                    </a:p>
                  </a:txBody>
                  <a:tcPr marL="17517" marR="17517" marT="5972" marB="0" anchor="ctr"/>
                </a:tc>
                <a:extLst>
                  <a:ext uri="{0D108BD9-81ED-4DB2-BD59-A6C34878D82A}">
                    <a16:rowId xmlns:a16="http://schemas.microsoft.com/office/drawing/2014/main" val="224422859"/>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Angola</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789006124"/>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Benin</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721284202"/>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Botswana</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44470756"/>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Burkina Faso</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615267636"/>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Burundi</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090484987"/>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Cameroon</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67401382"/>
                  </a:ext>
                </a:extLst>
              </a:tr>
              <a:tr h="122889">
                <a:tc>
                  <a:txBody>
                    <a:bodyPr/>
                    <a:lstStyle/>
                    <a:p>
                      <a:pPr marL="0" marR="0">
                        <a:lnSpc>
                          <a:spcPct val="107000"/>
                        </a:lnSpc>
                        <a:spcBef>
                          <a:spcPts val="0"/>
                        </a:spcBef>
                        <a:spcAft>
                          <a:spcPts val="0"/>
                        </a:spcAft>
                      </a:pPr>
                      <a:r>
                        <a:rPr lang="en-GB" sz="700" b="1" kern="1200">
                          <a:solidFill>
                            <a:srgbClr val="404040"/>
                          </a:solidFill>
                          <a:effectLst/>
                          <a:latin typeface="+mj-lt"/>
                        </a:rPr>
                        <a:t>Cape Verde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36737977"/>
                  </a:ext>
                </a:extLst>
              </a:tr>
              <a:tr h="122889">
                <a:tc>
                  <a:txBody>
                    <a:bodyPr/>
                    <a:lstStyle/>
                    <a:p>
                      <a:pPr marL="0" marR="0">
                        <a:lnSpc>
                          <a:spcPct val="107000"/>
                        </a:lnSpc>
                        <a:spcBef>
                          <a:spcPts val="0"/>
                        </a:spcBef>
                        <a:spcAft>
                          <a:spcPts val="0"/>
                        </a:spcAft>
                      </a:pPr>
                      <a:r>
                        <a:rPr lang="en-GB" sz="700" b="1" kern="1200">
                          <a:solidFill>
                            <a:srgbClr val="404040"/>
                          </a:solidFill>
                          <a:effectLst/>
                          <a:latin typeface="+mj-lt"/>
                        </a:rPr>
                        <a:t>C African Republic</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571846860"/>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Chad</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840379257"/>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Congo, Dem.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695027866"/>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Congo,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632053407"/>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Cote d'Ivoire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121594710"/>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Egypt, Arab Rep.</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788711388"/>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Ethiopia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037859494"/>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Gabon</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214561177"/>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Gambia, The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564105863"/>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Ghana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361960905"/>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Guinea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322224065"/>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Kenya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224152138"/>
                  </a:ext>
                </a:extLst>
              </a:tr>
              <a:tr h="122889">
                <a:tc>
                  <a:txBody>
                    <a:bodyPr/>
                    <a:lstStyle/>
                    <a:p>
                      <a:pPr marL="0" marR="0">
                        <a:lnSpc>
                          <a:spcPct val="107000"/>
                        </a:lnSpc>
                        <a:spcBef>
                          <a:spcPts val="0"/>
                        </a:spcBef>
                        <a:spcAft>
                          <a:spcPts val="0"/>
                        </a:spcAft>
                      </a:pPr>
                      <a:r>
                        <a:rPr lang="en-GB" sz="700" b="1" kern="1200">
                          <a:solidFill>
                            <a:srgbClr val="404040"/>
                          </a:solidFill>
                          <a:effectLst/>
                          <a:latin typeface="+mj-lt"/>
                        </a:rPr>
                        <a:t>Lesotho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853384680"/>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Madagascar</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865975915"/>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Malawi</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486956310"/>
                  </a:ext>
                </a:extLst>
              </a:tr>
              <a:tr h="122889">
                <a:tc>
                  <a:txBody>
                    <a:bodyPr/>
                    <a:lstStyle/>
                    <a:p>
                      <a:pPr marL="0" marR="0">
                        <a:lnSpc>
                          <a:spcPct val="107000"/>
                        </a:lnSpc>
                        <a:spcBef>
                          <a:spcPts val="0"/>
                        </a:spcBef>
                        <a:spcAft>
                          <a:spcPts val="0"/>
                        </a:spcAft>
                      </a:pPr>
                      <a:r>
                        <a:rPr lang="en-GB" sz="700" b="1" kern="1200">
                          <a:solidFill>
                            <a:srgbClr val="404040"/>
                          </a:solidFill>
                          <a:effectLst/>
                          <a:latin typeface="+mj-lt"/>
                        </a:rPr>
                        <a:t>Mali</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231973119"/>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Mauritania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833529063"/>
                  </a:ext>
                </a:extLst>
              </a:tr>
              <a:tr h="122889">
                <a:tc>
                  <a:txBody>
                    <a:bodyPr/>
                    <a:lstStyle/>
                    <a:p>
                      <a:pPr marL="0" marR="0">
                        <a:lnSpc>
                          <a:spcPct val="107000"/>
                        </a:lnSpc>
                        <a:spcBef>
                          <a:spcPts val="0"/>
                        </a:spcBef>
                        <a:spcAft>
                          <a:spcPts val="0"/>
                        </a:spcAft>
                      </a:pPr>
                      <a:r>
                        <a:rPr lang="en-GB" sz="700" b="1" kern="1200">
                          <a:solidFill>
                            <a:srgbClr val="404040"/>
                          </a:solidFill>
                          <a:effectLst/>
                          <a:latin typeface="+mj-lt"/>
                        </a:rPr>
                        <a:t>Mauritius </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403678182"/>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Morocco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126524566"/>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Mozambique</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47788372"/>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Namibia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068580759"/>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Niger</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66870552"/>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Nigeria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351618488"/>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Senegal</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271645012"/>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Somalia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3648464438"/>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South Africa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557103600"/>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Sudan</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614516544"/>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Swaziland</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920199701"/>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Tanzania</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236444768"/>
                  </a:ext>
                </a:extLst>
              </a:tr>
              <a:tr h="122889">
                <a:tc>
                  <a:txBody>
                    <a:bodyPr/>
                    <a:lstStyle/>
                    <a:p>
                      <a:pPr marL="0" marR="0">
                        <a:lnSpc>
                          <a:spcPct val="107000"/>
                        </a:lnSpc>
                        <a:spcBef>
                          <a:spcPts val="0"/>
                        </a:spcBef>
                        <a:spcAft>
                          <a:spcPts val="0"/>
                        </a:spcAft>
                      </a:pPr>
                      <a:r>
                        <a:rPr lang="en-GB" sz="700" b="1" kern="1200">
                          <a:solidFill>
                            <a:srgbClr val="404040"/>
                          </a:solidFill>
                          <a:effectLst/>
                          <a:latin typeface="+mj-lt"/>
                        </a:rPr>
                        <a:t>Togo</a:t>
                      </a:r>
                      <a:endParaRPr lang="en-GB" sz="700" b="1" kern="1200">
                        <a:solidFill>
                          <a:srgbClr val="404040"/>
                        </a:solidFill>
                        <a:effectLst/>
                        <a:latin typeface="+mj-lt"/>
                        <a:ea typeface="Calibri" panose="020F0502020204030204" pitchFamily="34" charset="0"/>
                        <a:cs typeface="Arial" panose="020B0604020202020204" pitchFamily="34"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77763413"/>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Tunisia</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2455647421"/>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Uganda</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1485827771"/>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Zambia</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srgbClr val="404040"/>
                          </a:solidFill>
                          <a:effectLst/>
                          <a:uLnTx/>
                          <a:uFillTx/>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632077458"/>
                  </a:ext>
                </a:extLst>
              </a:tr>
              <a:tr h="122889">
                <a:tc>
                  <a:txBody>
                    <a:bodyPr/>
                    <a:lstStyle/>
                    <a:p>
                      <a:pPr marL="0" marR="0">
                        <a:lnSpc>
                          <a:spcPct val="107000"/>
                        </a:lnSpc>
                        <a:spcBef>
                          <a:spcPts val="0"/>
                        </a:spcBef>
                        <a:spcAft>
                          <a:spcPts val="0"/>
                        </a:spcAft>
                      </a:pPr>
                      <a:r>
                        <a:rPr lang="en-US" sz="700" b="1" kern="1200">
                          <a:solidFill>
                            <a:srgbClr val="404040"/>
                          </a:solidFill>
                          <a:effectLst/>
                          <a:latin typeface="+mj-lt"/>
                        </a:rPr>
                        <a:t>Zimbabwe</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r>
                        <a:rPr lang="en-US" sz="700" kern="1200">
                          <a:solidFill>
                            <a:srgbClr val="404040"/>
                          </a:solidFill>
                          <a:effectLst/>
                          <a:latin typeface="+mj-lt"/>
                        </a:rPr>
                        <a:t>X</a:t>
                      </a: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tc>
                  <a:txBody>
                    <a:bodyPr/>
                    <a:lstStyle/>
                    <a:p>
                      <a:pPr marL="0" marR="0" algn="ctr">
                        <a:lnSpc>
                          <a:spcPct val="107000"/>
                        </a:lnSpc>
                        <a:spcBef>
                          <a:spcPts val="0"/>
                        </a:spcBef>
                        <a:spcAft>
                          <a:spcPts val="0"/>
                        </a:spcAft>
                      </a:pPr>
                      <a:endParaRPr lang="en-GB" sz="700">
                        <a:effectLst/>
                        <a:latin typeface="+mj-lt"/>
                        <a:ea typeface="Calibri" panose="020F0502020204030204" pitchFamily="34" charset="0"/>
                        <a:cs typeface="Times New Roman" panose="02020603050405020304" pitchFamily="18" charset="0"/>
                      </a:endParaRPr>
                    </a:p>
                  </a:txBody>
                  <a:tcPr marL="18337" marR="18337" marT="6251" marB="0" anchor="ctr"/>
                </a:tc>
                <a:extLst>
                  <a:ext uri="{0D108BD9-81ED-4DB2-BD59-A6C34878D82A}">
                    <a16:rowId xmlns:a16="http://schemas.microsoft.com/office/drawing/2014/main" val="43719688"/>
                  </a:ext>
                </a:extLst>
              </a:tr>
            </a:tbl>
          </a:graphicData>
        </a:graphic>
      </p:graphicFrame>
      <p:pic>
        <p:nvPicPr>
          <p:cNvPr id="5" name="Picture 4">
            <a:extLst>
              <a:ext uri="{FF2B5EF4-FFF2-40B4-BE49-F238E27FC236}">
                <a16:creationId xmlns:a16="http://schemas.microsoft.com/office/drawing/2014/main" id="{482B46FB-3FC3-3EAC-689D-67EE35163DA6}"/>
              </a:ext>
            </a:extLst>
          </p:cNvPr>
          <p:cNvPicPr>
            <a:picLocks noChangeAspect="1"/>
          </p:cNvPicPr>
          <p:nvPr/>
        </p:nvPicPr>
        <p:blipFill>
          <a:blip r:embed="rId2"/>
          <a:stretch>
            <a:fillRect/>
          </a:stretch>
        </p:blipFill>
        <p:spPr>
          <a:xfrm>
            <a:off x="1132559" y="1807530"/>
            <a:ext cx="5777775" cy="3565194"/>
          </a:xfrm>
          <a:prstGeom prst="rect">
            <a:avLst/>
          </a:prstGeom>
        </p:spPr>
      </p:pic>
      <p:sp>
        <p:nvSpPr>
          <p:cNvPr id="6" name="Oval 5">
            <a:extLst>
              <a:ext uri="{FF2B5EF4-FFF2-40B4-BE49-F238E27FC236}">
                <a16:creationId xmlns:a16="http://schemas.microsoft.com/office/drawing/2014/main" id="{176C20D9-2257-7176-C275-A68A29E3F0CE}"/>
              </a:ext>
            </a:extLst>
          </p:cNvPr>
          <p:cNvSpPr/>
          <p:nvPr/>
        </p:nvSpPr>
        <p:spPr>
          <a:xfrm>
            <a:off x="3177609" y="1818040"/>
            <a:ext cx="2412597" cy="145067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AC05021-D4C1-3184-31BE-C88F85363114}"/>
              </a:ext>
            </a:extLst>
          </p:cNvPr>
          <p:cNvSpPr/>
          <p:nvPr/>
        </p:nvSpPr>
        <p:spPr>
          <a:xfrm>
            <a:off x="1132559" y="1797021"/>
            <a:ext cx="5777775" cy="356519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E9659188-76AD-1CB4-6045-9A928A3C3626}"/>
              </a:ext>
            </a:extLst>
          </p:cNvPr>
          <p:cNvSpPr txBox="1"/>
          <p:nvPr/>
        </p:nvSpPr>
        <p:spPr>
          <a:xfrm>
            <a:off x="7264400" y="6284831"/>
            <a:ext cx="506569" cy="215444"/>
          </a:xfrm>
          <a:prstGeom prst="rect">
            <a:avLst/>
          </a:prstGeom>
          <a:noFill/>
        </p:spPr>
        <p:txBody>
          <a:bodyPr wrap="square" rtlCol="0">
            <a:spAutoFit/>
          </a:bodyPr>
          <a:lstStyle/>
          <a:p>
            <a:r>
              <a:rPr lang="en-US" sz="800"/>
              <a:t>X : Yes</a:t>
            </a:r>
          </a:p>
        </p:txBody>
      </p:sp>
    </p:spTree>
    <p:extLst>
      <p:ext uri="{BB962C8B-B14F-4D97-AF65-F5344CB8AC3E}">
        <p14:creationId xmlns:p14="http://schemas.microsoft.com/office/powerpoint/2010/main" val="2399072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a:xfrm>
            <a:off x="771524" y="357725"/>
            <a:ext cx="9330419" cy="650875"/>
          </a:xfrm>
        </p:spPr>
        <p:txBody>
          <a:bodyPr>
            <a:normAutofit fontScale="90000"/>
          </a:bodyPr>
          <a:lstStyle/>
          <a:p>
            <a:r>
              <a:rPr lang="en-US" sz="3200">
                <a:solidFill>
                  <a:srgbClr val="283378"/>
                </a:solidFill>
                <a:latin typeface="Arial" panose="020B0604020202020204" pitchFamily="34" charset="0"/>
                <a:cs typeface="Arial" panose="020B0604020202020204" pitchFamily="34" charset="0"/>
              </a:rPr>
              <a:t>Capacity for conservative kidney management (CKM)</a:t>
            </a:r>
            <a:endParaRPr lang="LID4096"/>
          </a:p>
        </p:txBody>
      </p:sp>
      <p:sp>
        <p:nvSpPr>
          <p:cNvPr id="7" name="Date Placeholder 3">
            <a:extLst>
              <a:ext uri="{FF2B5EF4-FFF2-40B4-BE49-F238E27FC236}">
                <a16:creationId xmlns:a16="http://schemas.microsoft.com/office/drawing/2014/main" id="{96327F49-AB38-5F8B-05D4-34BCC340DC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8" name="Footer Placeholder 4">
            <a:extLst>
              <a:ext uri="{FF2B5EF4-FFF2-40B4-BE49-F238E27FC236}">
                <a16:creationId xmlns:a16="http://schemas.microsoft.com/office/drawing/2014/main" id="{5FD83794-1D83-4AAF-DF7A-24A0DD157E5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E823CBD3-CAC8-9EF2-0A56-0F991FA5A88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43</a:t>
            </a:fld>
            <a:endParaRPr lang="en-US"/>
          </a:p>
        </p:txBody>
      </p:sp>
      <p:pic>
        <p:nvPicPr>
          <p:cNvPr id="4" name="Picture 3">
            <a:extLst>
              <a:ext uri="{FF2B5EF4-FFF2-40B4-BE49-F238E27FC236}">
                <a16:creationId xmlns:a16="http://schemas.microsoft.com/office/drawing/2014/main" id="{D95F6E8C-AFCF-9CEA-2373-656F9275A1D3}"/>
              </a:ext>
            </a:extLst>
          </p:cNvPr>
          <p:cNvPicPr>
            <a:picLocks noChangeAspect="1"/>
          </p:cNvPicPr>
          <p:nvPr/>
        </p:nvPicPr>
        <p:blipFill>
          <a:blip r:embed="rId2"/>
          <a:stretch>
            <a:fillRect/>
          </a:stretch>
        </p:blipFill>
        <p:spPr>
          <a:xfrm>
            <a:off x="323733" y="4017879"/>
            <a:ext cx="4499791" cy="2586955"/>
          </a:xfrm>
          <a:prstGeom prst="rect">
            <a:avLst/>
          </a:prstGeom>
        </p:spPr>
      </p:pic>
      <p:pic>
        <p:nvPicPr>
          <p:cNvPr id="5" name="Picture 4">
            <a:extLst>
              <a:ext uri="{FF2B5EF4-FFF2-40B4-BE49-F238E27FC236}">
                <a16:creationId xmlns:a16="http://schemas.microsoft.com/office/drawing/2014/main" id="{F1B8D791-97DC-D08A-11E5-D28E606CA0AB}"/>
              </a:ext>
            </a:extLst>
          </p:cNvPr>
          <p:cNvPicPr>
            <a:picLocks noChangeAspect="1"/>
          </p:cNvPicPr>
          <p:nvPr/>
        </p:nvPicPr>
        <p:blipFill>
          <a:blip r:embed="rId3"/>
          <a:stretch>
            <a:fillRect/>
          </a:stretch>
        </p:blipFill>
        <p:spPr>
          <a:xfrm>
            <a:off x="326897" y="1202610"/>
            <a:ext cx="4496628" cy="2544326"/>
          </a:xfrm>
          <a:prstGeom prst="rect">
            <a:avLst/>
          </a:prstGeom>
        </p:spPr>
      </p:pic>
      <p:sp>
        <p:nvSpPr>
          <p:cNvPr id="6" name="Rectangle 5">
            <a:extLst>
              <a:ext uri="{FF2B5EF4-FFF2-40B4-BE49-F238E27FC236}">
                <a16:creationId xmlns:a16="http://schemas.microsoft.com/office/drawing/2014/main" id="{62D18384-DA6B-01E9-AF5A-A30D3B61F7C3}"/>
              </a:ext>
            </a:extLst>
          </p:cNvPr>
          <p:cNvSpPr/>
          <p:nvPr/>
        </p:nvSpPr>
        <p:spPr>
          <a:xfrm>
            <a:off x="323733" y="875199"/>
            <a:ext cx="46106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Where resource constraints to prevent or limit access to KRT</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10" name="Rectangle 9">
            <a:extLst>
              <a:ext uri="{FF2B5EF4-FFF2-40B4-BE49-F238E27FC236}">
                <a16:creationId xmlns:a16="http://schemas.microsoft.com/office/drawing/2014/main" id="{CCA8ACDD-D4FB-50BE-D986-6490A76F5375}"/>
              </a:ext>
            </a:extLst>
          </p:cNvPr>
          <p:cNvSpPr/>
          <p:nvPr/>
        </p:nvSpPr>
        <p:spPr>
          <a:xfrm>
            <a:off x="151247" y="3704391"/>
            <a:ext cx="48335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Where there are no resource constraints to prevent or limit access to KRT</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11" name="Oval 10">
            <a:extLst>
              <a:ext uri="{FF2B5EF4-FFF2-40B4-BE49-F238E27FC236}">
                <a16:creationId xmlns:a16="http://schemas.microsoft.com/office/drawing/2014/main" id="{D43CD297-F7D8-E218-4A19-6005BD962893}"/>
              </a:ext>
            </a:extLst>
          </p:cNvPr>
          <p:cNvSpPr/>
          <p:nvPr/>
        </p:nvSpPr>
        <p:spPr>
          <a:xfrm>
            <a:off x="1939158" y="1251333"/>
            <a:ext cx="1823545" cy="102415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Table 11">
            <a:extLst>
              <a:ext uri="{FF2B5EF4-FFF2-40B4-BE49-F238E27FC236}">
                <a16:creationId xmlns:a16="http://schemas.microsoft.com/office/drawing/2014/main" id="{FE55DA64-6170-3815-0B00-C4CEF4B6CB6E}"/>
              </a:ext>
            </a:extLst>
          </p:cNvPr>
          <p:cNvGraphicFramePr>
            <a:graphicFrameLocks noGrp="1"/>
          </p:cNvGraphicFramePr>
          <p:nvPr>
            <p:extLst>
              <p:ext uri="{D42A27DB-BD31-4B8C-83A1-F6EECF244321}">
                <p14:modId xmlns:p14="http://schemas.microsoft.com/office/powerpoint/2010/main" val="2877695560"/>
              </p:ext>
            </p:extLst>
          </p:nvPr>
        </p:nvGraphicFramePr>
        <p:xfrm>
          <a:off x="5355855" y="920404"/>
          <a:ext cx="6532177" cy="5730240"/>
        </p:xfrm>
        <a:graphic>
          <a:graphicData uri="http://schemas.openxmlformats.org/drawingml/2006/table">
            <a:tbl>
              <a:tblPr firstRow="1" firstCol="1" bandRow="1">
                <a:tableStyleId>{F5AB1C69-6EDB-4FF4-983F-18BD219EF322}</a:tableStyleId>
              </a:tblPr>
              <a:tblGrid>
                <a:gridCol w="1031973">
                  <a:extLst>
                    <a:ext uri="{9D8B030D-6E8A-4147-A177-3AD203B41FA5}">
                      <a16:colId xmlns:a16="http://schemas.microsoft.com/office/drawing/2014/main" val="3200918797"/>
                    </a:ext>
                  </a:extLst>
                </a:gridCol>
                <a:gridCol w="675265">
                  <a:extLst>
                    <a:ext uri="{9D8B030D-6E8A-4147-A177-3AD203B41FA5}">
                      <a16:colId xmlns:a16="http://schemas.microsoft.com/office/drawing/2014/main" val="2967040803"/>
                    </a:ext>
                  </a:extLst>
                </a:gridCol>
                <a:gridCol w="675265">
                  <a:extLst>
                    <a:ext uri="{9D8B030D-6E8A-4147-A177-3AD203B41FA5}">
                      <a16:colId xmlns:a16="http://schemas.microsoft.com/office/drawing/2014/main" val="1390990698"/>
                    </a:ext>
                  </a:extLst>
                </a:gridCol>
                <a:gridCol w="675265">
                  <a:extLst>
                    <a:ext uri="{9D8B030D-6E8A-4147-A177-3AD203B41FA5}">
                      <a16:colId xmlns:a16="http://schemas.microsoft.com/office/drawing/2014/main" val="1245697995"/>
                    </a:ext>
                  </a:extLst>
                </a:gridCol>
                <a:gridCol w="675265">
                  <a:extLst>
                    <a:ext uri="{9D8B030D-6E8A-4147-A177-3AD203B41FA5}">
                      <a16:colId xmlns:a16="http://schemas.microsoft.com/office/drawing/2014/main" val="3517217516"/>
                    </a:ext>
                  </a:extLst>
                </a:gridCol>
                <a:gridCol w="675265">
                  <a:extLst>
                    <a:ext uri="{9D8B030D-6E8A-4147-A177-3AD203B41FA5}">
                      <a16:colId xmlns:a16="http://schemas.microsoft.com/office/drawing/2014/main" val="763321362"/>
                    </a:ext>
                  </a:extLst>
                </a:gridCol>
                <a:gridCol w="675265">
                  <a:extLst>
                    <a:ext uri="{9D8B030D-6E8A-4147-A177-3AD203B41FA5}">
                      <a16:colId xmlns:a16="http://schemas.microsoft.com/office/drawing/2014/main" val="3341061204"/>
                    </a:ext>
                  </a:extLst>
                </a:gridCol>
                <a:gridCol w="675265">
                  <a:extLst>
                    <a:ext uri="{9D8B030D-6E8A-4147-A177-3AD203B41FA5}">
                      <a16:colId xmlns:a16="http://schemas.microsoft.com/office/drawing/2014/main" val="1962640952"/>
                    </a:ext>
                  </a:extLst>
                </a:gridCol>
                <a:gridCol w="773349">
                  <a:extLst>
                    <a:ext uri="{9D8B030D-6E8A-4147-A177-3AD203B41FA5}">
                      <a16:colId xmlns:a16="http://schemas.microsoft.com/office/drawing/2014/main" val="2839173834"/>
                    </a:ext>
                  </a:extLst>
                </a:gridCol>
              </a:tblGrid>
              <a:tr h="216773">
                <a:tc rowSpan="2">
                  <a:txBody>
                    <a:bodyPr/>
                    <a:lstStyle/>
                    <a:p>
                      <a:pPr marL="0" marR="0" algn="ctr">
                        <a:spcBef>
                          <a:spcPts val="0"/>
                        </a:spcBef>
                        <a:spcAft>
                          <a:spcPts val="0"/>
                        </a:spcAft>
                      </a:pPr>
                      <a:r>
                        <a:rPr lang="en-US" sz="800">
                          <a:solidFill>
                            <a:schemeClr val="bg1"/>
                          </a:solidFill>
                          <a:effectLst/>
                        </a:rPr>
                        <a:t>Country</a:t>
                      </a:r>
                      <a:endParaRPr lang="en-US" sz="800">
                        <a:solidFill>
                          <a:schemeClr val="bg1"/>
                        </a:solidFill>
                        <a:effectLst/>
                        <a:latin typeface="+mn-lt"/>
                        <a:ea typeface="Calibri" panose="020F0502020204030204" pitchFamily="34" charset="0"/>
                        <a:cs typeface="Arial" panose="020B0604020202020204" pitchFamily="34" charset="0"/>
                      </a:endParaRPr>
                    </a:p>
                  </a:txBody>
                  <a:tcPr marL="28073" marR="28073" marT="0" marB="0"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where resource constraints to prevent or limit access to KRT</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28073" marR="28073"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where there are no resource constraints to prevent or limit access to KRT</a:t>
                      </a:r>
                      <a:endParaRPr kumimoji="0" lang="en-US" sz="800" b="0" i="0" u="none" strike="noStrike" kern="1200" cap="none" spc="0" normalizeH="0" baseline="0" noProof="0">
                        <a:ln>
                          <a:noFill/>
                        </a:ln>
                        <a:solidFill>
                          <a:schemeClr val="tx1"/>
                        </a:solidFill>
                        <a:effectLst/>
                        <a:uLnTx/>
                        <a:uFillTx/>
                        <a:latin typeface="+mn-lt"/>
                        <a:ea typeface="+mn-ea"/>
                        <a:cs typeface="+mn-cs"/>
                      </a:endParaRPr>
                    </a:p>
                  </a:txBody>
                  <a:tcPr marL="28073" marR="28073"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200303758"/>
                  </a:ext>
                </a:extLst>
              </a:tr>
              <a:tr h="334455">
                <a:tc vMerge="1">
                  <a:txBody>
                    <a:bodyPr/>
                    <a:lstStyle/>
                    <a:p>
                      <a:endParaRPr lang="en-US"/>
                    </a:p>
                  </a:txBody>
                  <a:tcPr/>
                </a:tc>
                <a:tc>
                  <a:txBody>
                    <a:bodyPr/>
                    <a:lstStyle/>
                    <a:p>
                      <a:pPr marL="0" marR="0" algn="ctr">
                        <a:spcBef>
                          <a:spcPts val="0"/>
                        </a:spcBef>
                        <a:spcAft>
                          <a:spcPts val="0"/>
                        </a:spcAft>
                      </a:pPr>
                      <a:r>
                        <a:rPr lang="en-ZA" sz="800">
                          <a:solidFill>
                            <a:schemeClr val="tx1">
                              <a:lumMod val="75000"/>
                              <a:lumOff val="25000"/>
                            </a:schemeClr>
                          </a:solidFill>
                          <a:effectLst/>
                        </a:rPr>
                        <a:t>Generally available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not available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ZA" sz="800">
                          <a:solidFill>
                            <a:schemeClr val="tx1">
                              <a:lumMod val="75000"/>
                              <a:lumOff val="25000"/>
                            </a:schemeClr>
                          </a:solidFill>
                          <a:effectLst/>
                        </a:rPr>
                        <a:t>Unknown</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ZA" sz="800">
                          <a:solidFill>
                            <a:schemeClr val="tx1">
                              <a:lumMod val="75000"/>
                              <a:lumOff val="25000"/>
                            </a:schemeClr>
                          </a:solidFill>
                          <a:effectLst/>
                        </a:rPr>
                        <a:t>N/A (conservative</a:t>
                      </a:r>
                      <a:r>
                        <a:rPr lang="en-ZA" sz="800" baseline="0">
                          <a:solidFill>
                            <a:schemeClr val="tx1">
                              <a:lumMod val="75000"/>
                              <a:lumOff val="25000"/>
                            </a:schemeClr>
                          </a:solidFill>
                          <a:effectLst/>
                        </a:rPr>
                        <a:t> care </a:t>
                      </a:r>
                      <a:r>
                        <a:rPr lang="en-ZA" sz="800">
                          <a:solidFill>
                            <a:schemeClr val="tx1">
                              <a:lumMod val="75000"/>
                              <a:lumOff val="25000"/>
                            </a:schemeClr>
                          </a:solidFill>
                          <a:effectLst/>
                        </a:rPr>
                        <a:t>not available)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available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not available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ZA" sz="800">
                          <a:solidFill>
                            <a:schemeClr val="tx1">
                              <a:lumMod val="75000"/>
                              <a:lumOff val="25000"/>
                            </a:schemeClr>
                          </a:solidFill>
                          <a:effectLst/>
                        </a:rPr>
                        <a:t>Unknown</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ZA" sz="800">
                          <a:solidFill>
                            <a:schemeClr val="tx1">
                              <a:lumMod val="75000"/>
                              <a:lumOff val="25000"/>
                            </a:schemeClr>
                          </a:solidFill>
                          <a:effectLst/>
                        </a:rPr>
                        <a:t>N/A (conservative</a:t>
                      </a:r>
                      <a:r>
                        <a:rPr lang="en-ZA" sz="800" baseline="0">
                          <a:solidFill>
                            <a:schemeClr val="tx1">
                              <a:lumMod val="75000"/>
                              <a:lumOff val="25000"/>
                            </a:schemeClr>
                          </a:solidFill>
                          <a:effectLst/>
                        </a:rPr>
                        <a:t> care</a:t>
                      </a:r>
                      <a:r>
                        <a:rPr lang="en-ZA" sz="800">
                          <a:solidFill>
                            <a:schemeClr val="tx1">
                              <a:lumMod val="75000"/>
                              <a:lumOff val="25000"/>
                            </a:schemeClr>
                          </a:solidFill>
                          <a:effectLst/>
                        </a:rPr>
                        <a:t> not available)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275192591"/>
                  </a:ext>
                </a:extLst>
              </a:tr>
              <a:tr h="108386">
                <a:tc>
                  <a:txBody>
                    <a:bodyPr/>
                    <a:lstStyle/>
                    <a:p>
                      <a:pPr marL="0" marR="0">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97637741"/>
                  </a:ext>
                </a:extLst>
              </a:tr>
              <a:tr h="108386">
                <a:tc>
                  <a:txBody>
                    <a:bodyPr/>
                    <a:lstStyle/>
                    <a:p>
                      <a:pPr marL="0" marR="0">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023866499"/>
                  </a:ext>
                </a:extLst>
              </a:tr>
              <a:tr h="108386">
                <a:tc>
                  <a:txBody>
                    <a:bodyPr/>
                    <a:lstStyle/>
                    <a:p>
                      <a:pPr marL="0" marR="0">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208806355"/>
                  </a:ext>
                </a:extLst>
              </a:tr>
              <a:tr h="108386">
                <a:tc>
                  <a:txBody>
                    <a:bodyPr/>
                    <a:lstStyle/>
                    <a:p>
                      <a:pPr marL="0" marR="0">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978892472"/>
                  </a:ext>
                </a:extLst>
              </a:tr>
              <a:tr h="108386">
                <a:tc>
                  <a:txBody>
                    <a:bodyPr/>
                    <a:lstStyle/>
                    <a:p>
                      <a:pPr marL="0" marR="0">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82915221"/>
                  </a:ext>
                </a:extLst>
              </a:tr>
              <a:tr h="108386">
                <a:tc>
                  <a:txBody>
                    <a:bodyPr/>
                    <a:lstStyle/>
                    <a:p>
                      <a:pPr marL="0" marR="0">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066303081"/>
                  </a:ext>
                </a:extLst>
              </a:tr>
              <a:tr h="108386">
                <a:tc>
                  <a:txBody>
                    <a:bodyPr/>
                    <a:lstStyle/>
                    <a:p>
                      <a:pPr marL="0" marR="0">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543221401"/>
                  </a:ext>
                </a:extLst>
              </a:tr>
              <a:tr h="108386">
                <a:tc>
                  <a:txBody>
                    <a:bodyPr/>
                    <a:lstStyle/>
                    <a:p>
                      <a:pPr marL="0" marR="0">
                        <a:spcBef>
                          <a:spcPts val="0"/>
                        </a:spcBef>
                        <a:spcAft>
                          <a:spcPts val="0"/>
                        </a:spcAft>
                      </a:pPr>
                      <a:r>
                        <a:rPr lang="en-US" sz="800">
                          <a:solidFill>
                            <a:schemeClr val="tx1">
                              <a:lumMod val="75000"/>
                              <a:lumOff val="25000"/>
                            </a:schemeClr>
                          </a:solidFill>
                          <a:effectLst/>
                        </a:rPr>
                        <a:t>C African Republic</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52857749"/>
                  </a:ext>
                </a:extLst>
              </a:tr>
              <a:tr h="108386">
                <a:tc>
                  <a:txBody>
                    <a:bodyPr/>
                    <a:lstStyle/>
                    <a:p>
                      <a:pPr marL="0" marR="0">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815998698"/>
                  </a:ext>
                </a:extLst>
              </a:tr>
              <a:tr h="108386">
                <a:tc>
                  <a:txBody>
                    <a:bodyPr/>
                    <a:lstStyle/>
                    <a:p>
                      <a:pPr marL="0" marR="0">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418283132"/>
                  </a:ext>
                </a:extLst>
              </a:tr>
              <a:tr h="108386">
                <a:tc>
                  <a:txBody>
                    <a:bodyPr/>
                    <a:lstStyle/>
                    <a:p>
                      <a:pPr marL="0" marR="0">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77414504"/>
                  </a:ext>
                </a:extLst>
              </a:tr>
              <a:tr h="108386">
                <a:tc>
                  <a:txBody>
                    <a:bodyPr/>
                    <a:lstStyle/>
                    <a:p>
                      <a:pPr marL="0" marR="0">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999450472"/>
                  </a:ext>
                </a:extLst>
              </a:tr>
              <a:tr h="108386">
                <a:tc>
                  <a:txBody>
                    <a:bodyPr/>
                    <a:lstStyle/>
                    <a:p>
                      <a:pPr marL="0" marR="0">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231677589"/>
                  </a:ext>
                </a:extLst>
              </a:tr>
              <a:tr h="108386">
                <a:tc>
                  <a:txBody>
                    <a:bodyPr/>
                    <a:lstStyle/>
                    <a:p>
                      <a:pPr marL="0" marR="0">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49308183"/>
                  </a:ext>
                </a:extLst>
              </a:tr>
              <a:tr h="108386">
                <a:tc>
                  <a:txBody>
                    <a:bodyPr/>
                    <a:lstStyle/>
                    <a:p>
                      <a:pPr marL="0" marR="0">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403312078"/>
                  </a:ext>
                </a:extLst>
              </a:tr>
              <a:tr h="108386">
                <a:tc>
                  <a:txBody>
                    <a:bodyPr/>
                    <a:lstStyle/>
                    <a:p>
                      <a:pPr marL="0" marR="0">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145077629"/>
                  </a:ext>
                </a:extLst>
              </a:tr>
              <a:tr h="108386">
                <a:tc>
                  <a:txBody>
                    <a:bodyPr/>
                    <a:lstStyle/>
                    <a:p>
                      <a:pPr marL="0" marR="0">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07592"/>
                  </a:ext>
                </a:extLst>
              </a:tr>
              <a:tr h="108386">
                <a:tc>
                  <a:txBody>
                    <a:bodyPr/>
                    <a:lstStyle/>
                    <a:p>
                      <a:pPr marL="0" marR="0">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53854474"/>
                  </a:ext>
                </a:extLst>
              </a:tr>
              <a:tr h="108386">
                <a:tc>
                  <a:txBody>
                    <a:bodyPr/>
                    <a:lstStyle/>
                    <a:p>
                      <a:pPr marL="0" marR="0">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4253010500"/>
                  </a:ext>
                </a:extLst>
              </a:tr>
              <a:tr h="108386">
                <a:tc>
                  <a:txBody>
                    <a:bodyPr/>
                    <a:lstStyle/>
                    <a:p>
                      <a:pPr marL="0" marR="0">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897130141"/>
                  </a:ext>
                </a:extLst>
              </a:tr>
              <a:tr h="108386">
                <a:tc>
                  <a:txBody>
                    <a:bodyPr/>
                    <a:lstStyle/>
                    <a:p>
                      <a:pPr marL="0" marR="0">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828234054"/>
                  </a:ext>
                </a:extLst>
              </a:tr>
              <a:tr h="108386">
                <a:tc>
                  <a:txBody>
                    <a:bodyPr/>
                    <a:lstStyle/>
                    <a:p>
                      <a:pPr marL="0" marR="0">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467743173"/>
                  </a:ext>
                </a:extLst>
              </a:tr>
              <a:tr h="108386">
                <a:tc>
                  <a:txBody>
                    <a:bodyPr/>
                    <a:lstStyle/>
                    <a:p>
                      <a:pPr marL="0" marR="0">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772373936"/>
                  </a:ext>
                </a:extLst>
              </a:tr>
              <a:tr h="108386">
                <a:tc>
                  <a:txBody>
                    <a:bodyPr/>
                    <a:lstStyle/>
                    <a:p>
                      <a:pPr marL="0" marR="0">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606521735"/>
                  </a:ext>
                </a:extLst>
              </a:tr>
              <a:tr h="108386">
                <a:tc>
                  <a:txBody>
                    <a:bodyPr/>
                    <a:lstStyle/>
                    <a:p>
                      <a:pPr marL="0" marR="0">
                        <a:spcBef>
                          <a:spcPts val="0"/>
                        </a:spcBef>
                        <a:spcAft>
                          <a:spcPts val="0"/>
                        </a:spcAft>
                      </a:pPr>
                      <a:r>
                        <a:rPr lang="en-US" sz="800">
                          <a:solidFill>
                            <a:schemeClr val="tx1">
                              <a:lumMod val="75000"/>
                              <a:lumOff val="25000"/>
                            </a:schemeClr>
                          </a:solidFill>
                          <a:effectLst/>
                        </a:rPr>
                        <a:t>Mauritius </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982142017"/>
                  </a:ext>
                </a:extLst>
              </a:tr>
              <a:tr h="108386">
                <a:tc>
                  <a:txBody>
                    <a:bodyPr/>
                    <a:lstStyle/>
                    <a:p>
                      <a:pPr marL="0" marR="0">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17598210"/>
                  </a:ext>
                </a:extLst>
              </a:tr>
              <a:tr h="108386">
                <a:tc>
                  <a:txBody>
                    <a:bodyPr/>
                    <a:lstStyle/>
                    <a:p>
                      <a:pPr marL="0" marR="0">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084652671"/>
                  </a:ext>
                </a:extLst>
              </a:tr>
              <a:tr h="108386">
                <a:tc>
                  <a:txBody>
                    <a:bodyPr/>
                    <a:lstStyle/>
                    <a:p>
                      <a:pPr marL="0" marR="0">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430989460"/>
                  </a:ext>
                </a:extLst>
              </a:tr>
              <a:tr h="108386">
                <a:tc>
                  <a:txBody>
                    <a:bodyPr/>
                    <a:lstStyle/>
                    <a:p>
                      <a:pPr marL="0" marR="0">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307227402"/>
                  </a:ext>
                </a:extLst>
              </a:tr>
              <a:tr h="108386">
                <a:tc>
                  <a:txBody>
                    <a:bodyPr/>
                    <a:lstStyle/>
                    <a:p>
                      <a:pPr marL="0" marR="0">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544355730"/>
                  </a:ext>
                </a:extLst>
              </a:tr>
              <a:tr h="108386">
                <a:tc>
                  <a:txBody>
                    <a:bodyPr/>
                    <a:lstStyle/>
                    <a:p>
                      <a:pPr marL="0" marR="0">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2324093588"/>
                  </a:ext>
                </a:extLst>
              </a:tr>
              <a:tr h="108386">
                <a:tc>
                  <a:txBody>
                    <a:bodyPr/>
                    <a:lstStyle/>
                    <a:p>
                      <a:pPr marL="0" marR="0">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575856067"/>
                  </a:ext>
                </a:extLst>
              </a:tr>
              <a:tr h="108386">
                <a:tc>
                  <a:txBody>
                    <a:bodyPr/>
                    <a:lstStyle/>
                    <a:p>
                      <a:pPr marL="0" marR="0">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4067069076"/>
                  </a:ext>
                </a:extLst>
              </a:tr>
              <a:tr h="108386">
                <a:tc>
                  <a:txBody>
                    <a:bodyPr/>
                    <a:lstStyle/>
                    <a:p>
                      <a:pPr marL="0" marR="0">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079694441"/>
                  </a:ext>
                </a:extLst>
              </a:tr>
              <a:tr h="108386">
                <a:tc>
                  <a:txBody>
                    <a:bodyPr/>
                    <a:lstStyle/>
                    <a:p>
                      <a:pPr marL="0" marR="0">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848239630"/>
                  </a:ext>
                </a:extLst>
              </a:tr>
              <a:tr h="108386">
                <a:tc>
                  <a:txBody>
                    <a:bodyPr/>
                    <a:lstStyle/>
                    <a:p>
                      <a:pPr marL="0" marR="0">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535218907"/>
                  </a:ext>
                </a:extLst>
              </a:tr>
              <a:tr h="108386">
                <a:tc>
                  <a:txBody>
                    <a:bodyPr/>
                    <a:lstStyle/>
                    <a:p>
                      <a:pPr marL="0" marR="0">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621173330"/>
                  </a:ext>
                </a:extLst>
              </a:tr>
              <a:tr h="108386">
                <a:tc>
                  <a:txBody>
                    <a:bodyPr/>
                    <a:lstStyle/>
                    <a:p>
                      <a:pPr marL="0" marR="0">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802575432"/>
                  </a:ext>
                </a:extLst>
              </a:tr>
              <a:tr h="108386">
                <a:tc>
                  <a:txBody>
                    <a:bodyPr/>
                    <a:lstStyle/>
                    <a:p>
                      <a:pPr marL="0" marR="0">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245351898"/>
                  </a:ext>
                </a:extLst>
              </a:tr>
              <a:tr h="108386">
                <a:tc>
                  <a:txBody>
                    <a:bodyPr/>
                    <a:lstStyle/>
                    <a:p>
                      <a:pPr marL="0" marR="0">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124707839"/>
                  </a:ext>
                </a:extLst>
              </a:tr>
              <a:tr h="108386">
                <a:tc>
                  <a:txBody>
                    <a:bodyPr/>
                    <a:lstStyle/>
                    <a:p>
                      <a:pPr marL="0" marR="0">
                        <a:spcBef>
                          <a:spcPts val="0"/>
                        </a:spcBef>
                        <a:spcAft>
                          <a:spcPts val="0"/>
                        </a:spcAft>
                      </a:pPr>
                      <a:r>
                        <a:rPr lang="en-US" sz="800">
                          <a:solidFill>
                            <a:schemeClr val="tx1">
                              <a:lumMod val="75000"/>
                              <a:lumOff val="25000"/>
                            </a:schemeClr>
                          </a:solidFill>
                          <a:effectLst/>
                        </a:rPr>
                        <a:t>Zimbabwe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28073" marR="28073" marT="0" marB="0" anchor="ctr"/>
                </a:tc>
                <a:extLst>
                  <a:ext uri="{0D108BD9-81ED-4DB2-BD59-A6C34878D82A}">
                    <a16:rowId xmlns:a16="http://schemas.microsoft.com/office/drawing/2014/main" val="3949966599"/>
                  </a:ext>
                </a:extLst>
              </a:tr>
            </a:tbl>
          </a:graphicData>
        </a:graphic>
      </p:graphicFrame>
      <p:sp>
        <p:nvSpPr>
          <p:cNvPr id="13" name="Oval 12">
            <a:extLst>
              <a:ext uri="{FF2B5EF4-FFF2-40B4-BE49-F238E27FC236}">
                <a16:creationId xmlns:a16="http://schemas.microsoft.com/office/drawing/2014/main" id="{0A67D105-DEA1-09C0-69DB-ED7FDB118F01}"/>
              </a:ext>
            </a:extLst>
          </p:cNvPr>
          <p:cNvSpPr/>
          <p:nvPr/>
        </p:nvSpPr>
        <p:spPr>
          <a:xfrm>
            <a:off x="1939159" y="4088524"/>
            <a:ext cx="1823544" cy="102401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BE4AB063-17B0-02D6-8854-B04056268AA9}"/>
              </a:ext>
            </a:extLst>
          </p:cNvPr>
          <p:cNvSpPr/>
          <p:nvPr/>
        </p:nvSpPr>
        <p:spPr>
          <a:xfrm>
            <a:off x="326898" y="1189258"/>
            <a:ext cx="4496628" cy="255767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4A0AC6BD-55A3-94D6-6E50-B9EB8C5810A0}"/>
              </a:ext>
            </a:extLst>
          </p:cNvPr>
          <p:cNvSpPr/>
          <p:nvPr/>
        </p:nvSpPr>
        <p:spPr>
          <a:xfrm>
            <a:off x="334848" y="4017879"/>
            <a:ext cx="4488677" cy="258695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356A875D-34CF-A974-14CF-ADFA2C26A70B}"/>
              </a:ext>
            </a:extLst>
          </p:cNvPr>
          <p:cNvSpPr txBox="1"/>
          <p:nvPr/>
        </p:nvSpPr>
        <p:spPr>
          <a:xfrm>
            <a:off x="4839977" y="5410291"/>
            <a:ext cx="506569" cy="230832"/>
          </a:xfrm>
          <a:prstGeom prst="rect">
            <a:avLst/>
          </a:prstGeom>
          <a:noFill/>
        </p:spPr>
        <p:txBody>
          <a:bodyPr wrap="square" rtlCol="0">
            <a:spAutoFit/>
          </a:bodyPr>
          <a:lstStyle/>
          <a:p>
            <a:r>
              <a:rPr lang="en-US" sz="900">
                <a:latin typeface="+mj-lt"/>
              </a:rPr>
              <a:t>X : Yes</a:t>
            </a:r>
          </a:p>
        </p:txBody>
      </p:sp>
    </p:spTree>
    <p:extLst>
      <p:ext uri="{BB962C8B-B14F-4D97-AF65-F5344CB8AC3E}">
        <p14:creationId xmlns:p14="http://schemas.microsoft.com/office/powerpoint/2010/main" val="12203782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a:xfrm>
            <a:off x="738639" y="259817"/>
            <a:ext cx="9562647" cy="650875"/>
          </a:xfrm>
        </p:spPr>
        <p:txBody>
          <a:bodyPr>
            <a:normAutofit fontScale="90000"/>
          </a:bodyPr>
          <a:lstStyle/>
          <a:p>
            <a:r>
              <a:rPr lang="en-US" sz="3200">
                <a:solidFill>
                  <a:srgbClr val="283378"/>
                </a:solidFill>
                <a:latin typeface="Arial" panose="020B0604020202020204" pitchFamily="34" charset="0"/>
                <a:cs typeface="Arial" panose="020B0604020202020204" pitchFamily="34" charset="0"/>
              </a:rPr>
              <a:t>Funding for medications in CKD patients not on dialysis</a:t>
            </a:r>
            <a:endParaRPr lang="LID4096"/>
          </a:p>
        </p:txBody>
      </p:sp>
      <p:sp>
        <p:nvSpPr>
          <p:cNvPr id="7" name="Date Placeholder 3">
            <a:extLst>
              <a:ext uri="{FF2B5EF4-FFF2-40B4-BE49-F238E27FC236}">
                <a16:creationId xmlns:a16="http://schemas.microsoft.com/office/drawing/2014/main" id="{96327F49-AB38-5F8B-05D4-34BCC340DC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8" name="Footer Placeholder 4">
            <a:extLst>
              <a:ext uri="{FF2B5EF4-FFF2-40B4-BE49-F238E27FC236}">
                <a16:creationId xmlns:a16="http://schemas.microsoft.com/office/drawing/2014/main" id="{5FD83794-1D83-4AAF-DF7A-24A0DD157E5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E823CBD3-CAC8-9EF2-0A56-0F991FA5A88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44</a:t>
            </a:fld>
            <a:endParaRPr lang="en-US"/>
          </a:p>
        </p:txBody>
      </p:sp>
      <p:pic>
        <p:nvPicPr>
          <p:cNvPr id="4" name="Picture 3">
            <a:extLst>
              <a:ext uri="{FF2B5EF4-FFF2-40B4-BE49-F238E27FC236}">
                <a16:creationId xmlns:a16="http://schemas.microsoft.com/office/drawing/2014/main" id="{32B6A19A-00DC-C414-3A62-CAE37AA6FB50}"/>
              </a:ext>
            </a:extLst>
          </p:cNvPr>
          <p:cNvPicPr>
            <a:picLocks noChangeAspect="1"/>
          </p:cNvPicPr>
          <p:nvPr/>
        </p:nvPicPr>
        <p:blipFill>
          <a:blip r:embed="rId2"/>
          <a:stretch>
            <a:fillRect/>
          </a:stretch>
        </p:blipFill>
        <p:spPr>
          <a:xfrm>
            <a:off x="399391" y="1889582"/>
            <a:ext cx="5552091" cy="3404616"/>
          </a:xfrm>
          <a:prstGeom prst="rect">
            <a:avLst/>
          </a:prstGeom>
        </p:spPr>
      </p:pic>
      <p:graphicFrame>
        <p:nvGraphicFramePr>
          <p:cNvPr id="5" name="Table 4">
            <a:extLst>
              <a:ext uri="{FF2B5EF4-FFF2-40B4-BE49-F238E27FC236}">
                <a16:creationId xmlns:a16="http://schemas.microsoft.com/office/drawing/2014/main" id="{026900B2-E3B9-D764-78F5-459846D37643}"/>
              </a:ext>
            </a:extLst>
          </p:cNvPr>
          <p:cNvGraphicFramePr>
            <a:graphicFrameLocks noGrp="1"/>
          </p:cNvGraphicFramePr>
          <p:nvPr>
            <p:extLst>
              <p:ext uri="{D42A27DB-BD31-4B8C-83A1-F6EECF244321}">
                <p14:modId xmlns:p14="http://schemas.microsoft.com/office/powerpoint/2010/main" val="336316225"/>
              </p:ext>
            </p:extLst>
          </p:nvPr>
        </p:nvGraphicFramePr>
        <p:xfrm>
          <a:off x="6096000" y="843151"/>
          <a:ext cx="5814933" cy="5736293"/>
        </p:xfrm>
        <a:graphic>
          <a:graphicData uri="http://schemas.openxmlformats.org/drawingml/2006/table">
            <a:tbl>
              <a:tblPr firstRow="1" firstCol="1" bandRow="1">
                <a:tableStyleId>{F5AB1C69-6EDB-4FF4-983F-18BD219EF322}</a:tableStyleId>
              </a:tblPr>
              <a:tblGrid>
                <a:gridCol w="928086">
                  <a:extLst>
                    <a:ext uri="{9D8B030D-6E8A-4147-A177-3AD203B41FA5}">
                      <a16:colId xmlns:a16="http://schemas.microsoft.com/office/drawing/2014/main" val="4102470224"/>
                    </a:ext>
                  </a:extLst>
                </a:gridCol>
                <a:gridCol w="698121">
                  <a:extLst>
                    <a:ext uri="{9D8B030D-6E8A-4147-A177-3AD203B41FA5}">
                      <a16:colId xmlns:a16="http://schemas.microsoft.com/office/drawing/2014/main" val="3567506770"/>
                    </a:ext>
                  </a:extLst>
                </a:gridCol>
                <a:gridCol w="698121">
                  <a:extLst>
                    <a:ext uri="{9D8B030D-6E8A-4147-A177-3AD203B41FA5}">
                      <a16:colId xmlns:a16="http://schemas.microsoft.com/office/drawing/2014/main" val="2701033147"/>
                    </a:ext>
                  </a:extLst>
                </a:gridCol>
                <a:gridCol w="698121">
                  <a:extLst>
                    <a:ext uri="{9D8B030D-6E8A-4147-A177-3AD203B41FA5}">
                      <a16:colId xmlns:a16="http://schemas.microsoft.com/office/drawing/2014/main" val="602883501"/>
                    </a:ext>
                  </a:extLst>
                </a:gridCol>
                <a:gridCol w="698121">
                  <a:extLst>
                    <a:ext uri="{9D8B030D-6E8A-4147-A177-3AD203B41FA5}">
                      <a16:colId xmlns:a16="http://schemas.microsoft.com/office/drawing/2014/main" val="190354334"/>
                    </a:ext>
                  </a:extLst>
                </a:gridCol>
                <a:gridCol w="698121">
                  <a:extLst>
                    <a:ext uri="{9D8B030D-6E8A-4147-A177-3AD203B41FA5}">
                      <a16:colId xmlns:a16="http://schemas.microsoft.com/office/drawing/2014/main" val="3407599988"/>
                    </a:ext>
                  </a:extLst>
                </a:gridCol>
                <a:gridCol w="698121">
                  <a:extLst>
                    <a:ext uri="{9D8B030D-6E8A-4147-A177-3AD203B41FA5}">
                      <a16:colId xmlns:a16="http://schemas.microsoft.com/office/drawing/2014/main" val="2587383085"/>
                    </a:ext>
                  </a:extLst>
                </a:gridCol>
                <a:gridCol w="698121">
                  <a:extLst>
                    <a:ext uri="{9D8B030D-6E8A-4147-A177-3AD203B41FA5}">
                      <a16:colId xmlns:a16="http://schemas.microsoft.com/office/drawing/2014/main" val="4105663531"/>
                    </a:ext>
                  </a:extLst>
                </a:gridCol>
              </a:tblGrid>
              <a:tr h="298337">
                <a:tc>
                  <a:txBody>
                    <a:bodyPr/>
                    <a:lstStyle/>
                    <a:p>
                      <a:pPr marL="0" marR="0" algn="ctr">
                        <a:lnSpc>
                          <a:spcPct val="107000"/>
                        </a:lnSpc>
                        <a:spcBef>
                          <a:spcPts val="0"/>
                        </a:spcBef>
                        <a:spcAft>
                          <a:spcPts val="0"/>
                        </a:spcAft>
                      </a:pPr>
                      <a:r>
                        <a:rPr kumimoji="0" lang="en-US" sz="800" b="1" u="none" strike="noStrike" kern="1200" cap="none" spc="0" normalizeH="0" baseline="0" noProof="0">
                          <a:ln>
                            <a:noFill/>
                          </a:ln>
                          <a:solidFill>
                            <a:prstClr val="white"/>
                          </a:solidFill>
                          <a:effectLst/>
                          <a:uLnTx/>
                          <a:uFillTx/>
                        </a:rPr>
                        <a:t>Country</a:t>
                      </a:r>
                      <a:endParaRPr lang="en-US" sz="8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free at the point of delivery</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but with some fees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Mix of public and private funding systems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and out-of-pocket</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through health insurance providers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Multiple systems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6925827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57920186"/>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79905137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62294819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20328048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39921359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9076968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4413634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Central African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13159759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45025305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61886901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42270428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88710148"/>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67340241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66553076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2696900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80959179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12290912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94739973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86927081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19353333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990932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45866348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06954052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6581241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Mauritius </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55774667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28679062"/>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03574429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47969526"/>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60638738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75808884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19032206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16914756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7184782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2964311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03116336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03936973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439101822"/>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8405688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06257239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7326849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Zimbabwe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25867" marR="25867" marT="0" marB="0" anchor="b"/>
                </a:tc>
                <a:extLst>
                  <a:ext uri="{0D108BD9-81ED-4DB2-BD59-A6C34878D82A}">
                    <a16:rowId xmlns:a16="http://schemas.microsoft.com/office/drawing/2014/main" val="834267990"/>
                  </a:ext>
                </a:extLst>
              </a:tr>
            </a:tbl>
          </a:graphicData>
        </a:graphic>
      </p:graphicFrame>
      <p:sp>
        <p:nvSpPr>
          <p:cNvPr id="6" name="Rectangle 5">
            <a:extLst>
              <a:ext uri="{FF2B5EF4-FFF2-40B4-BE49-F238E27FC236}">
                <a16:creationId xmlns:a16="http://schemas.microsoft.com/office/drawing/2014/main" id="{6FC1B595-4E35-2D36-C59C-DA5D4E418145}"/>
              </a:ext>
            </a:extLst>
          </p:cNvPr>
          <p:cNvSpPr/>
          <p:nvPr/>
        </p:nvSpPr>
        <p:spPr>
          <a:xfrm>
            <a:off x="399393" y="1889582"/>
            <a:ext cx="5552090" cy="340461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75DB90FF-685F-BDCA-D5D4-6C36A0D9673F}"/>
              </a:ext>
            </a:extLst>
          </p:cNvPr>
          <p:cNvSpPr/>
          <p:nvPr/>
        </p:nvSpPr>
        <p:spPr>
          <a:xfrm>
            <a:off x="2435938" y="1954925"/>
            <a:ext cx="2041469" cy="14320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6DF4F5D-5EE3-D24F-3A0C-10A7BABDF725}"/>
              </a:ext>
            </a:extLst>
          </p:cNvPr>
          <p:cNvSpPr txBox="1"/>
          <p:nvPr/>
        </p:nvSpPr>
        <p:spPr>
          <a:xfrm>
            <a:off x="5589431" y="6306142"/>
            <a:ext cx="506569" cy="230832"/>
          </a:xfrm>
          <a:prstGeom prst="rect">
            <a:avLst/>
          </a:prstGeom>
          <a:noFill/>
        </p:spPr>
        <p:txBody>
          <a:bodyPr wrap="square" rtlCol="0">
            <a:spAutoFit/>
          </a:bodyPr>
          <a:lstStyle/>
          <a:p>
            <a:r>
              <a:rPr lang="en-US" sz="900">
                <a:latin typeface="+mj-lt"/>
              </a:rPr>
              <a:t>X : Yes</a:t>
            </a:r>
          </a:p>
        </p:txBody>
      </p:sp>
    </p:spTree>
    <p:extLst>
      <p:ext uri="{BB962C8B-B14F-4D97-AF65-F5344CB8AC3E}">
        <p14:creationId xmlns:p14="http://schemas.microsoft.com/office/powerpoint/2010/main" val="42521554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fontScale="90000"/>
          </a:bodyPr>
          <a:lstStyle/>
          <a:p>
            <a:r>
              <a:rPr lang="en-US" sz="3200">
                <a:solidFill>
                  <a:srgbClr val="283378"/>
                </a:solidFill>
                <a:latin typeface="Arial" panose="020B0604020202020204" pitchFamily="34" charset="0"/>
                <a:cs typeface="Arial" panose="020B0604020202020204" pitchFamily="34" charset="0"/>
              </a:rPr>
              <a:t>Funding for medications in all dialysis patients</a:t>
            </a:r>
          </a:p>
        </p:txBody>
      </p:sp>
      <p:sp>
        <p:nvSpPr>
          <p:cNvPr id="7" name="Date Placeholder 3">
            <a:extLst>
              <a:ext uri="{FF2B5EF4-FFF2-40B4-BE49-F238E27FC236}">
                <a16:creationId xmlns:a16="http://schemas.microsoft.com/office/drawing/2014/main" id="{96327F49-AB38-5F8B-05D4-34BCC340DC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8" name="Footer Placeholder 4">
            <a:extLst>
              <a:ext uri="{FF2B5EF4-FFF2-40B4-BE49-F238E27FC236}">
                <a16:creationId xmlns:a16="http://schemas.microsoft.com/office/drawing/2014/main" id="{5FD83794-1D83-4AAF-DF7A-24A0DD157E5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E823CBD3-CAC8-9EF2-0A56-0F991FA5A88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45</a:t>
            </a:fld>
            <a:endParaRPr lang="en-US"/>
          </a:p>
        </p:txBody>
      </p:sp>
      <p:pic>
        <p:nvPicPr>
          <p:cNvPr id="3" name="Picture 2">
            <a:extLst>
              <a:ext uri="{FF2B5EF4-FFF2-40B4-BE49-F238E27FC236}">
                <a16:creationId xmlns:a16="http://schemas.microsoft.com/office/drawing/2014/main" id="{B5C7397B-D58F-F3A6-C44E-5960A3EFEAB0}"/>
              </a:ext>
            </a:extLst>
          </p:cNvPr>
          <p:cNvPicPr>
            <a:picLocks noChangeAspect="1"/>
          </p:cNvPicPr>
          <p:nvPr/>
        </p:nvPicPr>
        <p:blipFill>
          <a:blip r:embed="rId2"/>
          <a:stretch>
            <a:fillRect/>
          </a:stretch>
        </p:blipFill>
        <p:spPr>
          <a:xfrm>
            <a:off x="399392" y="1889582"/>
            <a:ext cx="5552089" cy="3404616"/>
          </a:xfrm>
          <a:prstGeom prst="rect">
            <a:avLst/>
          </a:prstGeom>
        </p:spPr>
      </p:pic>
      <p:graphicFrame>
        <p:nvGraphicFramePr>
          <p:cNvPr id="11" name="Table 10">
            <a:extLst>
              <a:ext uri="{FF2B5EF4-FFF2-40B4-BE49-F238E27FC236}">
                <a16:creationId xmlns:a16="http://schemas.microsoft.com/office/drawing/2014/main" id="{14FAA3B5-C6E9-5F62-EE84-AE024A3A3F20}"/>
              </a:ext>
            </a:extLst>
          </p:cNvPr>
          <p:cNvGraphicFramePr>
            <a:graphicFrameLocks noGrp="1"/>
          </p:cNvGraphicFramePr>
          <p:nvPr>
            <p:extLst>
              <p:ext uri="{D42A27DB-BD31-4B8C-83A1-F6EECF244321}">
                <p14:modId xmlns:p14="http://schemas.microsoft.com/office/powerpoint/2010/main" val="3979492809"/>
              </p:ext>
            </p:extLst>
          </p:nvPr>
        </p:nvGraphicFramePr>
        <p:xfrm>
          <a:off x="6097171" y="892935"/>
          <a:ext cx="5814933" cy="5759704"/>
        </p:xfrm>
        <a:graphic>
          <a:graphicData uri="http://schemas.openxmlformats.org/drawingml/2006/table">
            <a:tbl>
              <a:tblPr firstRow="1" firstCol="1" bandRow="1">
                <a:tableStyleId>{F5AB1C69-6EDB-4FF4-983F-18BD219EF322}</a:tableStyleId>
              </a:tblPr>
              <a:tblGrid>
                <a:gridCol w="928086">
                  <a:extLst>
                    <a:ext uri="{9D8B030D-6E8A-4147-A177-3AD203B41FA5}">
                      <a16:colId xmlns:a16="http://schemas.microsoft.com/office/drawing/2014/main" val="4102470224"/>
                    </a:ext>
                  </a:extLst>
                </a:gridCol>
                <a:gridCol w="698121">
                  <a:extLst>
                    <a:ext uri="{9D8B030D-6E8A-4147-A177-3AD203B41FA5}">
                      <a16:colId xmlns:a16="http://schemas.microsoft.com/office/drawing/2014/main" val="3567506770"/>
                    </a:ext>
                  </a:extLst>
                </a:gridCol>
                <a:gridCol w="698121">
                  <a:extLst>
                    <a:ext uri="{9D8B030D-6E8A-4147-A177-3AD203B41FA5}">
                      <a16:colId xmlns:a16="http://schemas.microsoft.com/office/drawing/2014/main" val="2701033147"/>
                    </a:ext>
                  </a:extLst>
                </a:gridCol>
                <a:gridCol w="698121">
                  <a:extLst>
                    <a:ext uri="{9D8B030D-6E8A-4147-A177-3AD203B41FA5}">
                      <a16:colId xmlns:a16="http://schemas.microsoft.com/office/drawing/2014/main" val="602883501"/>
                    </a:ext>
                  </a:extLst>
                </a:gridCol>
                <a:gridCol w="698121">
                  <a:extLst>
                    <a:ext uri="{9D8B030D-6E8A-4147-A177-3AD203B41FA5}">
                      <a16:colId xmlns:a16="http://schemas.microsoft.com/office/drawing/2014/main" val="190354334"/>
                    </a:ext>
                  </a:extLst>
                </a:gridCol>
                <a:gridCol w="698121">
                  <a:extLst>
                    <a:ext uri="{9D8B030D-6E8A-4147-A177-3AD203B41FA5}">
                      <a16:colId xmlns:a16="http://schemas.microsoft.com/office/drawing/2014/main" val="3407599988"/>
                    </a:ext>
                  </a:extLst>
                </a:gridCol>
                <a:gridCol w="698121">
                  <a:extLst>
                    <a:ext uri="{9D8B030D-6E8A-4147-A177-3AD203B41FA5}">
                      <a16:colId xmlns:a16="http://schemas.microsoft.com/office/drawing/2014/main" val="2587383085"/>
                    </a:ext>
                  </a:extLst>
                </a:gridCol>
                <a:gridCol w="698121">
                  <a:extLst>
                    <a:ext uri="{9D8B030D-6E8A-4147-A177-3AD203B41FA5}">
                      <a16:colId xmlns:a16="http://schemas.microsoft.com/office/drawing/2014/main" val="4105663531"/>
                    </a:ext>
                  </a:extLst>
                </a:gridCol>
              </a:tblGrid>
              <a:tr h="298337">
                <a:tc>
                  <a:txBody>
                    <a:bodyPr/>
                    <a:lstStyle/>
                    <a:p>
                      <a:pPr marL="0" marR="0" algn="ctr">
                        <a:lnSpc>
                          <a:spcPct val="107000"/>
                        </a:lnSpc>
                        <a:spcBef>
                          <a:spcPts val="0"/>
                        </a:spcBef>
                        <a:spcAft>
                          <a:spcPts val="0"/>
                        </a:spcAft>
                      </a:pPr>
                      <a:r>
                        <a:rPr kumimoji="0" lang="en-US" sz="800" b="1" u="none" strike="noStrike" kern="1200" cap="none" spc="0" normalizeH="0" baseline="0" noProof="0">
                          <a:ln>
                            <a:noFill/>
                          </a:ln>
                          <a:solidFill>
                            <a:prstClr val="white"/>
                          </a:solidFill>
                          <a:effectLst/>
                          <a:uLnTx/>
                          <a:uFillTx/>
                        </a:rPr>
                        <a:t>Country</a:t>
                      </a:r>
                      <a:endParaRPr lang="en-US" sz="800">
                        <a:solidFill>
                          <a:schemeClr val="bg1"/>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free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govt but with some fees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Mix of public and private funding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and out-of-pocket</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through health insurance providers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Multiple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6925827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Angola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57920186"/>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Benin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79905137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Botswana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62294819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Burkina Faso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20328048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Burundi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39921359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Cameroon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9076968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Cape Verde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4413634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Central African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13159759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Chad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45025305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Congo, Dem.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61886901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Congo,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42270428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Cote d'Ivoire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88710148"/>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Egypt, Arab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67340241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Ethiopia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66553076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Gabon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2696900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Gambia, The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80959179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Ghana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12290912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94739973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Kenya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86927081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Lesotho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19353333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Madagascar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990932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Malawi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45866348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Mali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06954052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Mauritania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6581241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Mauritius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55774667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Morocco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28679062"/>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Mozambique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03574429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Namibia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47969526"/>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Niger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60638738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Nigeria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75808884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Senegal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19032206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Somalia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16914756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South Africa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7184782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Sudan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2964311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Swaziland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03116336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Tanzania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03936973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Togo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439101822"/>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Tunisia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8405688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Uganda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06257239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Zambia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7326849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rPr>
                        <a:t>Zimbabwe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extLst>
                  <a:ext uri="{0D108BD9-81ED-4DB2-BD59-A6C34878D82A}">
                    <a16:rowId xmlns:a16="http://schemas.microsoft.com/office/drawing/2014/main" val="834267990"/>
                  </a:ext>
                </a:extLst>
              </a:tr>
            </a:tbl>
          </a:graphicData>
        </a:graphic>
      </p:graphicFrame>
      <p:sp>
        <p:nvSpPr>
          <p:cNvPr id="12" name="Oval 11">
            <a:extLst>
              <a:ext uri="{FF2B5EF4-FFF2-40B4-BE49-F238E27FC236}">
                <a16:creationId xmlns:a16="http://schemas.microsoft.com/office/drawing/2014/main" id="{EF30E277-B6F0-6836-36D6-B1450E85D013}"/>
              </a:ext>
            </a:extLst>
          </p:cNvPr>
          <p:cNvSpPr/>
          <p:nvPr/>
        </p:nvSpPr>
        <p:spPr>
          <a:xfrm>
            <a:off x="2562064" y="1900093"/>
            <a:ext cx="1946875" cy="15840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CEEC8CF-EA28-027A-5A53-78BF838E89DA}"/>
              </a:ext>
            </a:extLst>
          </p:cNvPr>
          <p:cNvSpPr/>
          <p:nvPr/>
        </p:nvSpPr>
        <p:spPr>
          <a:xfrm>
            <a:off x="399393" y="1889582"/>
            <a:ext cx="5552090" cy="340461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569D2C37-ADAB-A6D9-0F69-93BCBADEDD71}"/>
              </a:ext>
            </a:extLst>
          </p:cNvPr>
          <p:cNvSpPr txBox="1"/>
          <p:nvPr/>
        </p:nvSpPr>
        <p:spPr>
          <a:xfrm>
            <a:off x="5320094" y="6059764"/>
            <a:ext cx="704232" cy="230832"/>
          </a:xfrm>
          <a:prstGeom prst="rect">
            <a:avLst/>
          </a:prstGeom>
          <a:noFill/>
        </p:spPr>
        <p:txBody>
          <a:bodyPr wrap="square" rtlCol="0">
            <a:spAutoFit/>
          </a:bodyPr>
          <a:lstStyle/>
          <a:p>
            <a:r>
              <a:rPr lang="en-US" sz="900">
                <a:latin typeface="+mj-lt"/>
              </a:rPr>
              <a:t>X : Yes</a:t>
            </a:r>
          </a:p>
        </p:txBody>
      </p:sp>
    </p:spTree>
    <p:extLst>
      <p:ext uri="{BB962C8B-B14F-4D97-AF65-F5344CB8AC3E}">
        <p14:creationId xmlns:p14="http://schemas.microsoft.com/office/powerpoint/2010/main" val="11053642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fontScale="90000"/>
          </a:bodyPr>
          <a:lstStyle/>
          <a:p>
            <a:r>
              <a:rPr lang="en-US" sz="3200">
                <a:solidFill>
                  <a:srgbClr val="283378"/>
                </a:solidFill>
                <a:latin typeface="Arial" panose="020B0604020202020204" pitchFamily="34" charset="0"/>
                <a:cs typeface="Arial" panose="020B0604020202020204" pitchFamily="34" charset="0"/>
              </a:rPr>
              <a:t>Funding for medications in all transplant patients</a:t>
            </a:r>
          </a:p>
        </p:txBody>
      </p:sp>
      <p:sp>
        <p:nvSpPr>
          <p:cNvPr id="7" name="Date Placeholder 3">
            <a:extLst>
              <a:ext uri="{FF2B5EF4-FFF2-40B4-BE49-F238E27FC236}">
                <a16:creationId xmlns:a16="http://schemas.microsoft.com/office/drawing/2014/main" id="{96327F49-AB38-5F8B-05D4-34BCC340DC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8" name="Footer Placeholder 4">
            <a:extLst>
              <a:ext uri="{FF2B5EF4-FFF2-40B4-BE49-F238E27FC236}">
                <a16:creationId xmlns:a16="http://schemas.microsoft.com/office/drawing/2014/main" id="{5FD83794-1D83-4AAF-DF7A-24A0DD157E5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E823CBD3-CAC8-9EF2-0A56-0F991FA5A88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46</a:t>
            </a:fld>
            <a:endParaRPr lang="en-US"/>
          </a:p>
        </p:txBody>
      </p:sp>
      <p:pic>
        <p:nvPicPr>
          <p:cNvPr id="3" name="Picture 2">
            <a:extLst>
              <a:ext uri="{FF2B5EF4-FFF2-40B4-BE49-F238E27FC236}">
                <a16:creationId xmlns:a16="http://schemas.microsoft.com/office/drawing/2014/main" id="{E2FFA8F1-B3FC-A455-CA55-96D056149F7A}"/>
              </a:ext>
            </a:extLst>
          </p:cNvPr>
          <p:cNvPicPr>
            <a:picLocks noChangeAspect="1"/>
          </p:cNvPicPr>
          <p:nvPr/>
        </p:nvPicPr>
        <p:blipFill>
          <a:blip r:embed="rId2"/>
          <a:stretch>
            <a:fillRect/>
          </a:stretch>
        </p:blipFill>
        <p:spPr>
          <a:xfrm>
            <a:off x="404648" y="1894837"/>
            <a:ext cx="5552090" cy="3384930"/>
          </a:xfrm>
          <a:prstGeom prst="rect">
            <a:avLst/>
          </a:prstGeom>
        </p:spPr>
      </p:pic>
      <p:graphicFrame>
        <p:nvGraphicFramePr>
          <p:cNvPr id="4" name="Table 3">
            <a:extLst>
              <a:ext uri="{FF2B5EF4-FFF2-40B4-BE49-F238E27FC236}">
                <a16:creationId xmlns:a16="http://schemas.microsoft.com/office/drawing/2014/main" id="{B26A5D7B-032E-A3D8-2248-DD6689D482CE}"/>
              </a:ext>
            </a:extLst>
          </p:cNvPr>
          <p:cNvGraphicFramePr>
            <a:graphicFrameLocks noGrp="1"/>
          </p:cNvGraphicFramePr>
          <p:nvPr>
            <p:extLst>
              <p:ext uri="{D42A27DB-BD31-4B8C-83A1-F6EECF244321}">
                <p14:modId xmlns:p14="http://schemas.microsoft.com/office/powerpoint/2010/main" val="360265423"/>
              </p:ext>
            </p:extLst>
          </p:nvPr>
        </p:nvGraphicFramePr>
        <p:xfrm>
          <a:off x="6096000" y="959832"/>
          <a:ext cx="5814933" cy="5759704"/>
        </p:xfrm>
        <a:graphic>
          <a:graphicData uri="http://schemas.openxmlformats.org/drawingml/2006/table">
            <a:tbl>
              <a:tblPr firstRow="1" firstCol="1" bandRow="1">
                <a:tableStyleId>{F5AB1C69-6EDB-4FF4-983F-18BD219EF322}</a:tableStyleId>
              </a:tblPr>
              <a:tblGrid>
                <a:gridCol w="928086">
                  <a:extLst>
                    <a:ext uri="{9D8B030D-6E8A-4147-A177-3AD203B41FA5}">
                      <a16:colId xmlns:a16="http://schemas.microsoft.com/office/drawing/2014/main" val="4102470224"/>
                    </a:ext>
                  </a:extLst>
                </a:gridCol>
                <a:gridCol w="698121">
                  <a:extLst>
                    <a:ext uri="{9D8B030D-6E8A-4147-A177-3AD203B41FA5}">
                      <a16:colId xmlns:a16="http://schemas.microsoft.com/office/drawing/2014/main" val="3567506770"/>
                    </a:ext>
                  </a:extLst>
                </a:gridCol>
                <a:gridCol w="698121">
                  <a:extLst>
                    <a:ext uri="{9D8B030D-6E8A-4147-A177-3AD203B41FA5}">
                      <a16:colId xmlns:a16="http://schemas.microsoft.com/office/drawing/2014/main" val="2701033147"/>
                    </a:ext>
                  </a:extLst>
                </a:gridCol>
                <a:gridCol w="698121">
                  <a:extLst>
                    <a:ext uri="{9D8B030D-6E8A-4147-A177-3AD203B41FA5}">
                      <a16:colId xmlns:a16="http://schemas.microsoft.com/office/drawing/2014/main" val="602883501"/>
                    </a:ext>
                  </a:extLst>
                </a:gridCol>
                <a:gridCol w="698121">
                  <a:extLst>
                    <a:ext uri="{9D8B030D-6E8A-4147-A177-3AD203B41FA5}">
                      <a16:colId xmlns:a16="http://schemas.microsoft.com/office/drawing/2014/main" val="190354334"/>
                    </a:ext>
                  </a:extLst>
                </a:gridCol>
                <a:gridCol w="698121">
                  <a:extLst>
                    <a:ext uri="{9D8B030D-6E8A-4147-A177-3AD203B41FA5}">
                      <a16:colId xmlns:a16="http://schemas.microsoft.com/office/drawing/2014/main" val="3407599988"/>
                    </a:ext>
                  </a:extLst>
                </a:gridCol>
                <a:gridCol w="698121">
                  <a:extLst>
                    <a:ext uri="{9D8B030D-6E8A-4147-A177-3AD203B41FA5}">
                      <a16:colId xmlns:a16="http://schemas.microsoft.com/office/drawing/2014/main" val="2587383085"/>
                    </a:ext>
                  </a:extLst>
                </a:gridCol>
                <a:gridCol w="698121">
                  <a:extLst>
                    <a:ext uri="{9D8B030D-6E8A-4147-A177-3AD203B41FA5}">
                      <a16:colId xmlns:a16="http://schemas.microsoft.com/office/drawing/2014/main" val="4105663531"/>
                    </a:ext>
                  </a:extLst>
                </a:gridCol>
              </a:tblGrid>
              <a:tr h="298337">
                <a:tc>
                  <a:txBody>
                    <a:bodyPr/>
                    <a:lstStyle/>
                    <a:p>
                      <a:pPr marL="0" marR="0" algn="ctr">
                        <a:lnSpc>
                          <a:spcPct val="107000"/>
                        </a:lnSpc>
                        <a:spcBef>
                          <a:spcPts val="0"/>
                        </a:spcBef>
                        <a:spcAft>
                          <a:spcPts val="0"/>
                        </a:spcAft>
                      </a:pPr>
                      <a:r>
                        <a:rPr kumimoji="0" lang="en-US" sz="800" b="1" u="none" strike="noStrike" kern="1200" cap="none" spc="0" normalizeH="0" baseline="0" noProof="0">
                          <a:ln>
                            <a:noFill/>
                          </a:ln>
                          <a:solidFill>
                            <a:prstClr val="white"/>
                          </a:solidFill>
                          <a:effectLst/>
                          <a:uLnTx/>
                          <a:uFillTx/>
                          <a:latin typeface="+mj-lt"/>
                        </a:rPr>
                        <a:t>Country</a:t>
                      </a:r>
                      <a:endParaRPr lang="en-US" sz="800">
                        <a:solidFill>
                          <a:schemeClr val="bg1"/>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Publicly funded by </a:t>
                      </a:r>
                      <a:r>
                        <a:rPr lang="en-US" sz="800" err="1">
                          <a:solidFill>
                            <a:schemeClr val="tx1">
                              <a:lumMod val="75000"/>
                              <a:lumOff val="25000"/>
                            </a:schemeClr>
                          </a:solidFill>
                          <a:effectLst/>
                          <a:latin typeface="+mj-lt"/>
                        </a:rPr>
                        <a:t>govt</a:t>
                      </a:r>
                      <a:r>
                        <a:rPr lang="en-US" sz="800">
                          <a:solidFill>
                            <a:schemeClr val="tx1">
                              <a:lumMod val="75000"/>
                              <a:lumOff val="25000"/>
                            </a:schemeClr>
                          </a:solidFill>
                          <a:effectLst/>
                          <a:latin typeface="+mj-lt"/>
                        </a:rPr>
                        <a:t>; free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Publicly funded by </a:t>
                      </a:r>
                      <a:r>
                        <a:rPr lang="en-US" sz="800" err="1">
                          <a:solidFill>
                            <a:schemeClr val="tx1">
                              <a:lumMod val="75000"/>
                              <a:lumOff val="25000"/>
                            </a:schemeClr>
                          </a:solidFill>
                          <a:effectLst/>
                          <a:latin typeface="+mj-lt"/>
                        </a:rPr>
                        <a:t>govt</a:t>
                      </a:r>
                      <a:r>
                        <a:rPr lang="en-US" sz="800">
                          <a:solidFill>
                            <a:schemeClr val="tx1">
                              <a:lumMod val="75000"/>
                              <a:lumOff val="25000"/>
                            </a:schemeClr>
                          </a:solidFill>
                          <a:effectLst/>
                          <a:latin typeface="+mj-lt"/>
                        </a:rPr>
                        <a:t> but with some fees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Mix of public and private funding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Solely private and out-of-pocket</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Solely private through health insurance providers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Multiple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Other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6925827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Angola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57920186"/>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Benin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79905137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Botswana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62294819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Burkina Faso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20328048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Burundi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39921359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Cameroon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9076968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Cape Verde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4413634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Central African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13159759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Chad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45025305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Congo, Dem.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61886901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Congo,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42270428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Cote d'Ivoire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88710148"/>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Egypt, Arab Rep.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67340241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Ethiopia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66553076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Gabon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2696900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Gambia, The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80959179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Ghana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12290912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Guinea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94739973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Kenya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86927081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Lesotho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19353333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Madagascar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990932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Malawi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45866348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Mali</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06954052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Mauritania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6581241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Mauritius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55774667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Morocco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28679062"/>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Mozambique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035744297"/>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Namibia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547969526"/>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Niger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60638738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Nigeria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75808884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Senegal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190322064"/>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Somalia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16914756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South Africa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7184782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Sudan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529643115"/>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Swaziland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031163360"/>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Tanzania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103936973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Togo</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2439101822"/>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Tunisia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484056889"/>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Uganda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062572393"/>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Zambia</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extLst>
                  <a:ext uri="{0D108BD9-81ED-4DB2-BD59-A6C34878D82A}">
                    <a16:rowId xmlns:a16="http://schemas.microsoft.com/office/drawing/2014/main" val="3973268491"/>
                  </a:ext>
                </a:extLst>
              </a:tr>
              <a:tr h="115114">
                <a:tc>
                  <a:txBody>
                    <a:bodyPr/>
                    <a:lstStyle/>
                    <a:p>
                      <a:pPr marL="0" marR="0">
                        <a:lnSpc>
                          <a:spcPct val="107000"/>
                        </a:lnSpc>
                        <a:spcBef>
                          <a:spcPts val="0"/>
                        </a:spcBef>
                        <a:spcAft>
                          <a:spcPts val="0"/>
                        </a:spcAft>
                      </a:pPr>
                      <a:r>
                        <a:rPr lang="en-US" sz="800">
                          <a:solidFill>
                            <a:schemeClr val="tx1">
                              <a:lumMod val="75000"/>
                              <a:lumOff val="25000"/>
                            </a:schemeClr>
                          </a:solidFill>
                          <a:effectLst/>
                          <a:latin typeface="+mj-lt"/>
                        </a:rPr>
                        <a:t>Zimbabwe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X</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ctr"/>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tc>
                  <a:txBody>
                    <a:bodyPr/>
                    <a:lstStyle/>
                    <a:p>
                      <a:pPr marL="0" marR="0" algn="ctr">
                        <a:lnSpc>
                          <a:spcPct val="107000"/>
                        </a:lnSpc>
                        <a:spcBef>
                          <a:spcPts val="0"/>
                        </a:spcBef>
                        <a:spcAft>
                          <a:spcPts val="0"/>
                        </a:spcAft>
                      </a:pP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25867" marR="25867" marT="0" marB="0" anchor="b"/>
                </a:tc>
                <a:extLst>
                  <a:ext uri="{0D108BD9-81ED-4DB2-BD59-A6C34878D82A}">
                    <a16:rowId xmlns:a16="http://schemas.microsoft.com/office/drawing/2014/main" val="834267990"/>
                  </a:ext>
                </a:extLst>
              </a:tr>
            </a:tbl>
          </a:graphicData>
        </a:graphic>
      </p:graphicFrame>
      <p:sp>
        <p:nvSpPr>
          <p:cNvPr id="5" name="Oval 4">
            <a:extLst>
              <a:ext uri="{FF2B5EF4-FFF2-40B4-BE49-F238E27FC236}">
                <a16:creationId xmlns:a16="http://schemas.microsoft.com/office/drawing/2014/main" id="{00899096-70DB-B1A8-D9FC-B95C0AAA7B77}"/>
              </a:ext>
            </a:extLst>
          </p:cNvPr>
          <p:cNvSpPr/>
          <p:nvPr/>
        </p:nvSpPr>
        <p:spPr>
          <a:xfrm>
            <a:off x="2520021" y="1939159"/>
            <a:ext cx="2025703" cy="15502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A6AE5EE-596F-50A3-0DBA-917DFF81F238}"/>
              </a:ext>
            </a:extLst>
          </p:cNvPr>
          <p:cNvSpPr/>
          <p:nvPr/>
        </p:nvSpPr>
        <p:spPr>
          <a:xfrm>
            <a:off x="399393" y="1889582"/>
            <a:ext cx="5552090" cy="340461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ADBA3FB-9DDF-BE7D-86C6-7EEA6D29FEE6}"/>
              </a:ext>
            </a:extLst>
          </p:cNvPr>
          <p:cNvSpPr txBox="1"/>
          <p:nvPr/>
        </p:nvSpPr>
        <p:spPr>
          <a:xfrm>
            <a:off x="5289452" y="5923989"/>
            <a:ext cx="662031" cy="230832"/>
          </a:xfrm>
          <a:prstGeom prst="rect">
            <a:avLst/>
          </a:prstGeom>
          <a:noFill/>
        </p:spPr>
        <p:txBody>
          <a:bodyPr wrap="square" rtlCol="0">
            <a:spAutoFit/>
          </a:bodyPr>
          <a:lstStyle/>
          <a:p>
            <a:r>
              <a:rPr lang="en-US" sz="900">
                <a:latin typeface="+mj-lt"/>
              </a:rPr>
              <a:t>X : Yes</a:t>
            </a:r>
          </a:p>
        </p:txBody>
      </p:sp>
    </p:spTree>
    <p:extLst>
      <p:ext uri="{BB962C8B-B14F-4D97-AF65-F5344CB8AC3E}">
        <p14:creationId xmlns:p14="http://schemas.microsoft.com/office/powerpoint/2010/main" val="3044207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248D-C586-462B-5286-644E17DAE3E3}"/>
              </a:ext>
            </a:extLst>
          </p:cNvPr>
          <p:cNvSpPr>
            <a:spLocks noGrp="1"/>
          </p:cNvSpPr>
          <p:nvPr>
            <p:ph type="title"/>
          </p:nvPr>
        </p:nvSpPr>
        <p:spPr/>
        <p:txBody>
          <a:bodyPr>
            <a:normAutofit/>
          </a:bodyPr>
          <a:lstStyle/>
          <a:p>
            <a:r>
              <a:rPr lang="en-US" sz="3200" dirty="0">
                <a:solidFill>
                  <a:srgbClr val="283378"/>
                </a:solidFill>
                <a:latin typeface="Arial" panose="020B0604020202020204" pitchFamily="34" charset="0"/>
                <a:cs typeface="Arial" panose="020B0604020202020204" pitchFamily="34" charset="0"/>
              </a:rPr>
              <a:t>Availability of official registry</a:t>
            </a:r>
          </a:p>
        </p:txBody>
      </p:sp>
      <p:sp>
        <p:nvSpPr>
          <p:cNvPr id="7" name="Date Placeholder 3">
            <a:extLst>
              <a:ext uri="{FF2B5EF4-FFF2-40B4-BE49-F238E27FC236}">
                <a16:creationId xmlns:a16="http://schemas.microsoft.com/office/drawing/2014/main" id="{96327F49-AB38-5F8B-05D4-34BCC340DC8E}"/>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8" name="Footer Placeholder 4">
            <a:extLst>
              <a:ext uri="{FF2B5EF4-FFF2-40B4-BE49-F238E27FC236}">
                <a16:creationId xmlns:a16="http://schemas.microsoft.com/office/drawing/2014/main" id="{5FD83794-1D83-4AAF-DF7A-24A0DD157E5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E823CBD3-CAC8-9EF2-0A56-0F991FA5A88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47</a:t>
            </a:fld>
            <a:endParaRPr lang="en-US"/>
          </a:p>
        </p:txBody>
      </p:sp>
      <p:graphicFrame>
        <p:nvGraphicFramePr>
          <p:cNvPr id="3" name="Table 2">
            <a:extLst>
              <a:ext uri="{FF2B5EF4-FFF2-40B4-BE49-F238E27FC236}">
                <a16:creationId xmlns:a16="http://schemas.microsoft.com/office/drawing/2014/main" id="{0E231F5A-1998-EB81-E251-0EA439F1AF3E}"/>
              </a:ext>
            </a:extLst>
          </p:cNvPr>
          <p:cNvGraphicFramePr>
            <a:graphicFrameLocks noGrp="1"/>
          </p:cNvGraphicFramePr>
          <p:nvPr>
            <p:extLst>
              <p:ext uri="{D42A27DB-BD31-4B8C-83A1-F6EECF244321}">
                <p14:modId xmlns:p14="http://schemas.microsoft.com/office/powerpoint/2010/main" val="1945738615"/>
              </p:ext>
            </p:extLst>
          </p:nvPr>
        </p:nvGraphicFramePr>
        <p:xfrm>
          <a:off x="3517788" y="987174"/>
          <a:ext cx="4838423" cy="5549813"/>
        </p:xfrm>
        <a:graphic>
          <a:graphicData uri="http://schemas.openxmlformats.org/drawingml/2006/table">
            <a:tbl>
              <a:tblPr firstRow="1" firstCol="1" bandRow="1">
                <a:tableStyleId>{F5AB1C69-6EDB-4FF4-983F-18BD219EF322}</a:tableStyleId>
              </a:tblPr>
              <a:tblGrid>
                <a:gridCol w="926793">
                  <a:extLst>
                    <a:ext uri="{9D8B030D-6E8A-4147-A177-3AD203B41FA5}">
                      <a16:colId xmlns:a16="http://schemas.microsoft.com/office/drawing/2014/main" val="4086713375"/>
                    </a:ext>
                  </a:extLst>
                </a:gridCol>
                <a:gridCol w="782326">
                  <a:extLst>
                    <a:ext uri="{9D8B030D-6E8A-4147-A177-3AD203B41FA5}">
                      <a16:colId xmlns:a16="http://schemas.microsoft.com/office/drawing/2014/main" val="1496086673"/>
                    </a:ext>
                  </a:extLst>
                </a:gridCol>
                <a:gridCol w="782326">
                  <a:extLst>
                    <a:ext uri="{9D8B030D-6E8A-4147-A177-3AD203B41FA5}">
                      <a16:colId xmlns:a16="http://schemas.microsoft.com/office/drawing/2014/main" val="3414186388"/>
                    </a:ext>
                  </a:extLst>
                </a:gridCol>
                <a:gridCol w="782326">
                  <a:extLst>
                    <a:ext uri="{9D8B030D-6E8A-4147-A177-3AD203B41FA5}">
                      <a16:colId xmlns:a16="http://schemas.microsoft.com/office/drawing/2014/main" val="3217252890"/>
                    </a:ext>
                  </a:extLst>
                </a:gridCol>
                <a:gridCol w="782326">
                  <a:extLst>
                    <a:ext uri="{9D8B030D-6E8A-4147-A177-3AD203B41FA5}">
                      <a16:colId xmlns:a16="http://schemas.microsoft.com/office/drawing/2014/main" val="4224773526"/>
                    </a:ext>
                  </a:extLst>
                </a:gridCol>
                <a:gridCol w="782326">
                  <a:extLst>
                    <a:ext uri="{9D8B030D-6E8A-4147-A177-3AD203B41FA5}">
                      <a16:colId xmlns:a16="http://schemas.microsoft.com/office/drawing/2014/main" val="4250614406"/>
                    </a:ext>
                  </a:extLst>
                </a:gridCol>
              </a:tblGrid>
              <a:tr h="34657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700">
                        <a:solidFill>
                          <a:schemeClr val="bg1"/>
                        </a:solidFill>
                        <a:effectLs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700">
                          <a:solidFill>
                            <a:schemeClr val="bg1"/>
                          </a:solidFill>
                          <a:effectLst/>
                        </a:rPr>
                        <a:t>Country</a:t>
                      </a:r>
                    </a:p>
                    <a:p>
                      <a:pPr marL="0" marR="0" algn="ctr">
                        <a:lnSpc>
                          <a:spcPct val="107000"/>
                        </a:lnSpc>
                        <a:spcBef>
                          <a:spcPts val="0"/>
                        </a:spcBef>
                        <a:spcAft>
                          <a:spcPts val="0"/>
                        </a:spcAft>
                      </a:pPr>
                      <a:endParaRPr lang="en-US" sz="700">
                        <a:solidFill>
                          <a:schemeClr val="bg1"/>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CKD</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Dialysis</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Transplant</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AKI</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Conservative care</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3127505912"/>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Angola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505591036"/>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Benin</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521846317"/>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Botswana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509670198"/>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Burkina Faso</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691897526"/>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Burundi</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044780517"/>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Cameroon</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676520994"/>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Cape Verde</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362073128"/>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C African Republic </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570678455"/>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Chad</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258625681"/>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Congo, Dem. Rep.</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154066979"/>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Congo, Rep.</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84166753"/>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Cote d'Ivoire</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prstClr val="black">
                              <a:lumMod val="75000"/>
                              <a:lumOff val="25000"/>
                            </a:prstClr>
                          </a:solidFill>
                          <a:effectLst/>
                          <a:uLnTx/>
                          <a:uFillTx/>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451680352"/>
                  </a:ext>
                </a:extLst>
              </a:tr>
              <a:tr h="122868">
                <a:tc>
                  <a:txBody>
                    <a:bodyPr/>
                    <a:lstStyle/>
                    <a:p>
                      <a:pPr marL="0" marR="0">
                        <a:lnSpc>
                          <a:spcPct val="107000"/>
                        </a:lnSpc>
                        <a:spcBef>
                          <a:spcPts val="0"/>
                        </a:spcBef>
                        <a:spcAft>
                          <a:spcPts val="0"/>
                        </a:spcAft>
                      </a:pPr>
                      <a:r>
                        <a:rPr lang="en-US" sz="700">
                          <a:solidFill>
                            <a:schemeClr val="tx1">
                              <a:lumMod val="75000"/>
                              <a:lumOff val="25000"/>
                            </a:schemeClr>
                          </a:solidFill>
                          <a:effectLst/>
                        </a:rPr>
                        <a:t>Egypt, Arab Rep.</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prstClr val="black">
                              <a:lumMod val="75000"/>
                              <a:lumOff val="25000"/>
                            </a:prstClr>
                          </a:solidFill>
                          <a:effectLst/>
                          <a:uLnTx/>
                          <a:uFillTx/>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3865129388"/>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Ethiopia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525519894"/>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Gabon</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3635713527"/>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Gambia, The</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77187340"/>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Ghana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248292327"/>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Guinea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706366705"/>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Kenya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3130701757"/>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Lesotho</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087102927"/>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Madagascar</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3704597815"/>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Malawi</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512709003"/>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Mali</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722253338"/>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Mauritania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151917423"/>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Mauritius</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prstClr val="black">
                              <a:lumMod val="75000"/>
                              <a:lumOff val="25000"/>
                            </a:prstClr>
                          </a:solidFill>
                          <a:effectLst/>
                          <a:uLnTx/>
                          <a:uFillTx/>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3243780584"/>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Morocco</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kumimoji="0" lang="en-US" sz="700" b="0" u="none" strike="noStrike" kern="1200" cap="none" spc="0" normalizeH="0" baseline="0" noProof="0">
                          <a:ln>
                            <a:noFill/>
                          </a:ln>
                          <a:solidFill>
                            <a:prstClr val="black">
                              <a:lumMod val="75000"/>
                              <a:lumOff val="25000"/>
                            </a:prstClr>
                          </a:solidFill>
                          <a:effectLst/>
                          <a:uLnTx/>
                          <a:uFillTx/>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206985217"/>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Mozambique</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854825096"/>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Namibia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339740790"/>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Niger</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125324319"/>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Nigeria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096988978"/>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Senegal</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027933851"/>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Somalia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261164347"/>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South Africa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740560768"/>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Sudan</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037739390"/>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Swaziland</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994930159"/>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Tanzania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1138016161"/>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Togo</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701835724"/>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Tunisia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4173749050"/>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Uganda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126090673"/>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Zambia</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r>
                        <a:rPr lang="en-US" sz="700">
                          <a:solidFill>
                            <a:schemeClr val="tx1">
                              <a:lumMod val="75000"/>
                              <a:lumOff val="25000"/>
                            </a:schemeClr>
                          </a:solidFill>
                          <a:effectLst/>
                        </a:rPr>
                        <a:t>X</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296955657"/>
                  </a:ext>
                </a:extLst>
              </a:tr>
              <a:tr h="128784">
                <a:tc>
                  <a:txBody>
                    <a:bodyPr/>
                    <a:lstStyle/>
                    <a:p>
                      <a:pPr marL="0" marR="0">
                        <a:lnSpc>
                          <a:spcPct val="107000"/>
                        </a:lnSpc>
                        <a:spcBef>
                          <a:spcPts val="0"/>
                        </a:spcBef>
                        <a:spcAft>
                          <a:spcPts val="0"/>
                        </a:spcAft>
                      </a:pPr>
                      <a:r>
                        <a:rPr lang="en-US" sz="700">
                          <a:solidFill>
                            <a:schemeClr val="tx1">
                              <a:lumMod val="75000"/>
                              <a:lumOff val="25000"/>
                            </a:schemeClr>
                          </a:solidFill>
                          <a:effectLst/>
                        </a:rPr>
                        <a:t>Zimbabwe</a:t>
                      </a: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tc>
                  <a:txBody>
                    <a:bodyPr/>
                    <a:lstStyle/>
                    <a:p>
                      <a:pPr marL="0" marR="0" algn="ctr">
                        <a:lnSpc>
                          <a:spcPct val="107000"/>
                        </a:lnSpc>
                        <a:spcBef>
                          <a:spcPts val="0"/>
                        </a:spcBef>
                        <a:spcAft>
                          <a:spcPts val="0"/>
                        </a:spcAft>
                      </a:pPr>
                      <a:endParaRPr lang="en-US" sz="7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34942" marR="34942" marT="0" marB="0" anchor="ctr"/>
                </a:tc>
                <a:extLst>
                  <a:ext uri="{0D108BD9-81ED-4DB2-BD59-A6C34878D82A}">
                    <a16:rowId xmlns:a16="http://schemas.microsoft.com/office/drawing/2014/main" val="552994376"/>
                  </a:ext>
                </a:extLst>
              </a:tr>
            </a:tbl>
          </a:graphicData>
        </a:graphic>
      </p:graphicFrame>
      <p:sp>
        <p:nvSpPr>
          <p:cNvPr id="4" name="TextBox 3">
            <a:extLst>
              <a:ext uri="{FF2B5EF4-FFF2-40B4-BE49-F238E27FC236}">
                <a16:creationId xmlns:a16="http://schemas.microsoft.com/office/drawing/2014/main" id="{04BCD160-F188-37E9-8FDC-2A79DD6FF59E}"/>
              </a:ext>
            </a:extLst>
          </p:cNvPr>
          <p:cNvSpPr txBox="1"/>
          <p:nvPr/>
        </p:nvSpPr>
        <p:spPr>
          <a:xfrm>
            <a:off x="2743200" y="6176233"/>
            <a:ext cx="740591" cy="246221"/>
          </a:xfrm>
          <a:prstGeom prst="rect">
            <a:avLst/>
          </a:prstGeom>
          <a:noFill/>
        </p:spPr>
        <p:txBody>
          <a:bodyPr wrap="square" rtlCol="0">
            <a:spAutoFit/>
          </a:bodyPr>
          <a:lstStyle/>
          <a:p>
            <a:r>
              <a:rPr lang="en-US" sz="1000">
                <a:latin typeface="+mj-lt"/>
              </a:rPr>
              <a:t>X : Yes</a:t>
            </a:r>
          </a:p>
        </p:txBody>
      </p:sp>
    </p:spTree>
    <p:extLst>
      <p:ext uri="{BB962C8B-B14F-4D97-AF65-F5344CB8AC3E}">
        <p14:creationId xmlns:p14="http://schemas.microsoft.com/office/powerpoint/2010/main" val="36956373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02C4-399C-EE6E-47A1-AB62598D0C70}"/>
              </a:ext>
            </a:extLst>
          </p:cNvPr>
          <p:cNvSpPr>
            <a:spLocks noGrp="1"/>
          </p:cNvSpPr>
          <p:nvPr>
            <p:ph type="title"/>
          </p:nvPr>
        </p:nvSpPr>
        <p:spPr/>
        <p:txBody>
          <a:bodyPr/>
          <a:lstStyle/>
          <a:p>
            <a:r>
              <a:rPr lang="en-CA" dirty="0"/>
              <a:t>Summary of Findings</a:t>
            </a:r>
          </a:p>
        </p:txBody>
      </p:sp>
      <p:sp>
        <p:nvSpPr>
          <p:cNvPr id="3" name="Content Placeholder 2">
            <a:extLst>
              <a:ext uri="{FF2B5EF4-FFF2-40B4-BE49-F238E27FC236}">
                <a16:creationId xmlns:a16="http://schemas.microsoft.com/office/drawing/2014/main" id="{15FA87E5-2E34-9E5A-FE97-2D9B7881E8C9}"/>
              </a:ext>
            </a:extLst>
          </p:cNvPr>
          <p:cNvSpPr>
            <a:spLocks noGrp="1"/>
          </p:cNvSpPr>
          <p:nvPr>
            <p:ph idx="1"/>
          </p:nvPr>
        </p:nvSpPr>
        <p:spPr>
          <a:xfrm>
            <a:off x="365760" y="1008600"/>
            <a:ext cx="11506200" cy="4920476"/>
          </a:xfrm>
        </p:spPr>
        <p:txBody>
          <a:bodyPr>
            <a:noAutofit/>
          </a:bodyPr>
          <a:lstStyle/>
          <a:p>
            <a:pPr marL="0" indent="0">
              <a:lnSpc>
                <a:spcPct val="150000"/>
              </a:lnSpc>
              <a:spcAft>
                <a:spcPts val="800"/>
              </a:spcAft>
              <a:buNone/>
            </a:pPr>
            <a:r>
              <a:rPr lang="en-CA" sz="1200" kern="0" dirty="0">
                <a:effectLst/>
                <a:latin typeface="+mj-lt"/>
                <a:ea typeface="Calibri" panose="020F0502020204030204" pitchFamily="34" charset="0"/>
                <a:cs typeface="Times New Roman" panose="02020603050405020304" pitchFamily="18" charset="0"/>
              </a:rPr>
              <a:t>In summary, the 2023 ISN-GKHA highlights several important findings for Africa.</a:t>
            </a:r>
            <a:endParaRPr lang="en-CA" sz="1200" b="1" i="1"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There remains limited availability and quality of delivered KRT.</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In-centre HD was available in all countries (100%), PD in 19 (48%) of countries, and KT in 13 (33%) of countries.</a:t>
            </a:r>
          </a:p>
          <a:p>
            <a:pPr marL="800100" lvl="1" indent="-342900">
              <a:lnSpc>
                <a:spcPct val="150000"/>
              </a:lnSpc>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While all countries have HD, the capacity to provide adequate HD frequency (3 – 4 hours/ session, was available in 21 (53%) countries in Africa while the capacity to provide adequate PD exchanges i.e., 3 – 4 exchanges/ day was available in 8 (20%) countries. </a:t>
            </a: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Only one country (Lesotho) has home HD available in the continent.</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Conservative kidney management</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Established CKM through shared-decision making is more readily available in 38% of countries than choice restricted CKM (where resource constraints prevent or limit access) in 33% of countries, and choice restricted CKM (where no resource constraints prevent or limit access) in 25% of countries. </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Public government funding for kidney care remains low in Africa.</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Few countries in Africa cover the cost of kidney care using public government funds.</a:t>
            </a:r>
          </a:p>
          <a:p>
            <a:pPr marL="800100" lvl="1" indent="-342900">
              <a:lnSpc>
                <a:spcPct val="150000"/>
              </a:lnSpc>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Only 10 countries (24%) use public government funds (and free at point of delivery) to cover the cost of acute dialysis (whether HD or PD) and 34% of countries cover the cost of chronic HD using this method while 15% cover PD cost using this method. </a:t>
            </a: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More countries (22%) cover the cost of KT medications through private and out-of-pocket methods than countries that provide public funding (12%) for coverage.</a:t>
            </a:r>
          </a:p>
          <a:p>
            <a:pPr marL="342900" lvl="0" indent="-342900">
              <a:lnSpc>
                <a:spcPct val="150000"/>
              </a:lnSpc>
              <a:spcAft>
                <a:spcPts val="800"/>
              </a:spcAft>
              <a:buFont typeface="Courier New" panose="02070309020205020404" pitchFamily="49" charset="0"/>
              <a:buChar char="o"/>
            </a:pPr>
            <a:endParaRPr lang="en-CA" sz="1200" kern="100" dirty="0">
              <a:effectLst/>
              <a:latin typeface="+mj-lt"/>
              <a:ea typeface="Calibri" panose="020F0502020204030204" pitchFamily="34" charset="0"/>
              <a:cs typeface="Times New Roman" panose="02020603050405020304" pitchFamily="18" charset="0"/>
            </a:endParaRPr>
          </a:p>
          <a:p>
            <a:endParaRPr lang="en-CA" sz="1200" dirty="0">
              <a:latin typeface="+mj-lt"/>
            </a:endParaRPr>
          </a:p>
        </p:txBody>
      </p:sp>
      <p:sp>
        <p:nvSpPr>
          <p:cNvPr id="4" name="Date Placeholder 3">
            <a:extLst>
              <a:ext uri="{FF2B5EF4-FFF2-40B4-BE49-F238E27FC236}">
                <a16:creationId xmlns:a16="http://schemas.microsoft.com/office/drawing/2014/main" id="{6760A8E2-9FEF-88E7-11DA-9890AF7D87AB}"/>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B82669A-A805-D8C4-E37D-F07CF0C36DD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DA842A6-024F-0F09-C08D-C3DF3592287A}"/>
              </a:ext>
            </a:extLst>
          </p:cNvPr>
          <p:cNvSpPr>
            <a:spLocks noGrp="1"/>
          </p:cNvSpPr>
          <p:nvPr>
            <p:ph type="sldNum" sz="quarter" idx="4"/>
          </p:nvPr>
        </p:nvSpPr>
        <p:spPr/>
        <p:txBody>
          <a:bodyPr/>
          <a:lstStyle/>
          <a:p>
            <a:fld id="{4A9CEFBC-9863-BD47-BA2B-008170C231CB}" type="slidenum">
              <a:rPr lang="en-US" smtClean="0"/>
              <a:pPr/>
              <a:t>48</a:t>
            </a:fld>
            <a:endParaRPr lang="en-US"/>
          </a:p>
        </p:txBody>
      </p:sp>
    </p:spTree>
    <p:extLst>
      <p:ext uri="{BB962C8B-B14F-4D97-AF65-F5344CB8AC3E}">
        <p14:creationId xmlns:p14="http://schemas.microsoft.com/office/powerpoint/2010/main" val="3500256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4D25-04B2-EE18-631F-CC907A5C5356}"/>
              </a:ext>
            </a:extLst>
          </p:cNvPr>
          <p:cNvSpPr>
            <a:spLocks noGrp="1"/>
          </p:cNvSpPr>
          <p:nvPr>
            <p:ph type="title"/>
          </p:nvPr>
        </p:nvSpPr>
        <p:spPr/>
        <p:txBody>
          <a:bodyPr/>
          <a:lstStyle/>
          <a:p>
            <a:r>
              <a:rPr lang="en-CA" dirty="0"/>
              <a:t>Summary of Findings (cont’d)</a:t>
            </a:r>
          </a:p>
        </p:txBody>
      </p:sp>
      <p:sp>
        <p:nvSpPr>
          <p:cNvPr id="3" name="Content Placeholder 2">
            <a:extLst>
              <a:ext uri="{FF2B5EF4-FFF2-40B4-BE49-F238E27FC236}">
                <a16:creationId xmlns:a16="http://schemas.microsoft.com/office/drawing/2014/main" id="{C5E6694C-B5C3-5B3F-6DF0-D22A8479518E}"/>
              </a:ext>
            </a:extLst>
          </p:cNvPr>
          <p:cNvSpPr>
            <a:spLocks noGrp="1"/>
          </p:cNvSpPr>
          <p:nvPr>
            <p:ph idx="1"/>
          </p:nvPr>
        </p:nvSpPr>
        <p:spPr>
          <a:xfrm>
            <a:off x="485775" y="1048967"/>
            <a:ext cx="11220450" cy="5331240"/>
          </a:xfrm>
        </p:spPr>
        <p:txBody>
          <a:bodyPr>
            <a:noAutofit/>
          </a:bodyPr>
          <a:lstStyle/>
          <a:p>
            <a:pPr marL="0" indent="0">
              <a:lnSpc>
                <a:spcPct val="150000"/>
              </a:lnSpc>
              <a:spcAft>
                <a:spcPts val="800"/>
              </a:spcAft>
              <a:buNone/>
            </a:pPr>
            <a:r>
              <a:rPr lang="en-CA" sz="1300" b="1" i="1" kern="100" dirty="0">
                <a:effectLst/>
                <a:latin typeface="+mj-lt"/>
                <a:ea typeface="Calibri" panose="020F0502020204030204" pitchFamily="34" charset="0"/>
                <a:cs typeface="Times New Roman" panose="02020603050405020304" pitchFamily="18" charset="0"/>
              </a:rPr>
              <a:t>Few registries across all levels of kidney disease</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Few countries have a registry for any level of kidney disease. Overall, 12 (31%) of countries had a dialysis registry (Angola, Botswana, Cote d’Ivoire, Egypt, Ghana, Kenya, Malawi, Mauritius, Morocco, Niger, South Africa, and Zambia) while 5 (13%) of countries had a KT registry (Botswana, Egypt, Kenya, Mauritius, and South Africa).</a:t>
            </a:r>
          </a:p>
          <a:p>
            <a:pPr marL="0" indent="0">
              <a:lnSpc>
                <a:spcPct val="150000"/>
              </a:lnSpc>
              <a:spcAft>
                <a:spcPts val="800"/>
              </a:spcAft>
              <a:buNone/>
            </a:pPr>
            <a:r>
              <a:rPr lang="en-CA" sz="1300" b="1" i="1" kern="100" dirty="0">
                <a:effectLst/>
                <a:latin typeface="+mj-lt"/>
                <a:ea typeface="Calibri" panose="020F0502020204030204" pitchFamily="34" charset="0"/>
                <a:cs typeface="Times New Roman" panose="02020603050405020304" pitchFamily="18" charset="0"/>
              </a:rPr>
              <a:t>Critical workforce shortages across African countries.</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Overall, prevalence of nephrologists was low at 1.12 </a:t>
            </a:r>
            <a:r>
              <a:rPr lang="en-CA" sz="1300" kern="100" dirty="0" err="1">
                <a:effectLst/>
                <a:latin typeface="+mj-lt"/>
                <a:ea typeface="Calibri" panose="020F0502020204030204" pitchFamily="34" charset="0"/>
                <a:cs typeface="Times New Roman" panose="02020603050405020304" pitchFamily="18" charset="0"/>
              </a:rPr>
              <a:t>pmp</a:t>
            </a:r>
            <a:r>
              <a:rPr lang="en-CA" sz="1300" kern="100" dirty="0">
                <a:effectLst/>
                <a:latin typeface="+mj-lt"/>
                <a:ea typeface="Calibri" panose="020F0502020204030204" pitchFamily="34" charset="0"/>
                <a:cs typeface="Times New Roman" panose="02020603050405020304" pitchFamily="18" charset="0"/>
              </a:rPr>
              <a:t> with the lowest recorded in Madagascar (0.14 </a:t>
            </a:r>
            <a:r>
              <a:rPr lang="en-CA" sz="1300" kern="100" dirty="0" err="1">
                <a:effectLst/>
                <a:latin typeface="+mj-lt"/>
                <a:ea typeface="Calibri" panose="020F0502020204030204" pitchFamily="34" charset="0"/>
                <a:cs typeface="Times New Roman" panose="02020603050405020304" pitchFamily="18" charset="0"/>
              </a:rPr>
              <a:t>pmp</a:t>
            </a:r>
            <a:r>
              <a:rPr lang="en-CA" sz="1300" kern="100" dirty="0">
                <a:effectLst/>
                <a:latin typeface="+mj-lt"/>
                <a:ea typeface="Calibri" panose="020F0502020204030204" pitchFamily="34" charset="0"/>
                <a:cs typeface="Times New Roman" panose="02020603050405020304" pitchFamily="18" charset="0"/>
              </a:rPr>
              <a:t>). Similarly, prevalence of nephrology trainees was also low (0.18 </a:t>
            </a:r>
            <a:r>
              <a:rPr lang="en-CA" sz="1300" kern="100" dirty="0" err="1">
                <a:effectLst/>
                <a:latin typeface="+mj-lt"/>
                <a:ea typeface="Calibri" panose="020F0502020204030204" pitchFamily="34" charset="0"/>
                <a:cs typeface="Times New Roman" panose="02020603050405020304" pitchFamily="18" charset="0"/>
              </a:rPr>
              <a:t>pmp</a:t>
            </a:r>
            <a:r>
              <a:rPr lang="en-CA" sz="1300" kern="100" dirty="0">
                <a:effectLst/>
                <a:latin typeface="+mj-lt"/>
                <a:ea typeface="Calibri" panose="020F0502020204030204" pitchFamily="34" charset="0"/>
                <a:cs typeface="Times New Roman" panose="02020603050405020304" pitchFamily="18" charset="0"/>
              </a:rPr>
              <a:t>) and was highest in Lesotho (6.8 </a:t>
            </a:r>
            <a:r>
              <a:rPr lang="en-CA" sz="1300" kern="100" dirty="0" err="1">
                <a:effectLst/>
                <a:latin typeface="+mj-lt"/>
                <a:ea typeface="Calibri" panose="020F0502020204030204" pitchFamily="34" charset="0"/>
                <a:cs typeface="Times New Roman" panose="02020603050405020304" pitchFamily="18" charset="0"/>
              </a:rPr>
              <a:t>pmp</a:t>
            </a:r>
            <a:r>
              <a:rPr lang="en-CA" sz="1300" kern="100" dirty="0">
                <a:effectLst/>
                <a:latin typeface="+mj-lt"/>
                <a:ea typeface="Calibri" panose="020F0502020204030204" pitchFamily="34" charset="0"/>
                <a:cs typeface="Times New Roman" panose="02020603050405020304" pitchFamily="18" charset="0"/>
              </a:rPr>
              <a:t>).</a:t>
            </a:r>
          </a:p>
          <a:p>
            <a:pPr marL="800100" lvl="1" indent="-342900">
              <a:lnSpc>
                <a:spcPct val="150000"/>
              </a:lnSpc>
              <a:spcAft>
                <a:spcPts val="800"/>
              </a:spcAft>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More than three-quarters of countries reported shortages of workforce including nephrologists, paediatric nephrologists, transplant surgeons, interventional surgeons for AVF/AVG and for PD catheter access, vascular access coordinators, dietitians, and transplant coordinators.</a:t>
            </a:r>
          </a:p>
          <a:p>
            <a:pPr marL="0" indent="0">
              <a:lnSpc>
                <a:spcPct val="150000"/>
              </a:lnSpc>
              <a:spcAft>
                <a:spcPts val="800"/>
              </a:spcAft>
              <a:buNone/>
            </a:pPr>
            <a:r>
              <a:rPr lang="en-CA" sz="1300" b="1" i="1" kern="100" dirty="0">
                <a:effectLst/>
                <a:latin typeface="+mj-lt"/>
                <a:ea typeface="Calibri" panose="020F0502020204030204" pitchFamily="34" charset="0"/>
                <a:cs typeface="Times New Roman" panose="02020603050405020304" pitchFamily="18" charset="0"/>
              </a:rPr>
              <a:t>Lack of advocacy and recognition of kidney disease as a priority in Africa.</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Despite a high burden of kidney disease in Africa, kidney diseases are not formally recognized by governments as a health priority in the continent.</a:t>
            </a:r>
          </a:p>
          <a:p>
            <a:pPr marL="800100" lvl="1" indent="-342900">
              <a:lnSpc>
                <a:spcPct val="150000"/>
              </a:lnSpc>
              <a:spcAft>
                <a:spcPts val="800"/>
              </a:spcAft>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Less than half of countries (49%) recognize CKD as a health priority while few advocacy groups exist for all forms of kidney disease including AKI, CKD, kidney failure, and KRT.</a:t>
            </a:r>
          </a:p>
          <a:p>
            <a:endParaRPr lang="en-CA" sz="1300" dirty="0">
              <a:latin typeface="+mj-lt"/>
            </a:endParaRPr>
          </a:p>
        </p:txBody>
      </p:sp>
      <p:sp>
        <p:nvSpPr>
          <p:cNvPr id="4" name="Date Placeholder 3">
            <a:extLst>
              <a:ext uri="{FF2B5EF4-FFF2-40B4-BE49-F238E27FC236}">
                <a16:creationId xmlns:a16="http://schemas.microsoft.com/office/drawing/2014/main" id="{9DFD9A62-C52B-5509-E269-9274935AB6EC}"/>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41FAC409-AEEC-2EE2-8BD3-1BB5A7590C4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E65C1E7-FD85-3C71-40AC-09B3B53B386D}"/>
              </a:ext>
            </a:extLst>
          </p:cNvPr>
          <p:cNvSpPr>
            <a:spLocks noGrp="1"/>
          </p:cNvSpPr>
          <p:nvPr>
            <p:ph type="sldNum" sz="quarter" idx="4"/>
          </p:nvPr>
        </p:nvSpPr>
        <p:spPr/>
        <p:txBody>
          <a:bodyPr/>
          <a:lstStyle/>
          <a:p>
            <a:fld id="{4A9CEFBC-9863-BD47-BA2B-008170C231CB}" type="slidenum">
              <a:rPr lang="en-US" smtClean="0"/>
              <a:pPr/>
              <a:t>49</a:t>
            </a:fld>
            <a:endParaRPr lang="en-US"/>
          </a:p>
        </p:txBody>
      </p:sp>
    </p:spTree>
    <p:extLst>
      <p:ext uri="{BB962C8B-B14F-4D97-AF65-F5344CB8AC3E}">
        <p14:creationId xmlns:p14="http://schemas.microsoft.com/office/powerpoint/2010/main" val="3657139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ISN-Global Kidney Health Atlas Survey</a:t>
            </a:r>
          </a:p>
        </p:txBody>
      </p:sp>
      <p:graphicFrame>
        <p:nvGraphicFramePr>
          <p:cNvPr id="5" name="Content Placeholder 4"/>
          <p:cNvGraphicFramePr>
            <a:graphicFrameLocks noGrp="1"/>
          </p:cNvGraphicFramePr>
          <p:nvPr>
            <p:ph idx="1"/>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381428" y="3459074"/>
            <a:ext cx="2083431" cy="1084439"/>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Date Placeholder 3">
            <a:extLst>
              <a:ext uri="{FF2B5EF4-FFF2-40B4-BE49-F238E27FC236}">
                <a16:creationId xmlns:a16="http://schemas.microsoft.com/office/drawing/2014/main" id="{CD306572-9FBC-0727-076F-8126A1F34AA3}"/>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3CD0397F-C033-03DC-BF32-BE0F317AFC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2737E03-A9C0-D6E8-FC27-AFF3A44D93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5</a:t>
            </a:fld>
            <a:endParaRPr lang="en-US"/>
          </a:p>
        </p:txBody>
      </p:sp>
    </p:spTree>
    <p:extLst>
      <p:ext uri="{BB962C8B-B14F-4D97-AF65-F5344CB8AC3E}">
        <p14:creationId xmlns:p14="http://schemas.microsoft.com/office/powerpoint/2010/main" val="25360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5187-D1D5-772F-6506-682744F4B094}"/>
              </a:ext>
            </a:extLst>
          </p:cNvPr>
          <p:cNvSpPr>
            <a:spLocks noGrp="1"/>
          </p:cNvSpPr>
          <p:nvPr>
            <p:ph type="title"/>
          </p:nvPr>
        </p:nvSpPr>
        <p:spPr/>
        <p:txBody>
          <a:bodyPr/>
          <a:lstStyle/>
          <a:p>
            <a:r>
              <a:rPr lang="en-CA" dirty="0"/>
              <a:t>Implications</a:t>
            </a:r>
          </a:p>
        </p:txBody>
      </p:sp>
      <p:sp>
        <p:nvSpPr>
          <p:cNvPr id="3" name="Content Placeholder 2">
            <a:extLst>
              <a:ext uri="{FF2B5EF4-FFF2-40B4-BE49-F238E27FC236}">
                <a16:creationId xmlns:a16="http://schemas.microsoft.com/office/drawing/2014/main" id="{39CDB8CE-05DE-6086-A64B-D15367664DED}"/>
              </a:ext>
            </a:extLst>
          </p:cNvPr>
          <p:cNvSpPr>
            <a:spLocks noGrp="1"/>
          </p:cNvSpPr>
          <p:nvPr>
            <p:ph idx="1"/>
          </p:nvPr>
        </p:nvSpPr>
        <p:spPr>
          <a:xfrm>
            <a:off x="771524" y="1203960"/>
            <a:ext cx="10795636" cy="5166360"/>
          </a:xfrm>
        </p:spPr>
        <p:txBody>
          <a:bodyPr>
            <a:normAutofit/>
          </a:bodyPr>
          <a:lstStyle/>
          <a:p>
            <a:pPr marL="0" indent="0">
              <a:buNone/>
            </a:pPr>
            <a:r>
              <a:rPr lang="en-CA" sz="1400" kern="100" dirty="0">
                <a:effectLst/>
                <a:latin typeface="+mj-lt"/>
                <a:ea typeface="Calibri" panose="020F0502020204030204" pitchFamily="34" charset="0"/>
                <a:cs typeface="Times New Roman" panose="02020603050405020304" pitchFamily="18" charset="0"/>
              </a:rPr>
              <a:t>There are important implications to consider. Based on these survey findings, key recommendations to drive future activities for optimizing kidney care globally are proposed:</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Increase health care financing for kidney failure prevention and management.</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While resource limitations are an obvious barrier, focusing on preventing kidney failure through appropriate hypertension and diabetes management may be more cost-effective overall. Government funding to cover medication costs may allow more patients to treat earlier stage CKD, thereby preventing the need for more costly kidney failure treatment and the obvious burden this has on patients’ wellbeing.</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Address workforce shortages through multidisciplinary teams and telemedicine</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Shortages of nephrologists, surgeons, dialysis nurses, and other key allied health professionals were noted across most countries. Similarly, simply producing more nephrologists may not be feasible or appropriate, and sharing the workload across multiple providers will not only promote the use of multidisciplinary teams but further, allow for more and better care delivery across more patients. Telemedicine may help particularly in addressing gaps in care among rural patients and enhancing capacity through training programs such as ISN Fellowship, visiting ambassador programs, etc.</a:t>
            </a:r>
          </a:p>
          <a:p>
            <a:endParaRPr lang="en-CA" sz="1600" dirty="0">
              <a:latin typeface="+mj-lt"/>
            </a:endParaRPr>
          </a:p>
        </p:txBody>
      </p:sp>
      <p:sp>
        <p:nvSpPr>
          <p:cNvPr id="4" name="Date Placeholder 3">
            <a:extLst>
              <a:ext uri="{FF2B5EF4-FFF2-40B4-BE49-F238E27FC236}">
                <a16:creationId xmlns:a16="http://schemas.microsoft.com/office/drawing/2014/main" id="{C5B7B3DB-5B79-73A4-2CD0-45E827F6BF93}"/>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F0A5E7A-4945-88DF-E48B-4E69824FF299}"/>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B715E66-7D8F-ED18-779D-61B910F87D03}"/>
              </a:ext>
            </a:extLst>
          </p:cNvPr>
          <p:cNvSpPr>
            <a:spLocks noGrp="1"/>
          </p:cNvSpPr>
          <p:nvPr>
            <p:ph type="sldNum" sz="quarter" idx="4"/>
          </p:nvPr>
        </p:nvSpPr>
        <p:spPr/>
        <p:txBody>
          <a:bodyPr/>
          <a:lstStyle/>
          <a:p>
            <a:fld id="{4A9CEFBC-9863-BD47-BA2B-008170C231CB}" type="slidenum">
              <a:rPr lang="en-US" smtClean="0"/>
              <a:pPr/>
              <a:t>50</a:t>
            </a:fld>
            <a:endParaRPr lang="en-US"/>
          </a:p>
        </p:txBody>
      </p:sp>
    </p:spTree>
    <p:extLst>
      <p:ext uri="{BB962C8B-B14F-4D97-AF65-F5344CB8AC3E}">
        <p14:creationId xmlns:p14="http://schemas.microsoft.com/office/powerpoint/2010/main" val="33977773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E522-40FC-11B1-F319-2CC08DD3D608}"/>
              </a:ext>
            </a:extLst>
          </p:cNvPr>
          <p:cNvSpPr>
            <a:spLocks noGrp="1"/>
          </p:cNvSpPr>
          <p:nvPr>
            <p:ph type="title"/>
          </p:nvPr>
        </p:nvSpPr>
        <p:spPr/>
        <p:txBody>
          <a:bodyPr/>
          <a:lstStyle/>
          <a:p>
            <a:r>
              <a:rPr lang="en-CA" dirty="0"/>
              <a:t>Implications (cont’d)</a:t>
            </a:r>
          </a:p>
        </p:txBody>
      </p:sp>
      <p:sp>
        <p:nvSpPr>
          <p:cNvPr id="3" name="Content Placeholder 2">
            <a:extLst>
              <a:ext uri="{FF2B5EF4-FFF2-40B4-BE49-F238E27FC236}">
                <a16:creationId xmlns:a16="http://schemas.microsoft.com/office/drawing/2014/main" id="{CDA2D34C-AEB0-FDD0-ABD5-4B4DA1984F4E}"/>
              </a:ext>
            </a:extLst>
          </p:cNvPr>
          <p:cNvSpPr>
            <a:spLocks noGrp="1"/>
          </p:cNvSpPr>
          <p:nvPr>
            <p:ph idx="1"/>
          </p:nvPr>
        </p:nvSpPr>
        <p:spPr>
          <a:xfrm>
            <a:off x="497204" y="1041840"/>
            <a:ext cx="10770872" cy="4920476"/>
          </a:xfrm>
        </p:spPr>
        <p:txBody>
          <a:bodyPr>
            <a:noAutofit/>
          </a:bodyPr>
          <a:lstStyle/>
          <a:p>
            <a:pPr marL="0" indent="0">
              <a:lnSpc>
                <a:spcPct val="150000"/>
              </a:lnSpc>
              <a:spcAft>
                <a:spcPts val="800"/>
              </a:spcAft>
              <a:buNone/>
            </a:pPr>
            <a:r>
              <a:rPr lang="en-CA" sz="1300" b="1" i="1" kern="100" dirty="0">
                <a:effectLst/>
                <a:latin typeface="+mj-lt"/>
                <a:ea typeface="Calibri" panose="020F0502020204030204" pitchFamily="34" charset="0"/>
                <a:cs typeface="Times New Roman" panose="02020603050405020304" pitchFamily="18" charset="0"/>
              </a:rPr>
              <a:t>Incorporate the collection and reporting of quality indicators in kidney failure care.</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Measuring and reporting on key quality indicators is an important driver in healthcare improvement. Ensuring facilities are supported with information systems that allow for the systematic measurement and reporting of indicators is a first key step to increasing the rate of monitoring among countries. Further, understanding if or how the collection and reporting of indicators are being used to improve care is needed.</a:t>
            </a:r>
          </a:p>
          <a:p>
            <a:pPr marL="0" indent="0">
              <a:lnSpc>
                <a:spcPct val="150000"/>
              </a:lnSpc>
              <a:spcAft>
                <a:spcPts val="800"/>
              </a:spcAft>
              <a:buNone/>
            </a:pPr>
            <a:r>
              <a:rPr lang="en-CA" sz="1300" b="1" i="1" kern="100" dirty="0">
                <a:effectLst/>
                <a:latin typeface="+mj-lt"/>
                <a:ea typeface="Calibri" panose="020F0502020204030204" pitchFamily="34" charset="0"/>
                <a:cs typeface="Times New Roman" panose="02020603050405020304" pitchFamily="18" charset="0"/>
              </a:rPr>
              <a:t>Expand health information systems to prevent and manage kidney failure.</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Similarly, good quality HIS are vital for kidney disease management within a country. A lack of data on disease prevalence, incidence, resource use, and quality of care limits government and provider ability to monitor and evaluate the care provided as well as predicts appropriate resource allocation so that sufficient facilities, medicines, and healthcare professionals are trained and available.</a:t>
            </a:r>
          </a:p>
          <a:p>
            <a:pPr marL="0" indent="0">
              <a:lnSpc>
                <a:spcPct val="150000"/>
              </a:lnSpc>
              <a:spcAft>
                <a:spcPts val="800"/>
              </a:spcAft>
              <a:buNone/>
            </a:pPr>
            <a:r>
              <a:rPr lang="en-CA" sz="1300" b="1" i="1" kern="100" dirty="0">
                <a:effectLst/>
                <a:latin typeface="+mj-lt"/>
                <a:ea typeface="Calibri" panose="020F0502020204030204" pitchFamily="34" charset="0"/>
                <a:cs typeface="Times New Roman" panose="02020603050405020304" pitchFamily="18" charset="0"/>
              </a:rPr>
              <a:t>Promote kidney failure prevention and treatment by implementing policies, strategies, and advocacy, and mitigating barriers.</a:t>
            </a:r>
            <a:endParaRPr lang="en-CA" sz="13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300" kern="100" dirty="0">
                <a:effectLst/>
                <a:latin typeface="+mj-lt"/>
                <a:ea typeface="Calibri" panose="020F0502020204030204" pitchFamily="34" charset="0"/>
                <a:cs typeface="Times New Roman" panose="02020603050405020304" pitchFamily="18" charset="0"/>
              </a:rPr>
              <a:t>Lastly, policies and strategies are important for consistent approaches within a country for optimal care delivery, as well as for accountability, leadership, and knowledge exchange. Advocacy may help promote the increase of government prioritization and further, public awareness of how to prevent and manage kidney disease. Without acknowledging and mitigating barriers, it would be a challenge to achieve of successes out of these recommendations. Competing priorities and needs (for example, clean water supply and basic sanitation, maternal and child health, malnutrition, etc.) represent formidable barriers that can limit implementation of the recommended strategies in the region.</a:t>
            </a:r>
          </a:p>
          <a:p>
            <a:endParaRPr lang="en-CA" sz="1300" dirty="0">
              <a:latin typeface="+mj-lt"/>
            </a:endParaRPr>
          </a:p>
        </p:txBody>
      </p:sp>
      <p:sp>
        <p:nvSpPr>
          <p:cNvPr id="4" name="Date Placeholder 3">
            <a:extLst>
              <a:ext uri="{FF2B5EF4-FFF2-40B4-BE49-F238E27FC236}">
                <a16:creationId xmlns:a16="http://schemas.microsoft.com/office/drawing/2014/main" id="{8D798FEF-61DB-CAE5-3046-54D9AFD10DF1}"/>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685AFD82-AED7-5FD5-AB22-05573032CDB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73E3BBD-1969-2683-B47A-39831F480AA3}"/>
              </a:ext>
            </a:extLst>
          </p:cNvPr>
          <p:cNvSpPr>
            <a:spLocks noGrp="1"/>
          </p:cNvSpPr>
          <p:nvPr>
            <p:ph type="sldNum" sz="quarter" idx="4"/>
          </p:nvPr>
        </p:nvSpPr>
        <p:spPr/>
        <p:txBody>
          <a:bodyPr/>
          <a:lstStyle/>
          <a:p>
            <a:fld id="{4A9CEFBC-9863-BD47-BA2B-008170C231CB}" type="slidenum">
              <a:rPr lang="en-US" smtClean="0"/>
              <a:pPr/>
              <a:t>51</a:t>
            </a:fld>
            <a:endParaRPr lang="en-US"/>
          </a:p>
        </p:txBody>
      </p:sp>
    </p:spTree>
    <p:extLst>
      <p:ext uri="{BB962C8B-B14F-4D97-AF65-F5344CB8AC3E}">
        <p14:creationId xmlns:p14="http://schemas.microsoft.com/office/powerpoint/2010/main" val="28163127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B5AC7A5-75DE-EA77-7BFA-61415D71B9CA}"/>
              </a:ext>
            </a:extLst>
          </p:cNvPr>
          <p:cNvSpPr/>
          <p:nvPr/>
        </p:nvSpPr>
        <p:spPr>
          <a:xfrm>
            <a:off x="6911165" y="1378108"/>
            <a:ext cx="2562753" cy="523220"/>
          </a:xfrm>
          <a:prstGeom prst="rect">
            <a:avLst/>
          </a:prstGeom>
        </p:spPr>
        <p:txBody>
          <a:bodyPr wrap="none">
            <a:spAutoFit/>
          </a:bodyPr>
          <a:lstStyle/>
          <a:p>
            <a:r>
              <a:rPr lang="en-US" sz="2800" b="1">
                <a:solidFill>
                  <a:srgbClr val="FE7055"/>
                </a:solidFill>
                <a:hlinkClick r:id="rId3">
                  <a:extLst>
                    <a:ext uri="{A12FA001-AC4F-418D-AE19-62706E023703}">
                      <ahyp:hlinkClr xmlns:ahyp="http://schemas.microsoft.com/office/drawing/2018/hyperlinkcolor" val="tx"/>
                    </a:ext>
                  </a:extLst>
                </a:hlinkClick>
              </a:rPr>
              <a:t>www.theisn.org</a:t>
            </a:r>
            <a:endParaRPr lang="en-US" sz="2800" b="1">
              <a:solidFill>
                <a:srgbClr val="FE7055"/>
              </a:solidFill>
            </a:endParaRPr>
          </a:p>
        </p:txBody>
      </p:sp>
      <p:sp>
        <p:nvSpPr>
          <p:cNvPr id="28" name="Rectangle 27">
            <a:extLst>
              <a:ext uri="{FF2B5EF4-FFF2-40B4-BE49-F238E27FC236}">
                <a16:creationId xmlns:a16="http://schemas.microsoft.com/office/drawing/2014/main" id="{06C43CF2-BFF2-AB42-E09B-C066B3CCD8D8}"/>
              </a:ext>
            </a:extLst>
          </p:cNvPr>
          <p:cNvSpPr/>
          <p:nvPr/>
        </p:nvSpPr>
        <p:spPr>
          <a:xfrm>
            <a:off x="715181" y="2792638"/>
            <a:ext cx="2601097" cy="369332"/>
          </a:xfrm>
          <a:prstGeom prst="rect">
            <a:avLst/>
          </a:prstGeom>
        </p:spPr>
        <p:txBody>
          <a:bodyPr wrap="none">
            <a:spAutoFit/>
          </a:bodyPr>
          <a:lstStyle/>
          <a:p>
            <a:r>
              <a:rPr lang="en-US" b="1">
                <a:solidFill>
                  <a:srgbClr val="3C3A9A"/>
                </a:solidFill>
              </a:rPr>
              <a:t>Global Operations Center</a:t>
            </a:r>
            <a:endParaRPr lang="en-US">
              <a:solidFill>
                <a:srgbClr val="3C3A9A"/>
              </a:solidFill>
            </a:endParaRPr>
          </a:p>
        </p:txBody>
      </p:sp>
      <p:pic>
        <p:nvPicPr>
          <p:cNvPr id="29" name="Picture 28">
            <a:extLst>
              <a:ext uri="{FF2B5EF4-FFF2-40B4-BE49-F238E27FC236}">
                <a16:creationId xmlns:a16="http://schemas.microsoft.com/office/drawing/2014/main" id="{F83BC615-8A46-6C29-FB3A-FD09F5946711}"/>
              </a:ext>
            </a:extLst>
          </p:cNvPr>
          <p:cNvPicPr>
            <a:picLocks noChangeAspect="1"/>
          </p:cNvPicPr>
          <p:nvPr/>
        </p:nvPicPr>
        <p:blipFill>
          <a:blip r:embed="rId4">
            <a:duotone>
              <a:schemeClr val="bg2">
                <a:shade val="45000"/>
                <a:satMod val="135000"/>
              </a:schemeClr>
              <a:prstClr val="white"/>
            </a:duotone>
          </a:blip>
          <a:stretch>
            <a:fillRect/>
          </a:stretch>
        </p:blipFill>
        <p:spPr>
          <a:xfrm>
            <a:off x="715181" y="3301230"/>
            <a:ext cx="460697" cy="460697"/>
          </a:xfrm>
          <a:prstGeom prst="rect">
            <a:avLst/>
          </a:prstGeom>
        </p:spPr>
      </p:pic>
      <p:sp>
        <p:nvSpPr>
          <p:cNvPr id="30" name="Rectangle 29">
            <a:extLst>
              <a:ext uri="{FF2B5EF4-FFF2-40B4-BE49-F238E27FC236}">
                <a16:creationId xmlns:a16="http://schemas.microsoft.com/office/drawing/2014/main" id="{CCCE92AC-EF74-EFAF-3341-966991951479}"/>
              </a:ext>
            </a:extLst>
          </p:cNvPr>
          <p:cNvSpPr/>
          <p:nvPr/>
        </p:nvSpPr>
        <p:spPr>
          <a:xfrm>
            <a:off x="1175878" y="3301228"/>
            <a:ext cx="2101857" cy="584775"/>
          </a:xfrm>
          <a:prstGeom prst="rect">
            <a:avLst/>
          </a:prstGeom>
        </p:spPr>
        <p:txBody>
          <a:bodyPr wrap="none">
            <a:spAutoFit/>
          </a:bodyPr>
          <a:lstStyle/>
          <a:p>
            <a:r>
              <a:rPr lang="en-US" sz="1600"/>
              <a:t>Avenue des Arts 1-2</a:t>
            </a:r>
          </a:p>
          <a:p>
            <a:r>
              <a:rPr lang="en-US" sz="1600"/>
              <a:t>1210 Brussels, Belgium</a:t>
            </a:r>
          </a:p>
        </p:txBody>
      </p:sp>
      <p:pic>
        <p:nvPicPr>
          <p:cNvPr id="31" name="Picture 30">
            <a:extLst>
              <a:ext uri="{FF2B5EF4-FFF2-40B4-BE49-F238E27FC236}">
                <a16:creationId xmlns:a16="http://schemas.microsoft.com/office/drawing/2014/main" id="{FDA4AE0D-05E2-AA60-3C96-AF0D98B6135C}"/>
              </a:ext>
            </a:extLst>
          </p:cNvPr>
          <p:cNvPicPr>
            <a:picLocks noChangeAspect="1"/>
          </p:cNvPicPr>
          <p:nvPr/>
        </p:nvPicPr>
        <p:blipFill>
          <a:blip r:embed="rId5">
            <a:duotone>
              <a:schemeClr val="bg2">
                <a:shade val="45000"/>
                <a:satMod val="135000"/>
              </a:schemeClr>
              <a:prstClr val="white"/>
            </a:duotone>
          </a:blip>
          <a:stretch>
            <a:fillRect/>
          </a:stretch>
        </p:blipFill>
        <p:spPr>
          <a:xfrm>
            <a:off x="695124" y="4081511"/>
            <a:ext cx="500809" cy="500809"/>
          </a:xfrm>
          <a:prstGeom prst="rect">
            <a:avLst/>
          </a:prstGeom>
        </p:spPr>
      </p:pic>
      <p:sp>
        <p:nvSpPr>
          <p:cNvPr id="32" name="Rectangle 31">
            <a:extLst>
              <a:ext uri="{FF2B5EF4-FFF2-40B4-BE49-F238E27FC236}">
                <a16:creationId xmlns:a16="http://schemas.microsoft.com/office/drawing/2014/main" id="{E29BDE89-7A20-BC78-48CA-67D1F180ED59}"/>
              </a:ext>
            </a:extLst>
          </p:cNvPr>
          <p:cNvSpPr/>
          <p:nvPr/>
        </p:nvSpPr>
        <p:spPr>
          <a:xfrm>
            <a:off x="1175878" y="4202218"/>
            <a:ext cx="1568058" cy="369332"/>
          </a:xfrm>
          <a:prstGeom prst="rect">
            <a:avLst/>
          </a:prstGeom>
        </p:spPr>
        <p:txBody>
          <a:bodyPr wrap="none">
            <a:spAutoFit/>
          </a:bodyPr>
          <a:lstStyle/>
          <a:p>
            <a:r>
              <a:rPr lang="en-US" sz="1600">
                <a:latin typeface="Calibri" panose="020F0502020204030204" pitchFamily="34" charset="0"/>
                <a:cs typeface="Calibri" panose="020F0502020204030204" pitchFamily="34" charset="0"/>
              </a:rPr>
              <a:t>+</a:t>
            </a:r>
            <a:r>
              <a:rPr lang="en-US" b="1"/>
              <a:t> </a:t>
            </a:r>
            <a:r>
              <a:rPr lang="en-US" sz="1600"/>
              <a:t>32 2 808 04 20</a:t>
            </a:r>
          </a:p>
        </p:txBody>
      </p:sp>
      <p:sp>
        <p:nvSpPr>
          <p:cNvPr id="33" name="Rectangle 32">
            <a:extLst>
              <a:ext uri="{FF2B5EF4-FFF2-40B4-BE49-F238E27FC236}">
                <a16:creationId xmlns:a16="http://schemas.microsoft.com/office/drawing/2014/main" id="{80073FF3-5476-3402-3AEA-EB33C8619CAB}"/>
              </a:ext>
            </a:extLst>
          </p:cNvPr>
          <p:cNvSpPr/>
          <p:nvPr/>
        </p:nvSpPr>
        <p:spPr>
          <a:xfrm>
            <a:off x="1164977" y="4886419"/>
            <a:ext cx="1526059" cy="338554"/>
          </a:xfrm>
          <a:prstGeom prst="rect">
            <a:avLst/>
          </a:prstGeom>
        </p:spPr>
        <p:txBody>
          <a:bodyPr wrap="none">
            <a:spAutoFit/>
          </a:bodyPr>
          <a:lstStyle/>
          <a:p>
            <a:r>
              <a:rPr lang="en-US" sz="1600" err="1">
                <a:hlinkClick r:id="rId6"/>
              </a:rPr>
              <a:t>info@theisn.org</a:t>
            </a:r>
            <a:endParaRPr lang="en-US" sz="1600"/>
          </a:p>
        </p:txBody>
      </p:sp>
      <p:pic>
        <p:nvPicPr>
          <p:cNvPr id="34" name="Picture 33">
            <a:extLst>
              <a:ext uri="{FF2B5EF4-FFF2-40B4-BE49-F238E27FC236}">
                <a16:creationId xmlns:a16="http://schemas.microsoft.com/office/drawing/2014/main" id="{765FCAF2-4401-A007-C8E8-3E4ACBF7C017}"/>
              </a:ext>
            </a:extLst>
          </p:cNvPr>
          <p:cNvPicPr>
            <a:picLocks noChangeAspect="1"/>
          </p:cNvPicPr>
          <p:nvPr/>
        </p:nvPicPr>
        <p:blipFill>
          <a:blip r:embed="rId7">
            <a:lum bright="70000" contrast="-70000"/>
          </a:blip>
          <a:stretch>
            <a:fillRect/>
          </a:stretch>
        </p:blipFill>
        <p:spPr>
          <a:xfrm>
            <a:off x="681504" y="4808102"/>
            <a:ext cx="528048" cy="528048"/>
          </a:xfrm>
          <a:prstGeom prst="rect">
            <a:avLst/>
          </a:prstGeom>
        </p:spPr>
      </p:pic>
      <p:sp>
        <p:nvSpPr>
          <p:cNvPr id="35" name="Rectangle 34">
            <a:extLst>
              <a:ext uri="{FF2B5EF4-FFF2-40B4-BE49-F238E27FC236}">
                <a16:creationId xmlns:a16="http://schemas.microsoft.com/office/drawing/2014/main" id="{1CE9B699-4050-419C-BF18-2DD5A31DE2EE}"/>
              </a:ext>
            </a:extLst>
          </p:cNvPr>
          <p:cNvSpPr/>
          <p:nvPr/>
        </p:nvSpPr>
        <p:spPr>
          <a:xfrm>
            <a:off x="5331502" y="2792638"/>
            <a:ext cx="2861040" cy="369332"/>
          </a:xfrm>
          <a:prstGeom prst="rect">
            <a:avLst/>
          </a:prstGeom>
        </p:spPr>
        <p:txBody>
          <a:bodyPr wrap="none">
            <a:spAutoFit/>
          </a:bodyPr>
          <a:lstStyle/>
          <a:p>
            <a:r>
              <a:rPr lang="en-US" b="1">
                <a:solidFill>
                  <a:srgbClr val="3C3A9A"/>
                </a:solidFill>
              </a:rPr>
              <a:t>Americas Operations Center</a:t>
            </a:r>
            <a:endParaRPr lang="en-US">
              <a:solidFill>
                <a:srgbClr val="3C3A9A"/>
              </a:solidFill>
            </a:endParaRPr>
          </a:p>
        </p:txBody>
      </p:sp>
      <p:sp>
        <p:nvSpPr>
          <p:cNvPr id="36" name="Rectangle 35">
            <a:extLst>
              <a:ext uri="{FF2B5EF4-FFF2-40B4-BE49-F238E27FC236}">
                <a16:creationId xmlns:a16="http://schemas.microsoft.com/office/drawing/2014/main" id="{0355B209-5D61-1D3E-C0D6-B7EBF54BB1F3}"/>
              </a:ext>
            </a:extLst>
          </p:cNvPr>
          <p:cNvSpPr/>
          <p:nvPr/>
        </p:nvSpPr>
        <p:spPr>
          <a:xfrm>
            <a:off x="5765134" y="3301229"/>
            <a:ext cx="3465500" cy="584775"/>
          </a:xfrm>
          <a:prstGeom prst="rect">
            <a:avLst/>
          </a:prstGeom>
        </p:spPr>
        <p:txBody>
          <a:bodyPr wrap="none">
            <a:spAutoFit/>
          </a:bodyPr>
          <a:lstStyle/>
          <a:p>
            <a:r>
              <a:rPr lang="en-US" sz="1600"/>
              <a:t>340 North Avenue 3rd Floor</a:t>
            </a:r>
            <a:br>
              <a:rPr lang="en-US" sz="1600"/>
            </a:br>
            <a:r>
              <a:rPr lang="en-US" sz="1600"/>
              <a:t>Cranford, NJ 07016-2496, United States</a:t>
            </a:r>
          </a:p>
        </p:txBody>
      </p:sp>
      <p:sp>
        <p:nvSpPr>
          <p:cNvPr id="37" name="Rectangle 36">
            <a:extLst>
              <a:ext uri="{FF2B5EF4-FFF2-40B4-BE49-F238E27FC236}">
                <a16:creationId xmlns:a16="http://schemas.microsoft.com/office/drawing/2014/main" id="{3062AAC6-0A0D-FD86-5B42-CA8D30FFF566}"/>
              </a:ext>
            </a:extLst>
          </p:cNvPr>
          <p:cNvSpPr/>
          <p:nvPr/>
        </p:nvSpPr>
        <p:spPr>
          <a:xfrm>
            <a:off x="5862928" y="4886419"/>
            <a:ext cx="1526059" cy="338554"/>
          </a:xfrm>
          <a:prstGeom prst="rect">
            <a:avLst/>
          </a:prstGeom>
        </p:spPr>
        <p:txBody>
          <a:bodyPr wrap="none">
            <a:spAutoFit/>
          </a:bodyPr>
          <a:lstStyle/>
          <a:p>
            <a:r>
              <a:rPr lang="en-US" sz="1600">
                <a:hlinkClick r:id="rId6"/>
              </a:rPr>
              <a:t>info@theisn.org</a:t>
            </a:r>
            <a:endParaRPr lang="en-US" sz="1600"/>
          </a:p>
        </p:txBody>
      </p:sp>
      <p:pic>
        <p:nvPicPr>
          <p:cNvPr id="38" name="Picture 37">
            <a:extLst>
              <a:ext uri="{FF2B5EF4-FFF2-40B4-BE49-F238E27FC236}">
                <a16:creationId xmlns:a16="http://schemas.microsoft.com/office/drawing/2014/main" id="{C538213E-20DC-AE68-4BFB-FEBB644F853E}"/>
              </a:ext>
            </a:extLst>
          </p:cNvPr>
          <p:cNvPicPr>
            <a:picLocks noChangeAspect="1"/>
          </p:cNvPicPr>
          <p:nvPr/>
        </p:nvPicPr>
        <p:blipFill>
          <a:blip r:embed="rId4">
            <a:duotone>
              <a:schemeClr val="bg2">
                <a:shade val="45000"/>
                <a:satMod val="135000"/>
              </a:schemeClr>
              <a:prstClr val="white"/>
            </a:duotone>
          </a:blip>
          <a:stretch>
            <a:fillRect/>
          </a:stretch>
        </p:blipFill>
        <p:spPr>
          <a:xfrm>
            <a:off x="5249826" y="3301230"/>
            <a:ext cx="460697" cy="460697"/>
          </a:xfrm>
          <a:prstGeom prst="rect">
            <a:avLst/>
          </a:prstGeom>
        </p:spPr>
      </p:pic>
      <p:pic>
        <p:nvPicPr>
          <p:cNvPr id="39" name="Picture 38">
            <a:extLst>
              <a:ext uri="{FF2B5EF4-FFF2-40B4-BE49-F238E27FC236}">
                <a16:creationId xmlns:a16="http://schemas.microsoft.com/office/drawing/2014/main" id="{BD401AB0-1667-3604-1FEA-F56D00F0E3AC}"/>
              </a:ext>
            </a:extLst>
          </p:cNvPr>
          <p:cNvPicPr>
            <a:picLocks noChangeAspect="1"/>
          </p:cNvPicPr>
          <p:nvPr/>
        </p:nvPicPr>
        <p:blipFill>
          <a:blip r:embed="rId7">
            <a:lum bright="70000" contrast="-70000"/>
          </a:blip>
          <a:stretch>
            <a:fillRect/>
          </a:stretch>
        </p:blipFill>
        <p:spPr>
          <a:xfrm>
            <a:off x="5273831" y="4806528"/>
            <a:ext cx="528048" cy="528048"/>
          </a:xfrm>
          <a:prstGeom prst="rect">
            <a:avLst/>
          </a:prstGeom>
        </p:spPr>
      </p:pic>
      <p:pic>
        <p:nvPicPr>
          <p:cNvPr id="40" name="Picture 39">
            <a:hlinkClick r:id="rId8"/>
            <a:extLst>
              <a:ext uri="{FF2B5EF4-FFF2-40B4-BE49-F238E27FC236}">
                <a16:creationId xmlns:a16="http://schemas.microsoft.com/office/drawing/2014/main" id="{783D5CD9-3481-BB08-0702-558A40770A59}"/>
              </a:ext>
            </a:extLst>
          </p:cNvPr>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14253" y="6028959"/>
            <a:ext cx="360000" cy="360000"/>
          </a:xfrm>
          <a:prstGeom prst="rect">
            <a:avLst/>
          </a:prstGeom>
        </p:spPr>
      </p:pic>
      <p:pic>
        <p:nvPicPr>
          <p:cNvPr id="41" name="Picture 40">
            <a:hlinkClick r:id="rId10"/>
            <a:extLst>
              <a:ext uri="{FF2B5EF4-FFF2-40B4-BE49-F238E27FC236}">
                <a16:creationId xmlns:a16="http://schemas.microsoft.com/office/drawing/2014/main" id="{BA621DCD-F370-FEE4-BA0A-7E7C0FBBFFEC}"/>
              </a:ext>
            </a:extLst>
          </p:cNvPr>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43271" y="6017587"/>
            <a:ext cx="360000" cy="360000"/>
          </a:xfrm>
          <a:prstGeom prst="rect">
            <a:avLst/>
          </a:prstGeom>
        </p:spPr>
      </p:pic>
      <p:pic>
        <p:nvPicPr>
          <p:cNvPr id="42" name="Picture 41">
            <a:hlinkClick r:id="rId12"/>
            <a:extLst>
              <a:ext uri="{FF2B5EF4-FFF2-40B4-BE49-F238E27FC236}">
                <a16:creationId xmlns:a16="http://schemas.microsoft.com/office/drawing/2014/main" id="{98F7BE78-F4F5-FCB6-3EF4-0596C508A416}"/>
              </a:ext>
            </a:extLst>
          </p:cNvPr>
          <p:cNvPicPr>
            <a:picLocks noChangeAspect="1"/>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72289" y="6036059"/>
            <a:ext cx="360000" cy="360000"/>
          </a:xfrm>
          <a:prstGeom prst="rect">
            <a:avLst/>
          </a:prstGeom>
        </p:spPr>
      </p:pic>
      <p:pic>
        <p:nvPicPr>
          <p:cNvPr id="43" name="Picture 42">
            <a:hlinkClick r:id="rId14"/>
            <a:extLst>
              <a:ext uri="{FF2B5EF4-FFF2-40B4-BE49-F238E27FC236}">
                <a16:creationId xmlns:a16="http://schemas.microsoft.com/office/drawing/2014/main" id="{7E1DC0A6-5322-D3EC-DB6D-46E7EDBADC30}"/>
              </a:ext>
            </a:extLst>
          </p:cNvPr>
          <p:cNvPicPr>
            <a:picLocks noChangeAspect="1"/>
          </p:cNvPicPr>
          <p:nvPr/>
        </p:nvPicPr>
        <p:blipFill>
          <a:blip r:embed="rId1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968405" y="6068144"/>
            <a:ext cx="360000" cy="360000"/>
          </a:xfrm>
          <a:prstGeom prst="rect">
            <a:avLst/>
          </a:prstGeom>
        </p:spPr>
      </p:pic>
      <p:pic>
        <p:nvPicPr>
          <p:cNvPr id="44" name="Picture 43">
            <a:hlinkClick r:id="rId16"/>
            <a:extLst>
              <a:ext uri="{FF2B5EF4-FFF2-40B4-BE49-F238E27FC236}">
                <a16:creationId xmlns:a16="http://schemas.microsoft.com/office/drawing/2014/main" id="{3E721B49-EE51-4645-5D23-72D24DF4CD10}"/>
              </a:ext>
            </a:extLst>
          </p:cNvPr>
          <p:cNvPicPr>
            <a:picLocks noChangeAspect="1"/>
          </p:cNvPicPr>
          <p:nvPr/>
        </p:nvPicPr>
        <p:blipFill>
          <a:blip r:embed="rId1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001305" y="6036059"/>
            <a:ext cx="360000" cy="370617"/>
          </a:xfrm>
          <a:prstGeom prst="rect">
            <a:avLst/>
          </a:prstGeom>
        </p:spPr>
      </p:pic>
      <p:sp>
        <p:nvSpPr>
          <p:cNvPr id="45" name="Rectangle 44">
            <a:extLst>
              <a:ext uri="{FF2B5EF4-FFF2-40B4-BE49-F238E27FC236}">
                <a16:creationId xmlns:a16="http://schemas.microsoft.com/office/drawing/2014/main" id="{662AAB53-A432-2352-BA52-484650389AF7}"/>
              </a:ext>
            </a:extLst>
          </p:cNvPr>
          <p:cNvSpPr/>
          <p:nvPr/>
        </p:nvSpPr>
        <p:spPr>
          <a:xfrm>
            <a:off x="681504" y="6044249"/>
            <a:ext cx="1138389" cy="369332"/>
          </a:xfrm>
          <a:prstGeom prst="rect">
            <a:avLst/>
          </a:prstGeom>
        </p:spPr>
        <p:txBody>
          <a:bodyPr wrap="none">
            <a:spAutoFit/>
          </a:bodyPr>
          <a:lstStyle/>
          <a:p>
            <a:r>
              <a:rPr lang="en-US" b="1">
                <a:solidFill>
                  <a:srgbClr val="3C3A9A"/>
                </a:solidFill>
              </a:rPr>
              <a:t>Follow us </a:t>
            </a:r>
            <a:endParaRPr lang="en-US">
              <a:solidFill>
                <a:srgbClr val="3C3A9A"/>
              </a:solidFill>
            </a:endParaRPr>
          </a:p>
        </p:txBody>
      </p:sp>
      <p:pic>
        <p:nvPicPr>
          <p:cNvPr id="46" name="Picture 45">
            <a:extLst>
              <a:ext uri="{FF2B5EF4-FFF2-40B4-BE49-F238E27FC236}">
                <a16:creationId xmlns:a16="http://schemas.microsoft.com/office/drawing/2014/main" id="{4E35D73D-C9B2-1FC5-D8A4-A9FA53E11811}"/>
              </a:ext>
            </a:extLst>
          </p:cNvPr>
          <p:cNvPicPr>
            <a:picLocks noChangeAspect="1"/>
          </p:cNvPicPr>
          <p:nvPr/>
        </p:nvPicPr>
        <p:blipFill>
          <a:blip r:embed="rId5">
            <a:duotone>
              <a:schemeClr val="bg2">
                <a:shade val="45000"/>
                <a:satMod val="135000"/>
              </a:schemeClr>
              <a:prstClr val="white"/>
            </a:duotone>
          </a:blip>
          <a:stretch>
            <a:fillRect/>
          </a:stretch>
        </p:blipFill>
        <p:spPr>
          <a:xfrm>
            <a:off x="5273831" y="4081511"/>
            <a:ext cx="500809" cy="500809"/>
          </a:xfrm>
          <a:prstGeom prst="rect">
            <a:avLst/>
          </a:prstGeom>
        </p:spPr>
      </p:pic>
      <p:sp>
        <p:nvSpPr>
          <p:cNvPr id="47" name="Rectangle 46">
            <a:extLst>
              <a:ext uri="{FF2B5EF4-FFF2-40B4-BE49-F238E27FC236}">
                <a16:creationId xmlns:a16="http://schemas.microsoft.com/office/drawing/2014/main" id="{78260598-C4E6-EE1A-45DA-99D783D87BBA}"/>
              </a:ext>
            </a:extLst>
          </p:cNvPr>
          <p:cNvSpPr/>
          <p:nvPr/>
        </p:nvSpPr>
        <p:spPr>
          <a:xfrm>
            <a:off x="5754585" y="4202218"/>
            <a:ext cx="1619354" cy="338554"/>
          </a:xfrm>
          <a:prstGeom prst="rect">
            <a:avLst/>
          </a:prstGeom>
        </p:spPr>
        <p:txBody>
          <a:bodyPr wrap="none">
            <a:spAutoFit/>
          </a:bodyPr>
          <a:lstStyle/>
          <a:p>
            <a:r>
              <a:rPr lang="en-US" sz="1600"/>
              <a:t>+1 904 345 0866 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a:t>Design and Scope </a:t>
            </a:r>
          </a:p>
        </p:txBody>
      </p:sp>
      <p:sp>
        <p:nvSpPr>
          <p:cNvPr id="3" name="Content Placeholder 2"/>
          <p:cNvSpPr>
            <a:spLocks noGrp="1"/>
          </p:cNvSpPr>
          <p:nvPr>
            <p:ph sz="half" idx="1"/>
          </p:nvPr>
        </p:nvSpPr>
        <p:spPr/>
        <p:txBody>
          <a:bodyPr>
            <a:noAutofit/>
          </a:bodyPr>
          <a:lstStyle/>
          <a:p>
            <a:r>
              <a:rPr lang="en-ZA" sz="2400" b="1">
                <a:solidFill>
                  <a:schemeClr val="accent1"/>
                </a:solidFill>
              </a:rPr>
              <a:t>Desk research (across countries and regions)</a:t>
            </a:r>
          </a:p>
          <a:p>
            <a:pPr lvl="1"/>
            <a:r>
              <a:rPr lang="en-ZA" sz="2000"/>
              <a:t>Published and grey literature review</a:t>
            </a:r>
          </a:p>
          <a:p>
            <a:pPr lvl="1"/>
            <a:r>
              <a:rPr lang="en-ZA" sz="2000"/>
              <a:t>Systematic review of kidney failure burden and outcomes</a:t>
            </a:r>
          </a:p>
          <a:p>
            <a:pPr lvl="1"/>
            <a:r>
              <a:rPr lang="en-ZA" sz="2000"/>
              <a:t>Data extraction from major kidney registries (USRDS, ERA-EDTA) and relevant national registries where available </a:t>
            </a:r>
          </a:p>
          <a:p>
            <a:pPr lvl="1"/>
            <a:r>
              <a:rPr lang="en-ZA" sz="2000"/>
              <a:t>Scoping review of KRT cost estimates</a:t>
            </a:r>
            <a:endParaRPr lang="en-AU" sz="2000"/>
          </a:p>
          <a:p>
            <a:endParaRPr lang="en-AU" sz="2000" b="1"/>
          </a:p>
          <a:p>
            <a:pPr marL="0" indent="0">
              <a:buNone/>
            </a:pPr>
            <a:endParaRPr lang="en-AU" sz="2400"/>
          </a:p>
        </p:txBody>
      </p:sp>
      <p:sp>
        <p:nvSpPr>
          <p:cNvPr id="7" name="Content Placeholder 6">
            <a:extLst>
              <a:ext uri="{FF2B5EF4-FFF2-40B4-BE49-F238E27FC236}">
                <a16:creationId xmlns:a16="http://schemas.microsoft.com/office/drawing/2014/main" id="{715E630F-844A-6C0D-7794-ED3E2E206F01}"/>
              </a:ext>
            </a:extLst>
          </p:cNvPr>
          <p:cNvSpPr>
            <a:spLocks noGrp="1"/>
          </p:cNvSpPr>
          <p:nvPr>
            <p:ph sz="half" idx="2"/>
          </p:nvPr>
        </p:nvSpPr>
        <p:spPr/>
        <p:txBody>
          <a:bodyPr/>
          <a:lstStyle/>
          <a:p>
            <a:r>
              <a:rPr lang="en-AU" sz="2400" b="1">
                <a:solidFill>
                  <a:schemeClr val="accent1"/>
                </a:solidFill>
              </a:rPr>
              <a:t>Online questionnaire-based survey July – September 2022</a:t>
            </a:r>
          </a:p>
          <a:p>
            <a:pPr lvl="1"/>
            <a:r>
              <a:rPr lang="fr-BE" sz="2000"/>
              <a:t>3 </a:t>
            </a:r>
            <a:r>
              <a:rPr lang="en-ZA" sz="2000"/>
              <a:t>languages</a:t>
            </a:r>
            <a:r>
              <a:rPr lang="fr-BE" sz="2000"/>
              <a:t> (English, French, </a:t>
            </a:r>
            <a:r>
              <a:rPr lang="en-ZA" sz="2000"/>
              <a:t>Spanish</a:t>
            </a:r>
            <a:r>
              <a:rPr lang="fr-BE" sz="2000"/>
              <a:t>)</a:t>
            </a:r>
          </a:p>
          <a:p>
            <a:pPr lvl="1"/>
            <a:r>
              <a:rPr lang="fr-BE" sz="2000"/>
              <a:t>191 countries </a:t>
            </a:r>
            <a:r>
              <a:rPr lang="fr-BE" sz="2000" err="1"/>
              <a:t>contacted</a:t>
            </a:r>
            <a:endParaRPr lang="en-US" sz="2000"/>
          </a:p>
          <a:p>
            <a:pPr lvl="1"/>
            <a:r>
              <a:rPr lang="fr-BE" sz="2000"/>
              <a:t>≥3 </a:t>
            </a:r>
            <a:r>
              <a:rPr lang="en-ZA" sz="2000"/>
              <a:t>stakeholders</a:t>
            </a:r>
            <a:r>
              <a:rPr lang="fr-BE" sz="2000"/>
              <a:t> per country</a:t>
            </a:r>
            <a:endParaRPr lang="en-ZA" sz="2000"/>
          </a:p>
          <a:p>
            <a:pPr lvl="2"/>
            <a:r>
              <a:rPr lang="en-ZA" sz="1400"/>
              <a:t>National nephrology society leadership</a:t>
            </a:r>
          </a:p>
          <a:p>
            <a:pPr lvl="2"/>
            <a:r>
              <a:rPr lang="en-ZA" sz="1400"/>
              <a:t>Healthcare policymakers</a:t>
            </a:r>
          </a:p>
          <a:p>
            <a:pPr lvl="2"/>
            <a:r>
              <a:rPr lang="en-ZA" sz="1400"/>
              <a:t>Patients / patient advocacy groups</a:t>
            </a:r>
          </a:p>
          <a:p>
            <a:pPr lvl="1"/>
            <a:r>
              <a:rPr lang="en-ZA" sz="2000"/>
              <a:t>Discrepancies resolved by follow-up conferences with regional board chairs and country nephrology leaders</a:t>
            </a:r>
          </a:p>
          <a:p>
            <a:pPr lvl="1"/>
            <a:endParaRPr lang="en-ZA" sz="2000"/>
          </a:p>
          <a:p>
            <a:endParaRPr lang="LID4096"/>
          </a:p>
        </p:txBody>
      </p:sp>
      <p:sp>
        <p:nvSpPr>
          <p:cNvPr id="4" name="Date Placeholder 3">
            <a:extLst>
              <a:ext uri="{FF2B5EF4-FFF2-40B4-BE49-F238E27FC236}">
                <a16:creationId xmlns:a16="http://schemas.microsoft.com/office/drawing/2014/main" id="{E3D39FE1-7E33-1B60-DBD9-CC8DD8CBD39B}"/>
              </a:ext>
            </a:extLst>
          </p:cNvPr>
          <p:cNvSpPr>
            <a:spLocks noGrp="1"/>
          </p:cNvSpPr>
          <p:nvPr>
            <p:ph type="dt" sz="half" idx="10"/>
          </p:nvPr>
        </p:nvSpPr>
        <p:spPr/>
        <p:txBody>
          <a:bodyPr/>
          <a:lstStyle/>
          <a:p>
            <a:r>
              <a:rPr lang="en-GB" dirty="0"/>
              <a:t>July 2023</a:t>
            </a:r>
            <a:endParaRPr lang="en-US"/>
          </a:p>
        </p:txBody>
      </p:sp>
      <p:sp>
        <p:nvSpPr>
          <p:cNvPr id="5" name="Footer Placeholder 4">
            <a:extLst>
              <a:ext uri="{FF2B5EF4-FFF2-40B4-BE49-F238E27FC236}">
                <a16:creationId xmlns:a16="http://schemas.microsoft.com/office/drawing/2014/main" id="{0065D606-8FAC-41EB-6041-319110E2513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E1A252D-C033-EA98-E31A-21D6642E04B9}"/>
              </a:ext>
            </a:extLst>
          </p:cNvPr>
          <p:cNvSpPr>
            <a:spLocks noGrp="1"/>
          </p:cNvSpPr>
          <p:nvPr>
            <p:ph type="sldNum" sz="quarter" idx="4"/>
          </p:nvPr>
        </p:nvSpPr>
        <p:spPr/>
        <p:txBody>
          <a:bodyPr/>
          <a:lstStyle/>
          <a:p>
            <a:fld id="{4A9CEFBC-9863-BD47-BA2B-008170C231CB}" type="slidenum">
              <a:rPr lang="en-US" smtClean="0"/>
              <a:pPr/>
              <a:t>6</a:t>
            </a:fld>
            <a:endParaRPr lang="en-US"/>
          </a:p>
        </p:txBody>
      </p:sp>
    </p:spTree>
    <p:extLst>
      <p:ext uri="{BB962C8B-B14F-4D97-AF65-F5344CB8AC3E}">
        <p14:creationId xmlns:p14="http://schemas.microsoft.com/office/powerpoint/2010/main" val="245603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279714" y="1008000"/>
            <a:ext cx="7655170" cy="5839778"/>
          </a:xfrm>
          <a:prstGeom prst="rect">
            <a:avLst/>
          </a:prstGeom>
        </p:spPr>
      </p:pic>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Survey Components</a:t>
            </a:r>
          </a:p>
        </p:txBody>
      </p:sp>
      <p:sp>
        <p:nvSpPr>
          <p:cNvPr id="2" name="Date Placeholder 3">
            <a:extLst>
              <a:ext uri="{FF2B5EF4-FFF2-40B4-BE49-F238E27FC236}">
                <a16:creationId xmlns:a16="http://schemas.microsoft.com/office/drawing/2014/main" id="{CE09CED7-3C42-8235-01B8-9ED2A00F6745}"/>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4" name="Footer Placeholder 4">
            <a:extLst>
              <a:ext uri="{FF2B5EF4-FFF2-40B4-BE49-F238E27FC236}">
                <a16:creationId xmlns:a16="http://schemas.microsoft.com/office/drawing/2014/main" id="{D5FB313F-31FE-CA63-0380-732A96D1589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85A26D48-4566-8B9B-64C8-BB88E3DFEEF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7</a:t>
            </a:fld>
            <a:endParaRPr lang="en-US"/>
          </a:p>
        </p:txBody>
      </p:sp>
    </p:spTree>
    <p:extLst>
      <p:ext uri="{BB962C8B-B14F-4D97-AF65-F5344CB8AC3E}">
        <p14:creationId xmlns:p14="http://schemas.microsoft.com/office/powerpoint/2010/main" val="4133303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ISN-GKHA response</a:t>
            </a:r>
          </a:p>
        </p:txBody>
      </p:sp>
      <p:pic>
        <p:nvPicPr>
          <p:cNvPr id="2" name="Picture 1">
            <a:extLst>
              <a:ext uri="{FF2B5EF4-FFF2-40B4-BE49-F238E27FC236}">
                <a16:creationId xmlns:a16="http://schemas.microsoft.com/office/drawing/2014/main" id="{5A1AD84F-1CC4-85A3-8A40-49376FCCE24B}"/>
              </a:ext>
            </a:extLst>
          </p:cNvPr>
          <p:cNvPicPr>
            <a:picLocks noChangeAspect="1"/>
          </p:cNvPicPr>
          <p:nvPr/>
        </p:nvPicPr>
        <p:blipFill>
          <a:blip r:embed="rId2"/>
          <a:stretch>
            <a:fillRect/>
          </a:stretch>
        </p:blipFill>
        <p:spPr>
          <a:xfrm>
            <a:off x="479782" y="1029848"/>
            <a:ext cx="8393630" cy="5352884"/>
          </a:xfrm>
          <a:prstGeom prst="rect">
            <a:avLst/>
          </a:prstGeom>
        </p:spPr>
      </p:pic>
      <p:sp>
        <p:nvSpPr>
          <p:cNvPr id="4" name="TextBox 3">
            <a:extLst>
              <a:ext uri="{FF2B5EF4-FFF2-40B4-BE49-F238E27FC236}">
                <a16:creationId xmlns:a16="http://schemas.microsoft.com/office/drawing/2014/main" id="{2F41DA9F-DC1B-B32D-3570-512D1A5747BC}"/>
              </a:ext>
            </a:extLst>
          </p:cNvPr>
          <p:cNvSpPr txBox="1"/>
          <p:nvPr/>
        </p:nvSpPr>
        <p:spPr>
          <a:xfrm>
            <a:off x="7001781" y="891387"/>
            <a:ext cx="2427203" cy="646331"/>
          </a:xfrm>
          <a:prstGeom prst="rect">
            <a:avLst/>
          </a:prstGeom>
          <a:noFill/>
        </p:spPr>
        <p:txBody>
          <a:bodyPr wrap="none" rtlCol="0">
            <a:spAutoFit/>
          </a:bodyPr>
          <a:lstStyle/>
          <a:p>
            <a:r>
              <a:rPr lang="en-AU" sz="3600" b="1">
                <a:solidFill>
                  <a:schemeClr val="accent4"/>
                </a:solidFill>
              </a:rPr>
              <a:t>167</a:t>
            </a:r>
            <a:r>
              <a:rPr lang="en-AU" b="1">
                <a:solidFill>
                  <a:schemeClr val="accent1"/>
                </a:solidFill>
              </a:rPr>
              <a:t> countries (92%)</a:t>
            </a:r>
          </a:p>
        </p:txBody>
      </p:sp>
      <p:sp>
        <p:nvSpPr>
          <p:cNvPr id="5" name="TextBox 4">
            <a:extLst>
              <a:ext uri="{FF2B5EF4-FFF2-40B4-BE49-F238E27FC236}">
                <a16:creationId xmlns:a16="http://schemas.microsoft.com/office/drawing/2014/main" id="{AEE00B4C-2EDA-83EF-CA47-7D698B77DC24}"/>
              </a:ext>
            </a:extLst>
          </p:cNvPr>
          <p:cNvSpPr txBox="1"/>
          <p:nvPr/>
        </p:nvSpPr>
        <p:spPr>
          <a:xfrm>
            <a:off x="9026752" y="5043283"/>
            <a:ext cx="2711948" cy="923330"/>
          </a:xfrm>
          <a:prstGeom prst="rect">
            <a:avLst/>
          </a:prstGeom>
          <a:noFill/>
        </p:spPr>
        <p:txBody>
          <a:bodyPr wrap="square" rtlCol="0">
            <a:spAutoFit/>
          </a:bodyPr>
          <a:lstStyle/>
          <a:p>
            <a:r>
              <a:rPr lang="en-AU">
                <a:solidFill>
                  <a:schemeClr val="accent1"/>
                </a:solidFill>
              </a:rPr>
              <a:t>108 countries participated in the 2017, 2019, and 2023 GKHA surveys</a:t>
            </a:r>
          </a:p>
        </p:txBody>
      </p:sp>
      <p:sp>
        <p:nvSpPr>
          <p:cNvPr id="6" name="Date Placeholder 3">
            <a:extLst>
              <a:ext uri="{FF2B5EF4-FFF2-40B4-BE49-F238E27FC236}">
                <a16:creationId xmlns:a16="http://schemas.microsoft.com/office/drawing/2014/main" id="{10DEB5DC-2D01-46AE-30A2-D918789D2A4C}"/>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7" name="Footer Placeholder 4">
            <a:extLst>
              <a:ext uri="{FF2B5EF4-FFF2-40B4-BE49-F238E27FC236}">
                <a16:creationId xmlns:a16="http://schemas.microsoft.com/office/drawing/2014/main" id="{FC24DCAF-CB2E-30AE-7F7F-D07D6BBF8DA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67EF862-6601-125C-6BEA-A138E742637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8</a:t>
            </a:fld>
            <a:endParaRPr lang="en-US"/>
          </a:p>
        </p:txBody>
      </p:sp>
      <p:sp>
        <p:nvSpPr>
          <p:cNvPr id="9" name="TextBox 8">
            <a:extLst>
              <a:ext uri="{FF2B5EF4-FFF2-40B4-BE49-F238E27FC236}">
                <a16:creationId xmlns:a16="http://schemas.microsoft.com/office/drawing/2014/main" id="{83CB1316-A2E1-F483-43D6-1499C39BA801}"/>
              </a:ext>
            </a:extLst>
          </p:cNvPr>
          <p:cNvSpPr txBox="1"/>
          <p:nvPr/>
        </p:nvSpPr>
        <p:spPr>
          <a:xfrm>
            <a:off x="8301552" y="1608161"/>
            <a:ext cx="3221467" cy="646331"/>
          </a:xfrm>
          <a:prstGeom prst="rect">
            <a:avLst/>
          </a:prstGeom>
          <a:noFill/>
        </p:spPr>
        <p:txBody>
          <a:bodyPr wrap="square">
            <a:spAutoFit/>
          </a:bodyPr>
          <a:lstStyle/>
          <a:p>
            <a:r>
              <a:rPr lang="en-AU" sz="3600" b="1">
                <a:solidFill>
                  <a:schemeClr val="accent4"/>
                </a:solidFill>
              </a:rPr>
              <a:t>97% </a:t>
            </a:r>
            <a:r>
              <a:rPr lang="en-AU" b="1">
                <a:solidFill>
                  <a:schemeClr val="accent1"/>
                </a:solidFill>
              </a:rPr>
              <a:t>world’s population</a:t>
            </a:r>
          </a:p>
        </p:txBody>
      </p:sp>
      <p:sp>
        <p:nvSpPr>
          <p:cNvPr id="11" name="TextBox 10">
            <a:extLst>
              <a:ext uri="{FF2B5EF4-FFF2-40B4-BE49-F238E27FC236}">
                <a16:creationId xmlns:a16="http://schemas.microsoft.com/office/drawing/2014/main" id="{A94CB617-3326-9A3C-1E9D-C6A521AA3EE9}"/>
              </a:ext>
            </a:extLst>
          </p:cNvPr>
          <p:cNvSpPr txBox="1"/>
          <p:nvPr/>
        </p:nvSpPr>
        <p:spPr>
          <a:xfrm>
            <a:off x="8610599" y="2434035"/>
            <a:ext cx="3135406" cy="923330"/>
          </a:xfrm>
          <a:prstGeom prst="rect">
            <a:avLst/>
          </a:prstGeom>
          <a:noFill/>
        </p:spPr>
        <p:txBody>
          <a:bodyPr wrap="square">
            <a:spAutoFit/>
          </a:bodyPr>
          <a:lstStyle/>
          <a:p>
            <a:pPr>
              <a:tabLst>
                <a:tab pos="806450" algn="l"/>
              </a:tabLst>
            </a:pPr>
            <a:r>
              <a:rPr lang="en-AU" sz="3600" b="1">
                <a:solidFill>
                  <a:schemeClr val="accent4"/>
                </a:solidFill>
              </a:rPr>
              <a:t>329	</a:t>
            </a:r>
            <a:r>
              <a:rPr lang="en-AU" b="1">
                <a:solidFill>
                  <a:schemeClr val="accent1"/>
                </a:solidFill>
              </a:rPr>
              <a:t>individuals (63%) 	response</a:t>
            </a:r>
          </a:p>
        </p:txBody>
      </p:sp>
      <p:sp>
        <p:nvSpPr>
          <p:cNvPr id="13" name="TextBox 12">
            <a:extLst>
              <a:ext uri="{FF2B5EF4-FFF2-40B4-BE49-F238E27FC236}">
                <a16:creationId xmlns:a16="http://schemas.microsoft.com/office/drawing/2014/main" id="{756559F1-AA47-55A3-6D90-C65675C4A1A0}"/>
              </a:ext>
            </a:extLst>
          </p:cNvPr>
          <p:cNvSpPr txBox="1"/>
          <p:nvPr/>
        </p:nvSpPr>
        <p:spPr>
          <a:xfrm>
            <a:off x="8577273" y="3485053"/>
            <a:ext cx="3241885" cy="923330"/>
          </a:xfrm>
          <a:prstGeom prst="rect">
            <a:avLst/>
          </a:prstGeom>
          <a:noFill/>
        </p:spPr>
        <p:txBody>
          <a:bodyPr wrap="square">
            <a:spAutoFit/>
          </a:bodyPr>
          <a:lstStyle/>
          <a:p>
            <a:pPr>
              <a:tabLst>
                <a:tab pos="358775" algn="l"/>
              </a:tabLst>
            </a:pPr>
            <a:r>
              <a:rPr lang="en-AU" sz="3600" b="1">
                <a:solidFill>
                  <a:schemeClr val="accent4"/>
                </a:solidFill>
              </a:rPr>
              <a:t>2</a:t>
            </a:r>
            <a:r>
              <a:rPr lang="en-AU" sz="3600" b="1">
                <a:solidFill>
                  <a:schemeClr val="accent1"/>
                </a:solidFill>
              </a:rPr>
              <a:t>	</a:t>
            </a:r>
            <a:r>
              <a:rPr lang="en-AU" b="1">
                <a:solidFill>
                  <a:schemeClr val="accent1"/>
                </a:solidFill>
              </a:rPr>
              <a:t>respondents/country</a:t>
            </a:r>
            <a:br>
              <a:rPr lang="en-AU" b="1">
                <a:solidFill>
                  <a:schemeClr val="accent1"/>
                </a:solidFill>
              </a:rPr>
            </a:br>
            <a:r>
              <a:rPr lang="en-AU" b="1">
                <a:solidFill>
                  <a:schemeClr val="accent1"/>
                </a:solidFill>
              </a:rPr>
              <a:t> 	(IQR 2-3)</a:t>
            </a:r>
          </a:p>
        </p:txBody>
      </p:sp>
    </p:spTree>
    <p:extLst>
      <p:ext uri="{BB962C8B-B14F-4D97-AF65-F5344CB8AC3E}">
        <p14:creationId xmlns:p14="http://schemas.microsoft.com/office/powerpoint/2010/main" val="326330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a:solidFill>
                  <a:srgbClr val="283378"/>
                </a:solidFill>
                <a:latin typeface="Arial" panose="020B0604020202020204" pitchFamily="34" charset="0"/>
                <a:cs typeface="Arial" panose="020B0604020202020204" pitchFamily="34" charset="0"/>
              </a:rPr>
              <a:t>Results presented by ISN regions </a:t>
            </a:r>
          </a:p>
        </p:txBody>
      </p:sp>
      <p:pic>
        <p:nvPicPr>
          <p:cNvPr id="3" name="Picture 2">
            <a:extLst>
              <a:ext uri="{FF2B5EF4-FFF2-40B4-BE49-F238E27FC236}">
                <a16:creationId xmlns:a16="http://schemas.microsoft.com/office/drawing/2014/main" id="{160C45C6-0925-01DC-E14E-D23600101E74}"/>
              </a:ext>
            </a:extLst>
          </p:cNvPr>
          <p:cNvPicPr>
            <a:picLocks noChangeAspect="1"/>
          </p:cNvPicPr>
          <p:nvPr/>
        </p:nvPicPr>
        <p:blipFill>
          <a:blip r:embed="rId2"/>
          <a:stretch>
            <a:fillRect/>
          </a:stretch>
        </p:blipFill>
        <p:spPr>
          <a:xfrm>
            <a:off x="2371878" y="988226"/>
            <a:ext cx="7718846" cy="5505750"/>
          </a:xfrm>
          <a:prstGeom prst="rect">
            <a:avLst/>
          </a:prstGeom>
        </p:spPr>
      </p:pic>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dirty="0"/>
              <a:t>July 2023</a:t>
            </a:r>
            <a:endParaRPr lang="en-US"/>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9</a:t>
            </a:fld>
            <a:endParaRPr lang="en-US"/>
          </a:p>
        </p:txBody>
      </p:sp>
    </p:spTree>
    <p:extLst>
      <p:ext uri="{BB962C8B-B14F-4D97-AF65-F5344CB8AC3E}">
        <p14:creationId xmlns:p14="http://schemas.microsoft.com/office/powerpoint/2010/main" val="4243991276"/>
      </p:ext>
    </p:extLst>
  </p:cSld>
  <p:clrMapOvr>
    <a:masterClrMapping/>
  </p:clrMapOvr>
</p:sld>
</file>

<file path=ppt/theme/theme1.xml><?xml version="1.0" encoding="utf-8"?>
<a:theme xmlns:a="http://schemas.openxmlformats.org/drawingml/2006/main" name="Office Theme">
  <a:themeElements>
    <a:clrScheme name="ISN 2022">
      <a:dk1>
        <a:srgbClr val="000000"/>
      </a:dk1>
      <a:lt1>
        <a:srgbClr val="FFFFFF"/>
      </a:lt1>
      <a:dk2>
        <a:srgbClr val="44546A"/>
      </a:dk2>
      <a:lt2>
        <a:srgbClr val="E7E6E6"/>
      </a:lt2>
      <a:accent1>
        <a:srgbClr val="3C4596"/>
      </a:accent1>
      <a:accent2>
        <a:srgbClr val="283378"/>
      </a:accent2>
      <a:accent3>
        <a:srgbClr val="72C3B9"/>
      </a:accent3>
      <a:accent4>
        <a:srgbClr val="EF7962"/>
      </a:accent4>
      <a:accent5>
        <a:srgbClr val="FFDA76"/>
      </a:accent5>
      <a:accent6>
        <a:srgbClr val="D5D5D5"/>
      </a:accent6>
      <a:hlink>
        <a:srgbClr val="4248A9"/>
      </a:hlink>
      <a:folHlink>
        <a:srgbClr val="FD70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 ISN Activities SlideDeck 2022 .pptx" id="{C0D468F0-1A5C-4FCC-9B7C-C591EBB6F70D}" vid="{CF6BFF4D-DCAE-4F77-B319-4BF2B5AF1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5bb30524-c5cc-4ab6-b3e3-7acb34e1d48a" xsi:nil="true"/>
    <_ip_UnifiedCompliancePolicyUIAction xmlns="http://schemas.microsoft.com/sharepoint/v3" xsi:nil="true"/>
    <_ip_UnifiedCompliancePolicyProperties xmlns="http://schemas.microsoft.com/sharepoint/v3" xsi:nil="true"/>
    <lcf76f155ced4ddcb4097134ff3c332f xmlns="5bb30524-c5cc-4ab6-b3e3-7acb34e1d48a">
      <Terms xmlns="http://schemas.microsoft.com/office/infopath/2007/PartnerControls"/>
    </lcf76f155ced4ddcb4097134ff3c332f>
    <TaxCatchAll xmlns="8d39dae6-3a04-4f8f-91ef-910acbbf4883" xsi:nil="true"/>
    <_Forma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2EFDB3CC569C4C8709EF2E2FCD4DD1" ma:contentTypeVersion="21" ma:contentTypeDescription="Create a new document." ma:contentTypeScope="" ma:versionID="d58ac3fdedd9ad1ab0a77315264ff983">
  <xsd:schema xmlns:xsd="http://www.w3.org/2001/XMLSchema" xmlns:xs="http://www.w3.org/2001/XMLSchema" xmlns:p="http://schemas.microsoft.com/office/2006/metadata/properties" xmlns:ns1="http://schemas.microsoft.com/sharepoint/v3" xmlns:ns2="5bb30524-c5cc-4ab6-b3e3-7acb34e1d48a" xmlns:ns3="8d39dae6-3a04-4f8f-91ef-910acbbf4883" xmlns:ns4="http://schemas.microsoft.com/sharepoint/v3/fields" targetNamespace="http://schemas.microsoft.com/office/2006/metadata/properties" ma:root="true" ma:fieldsID="f7bb827dacb319c1e726d7e652f64458" ns1:_="" ns2:_="" ns3:_="" ns4:_="">
    <xsd:import namespace="http://schemas.microsoft.com/sharepoint/v3"/>
    <xsd:import namespace="5bb30524-c5cc-4ab6-b3e3-7acb34e1d48a"/>
    <xsd:import namespace="8d39dae6-3a04-4f8f-91ef-910acbbf4883"/>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u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4:_Forma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30524-c5cc-4ab6-b3e3-7acb34e1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6" nillable="true" ma:displayName="Status" ma:format="Dropdown"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f1b091-0422-4f9c-b31b-6eb16863af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39dae6-3a04-4f8f-91ef-910acbbf48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7f5380c-2a5e-41a0-9e8f-614032ea020b}" ma:internalName="TaxCatchAll" ma:showField="CatchAllData" ma:web="8d39dae6-3a04-4f8f-91ef-910acbbf48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7"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DFD074-5C6F-487D-957C-68B223AF912B}">
  <ds:schemaRefs>
    <ds:schemaRef ds:uri="http://schemas.microsoft.com/sharepoint/v3/contenttype/forms"/>
  </ds:schemaRefs>
</ds:datastoreItem>
</file>

<file path=customXml/itemProps2.xml><?xml version="1.0" encoding="utf-8"?>
<ds:datastoreItem xmlns:ds="http://schemas.openxmlformats.org/officeDocument/2006/customXml" ds:itemID="{D4924C01-0F0A-47E2-901A-F34A987E3F61}">
  <ds:schemaRefs>
    <ds:schemaRef ds:uri="http://www.w3.org/XML/1998/namespace"/>
    <ds:schemaRef ds:uri="http://schemas.microsoft.com/sharepoint/v3"/>
    <ds:schemaRef ds:uri="http://schemas.microsoft.com/office/2006/metadata/properties"/>
    <ds:schemaRef ds:uri="http://purl.org/dc/elements/1.1/"/>
    <ds:schemaRef ds:uri="http://purl.org/dc/terms/"/>
    <ds:schemaRef ds:uri="8d39dae6-3a04-4f8f-91ef-910acbbf4883"/>
    <ds:schemaRef ds:uri="http://schemas.openxmlformats.org/package/2006/metadata/core-properties"/>
    <ds:schemaRef ds:uri="http://schemas.microsoft.com/sharepoint/v3/fields"/>
    <ds:schemaRef ds:uri="http://schemas.microsoft.com/office/2006/documentManagement/types"/>
    <ds:schemaRef ds:uri="http://schemas.microsoft.com/office/infopath/2007/PartnerControls"/>
    <ds:schemaRef ds:uri="5bb30524-c5cc-4ab6-b3e3-7acb34e1d48a"/>
    <ds:schemaRef ds:uri="http://purl.org/dc/dcmitype/"/>
  </ds:schemaRefs>
</ds:datastoreItem>
</file>

<file path=customXml/itemProps3.xml><?xml version="1.0" encoding="utf-8"?>
<ds:datastoreItem xmlns:ds="http://schemas.openxmlformats.org/officeDocument/2006/customXml" ds:itemID="{1EA1A92C-A6BF-4994-A89D-10A56B1A58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30524-c5cc-4ab6-b3e3-7acb34e1d48a"/>
    <ds:schemaRef ds:uri="8d39dae6-3a04-4f8f-91ef-910acbbf488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2022-08 ISN PowerPoint template</Template>
  <TotalTime>174</TotalTime>
  <Words>10966</Words>
  <Application>Microsoft Office PowerPoint</Application>
  <PresentationFormat>Widescreen</PresentationFormat>
  <Paragraphs>5377</Paragraphs>
  <Slides>52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Courier New</vt:lpstr>
      <vt:lpstr>Gill Sans MT</vt:lpstr>
      <vt:lpstr>Office Theme</vt:lpstr>
      <vt:lpstr>PowerPoint Presentation</vt:lpstr>
      <vt:lpstr>2023 ISN-GLOBAL  KIDNEY HEALTH ATLAS  (ISN-GKHA)  ISN AFRICA REGION</vt:lpstr>
      <vt:lpstr>PowerPoint Presentation</vt:lpstr>
      <vt:lpstr>Aim of the ISN-Global Kidney Health Atlas</vt:lpstr>
      <vt:lpstr>ISN-Global Kidney Health Atlas Survey</vt:lpstr>
      <vt:lpstr>Design and Scope </vt:lpstr>
      <vt:lpstr>Overall Survey Components</vt:lpstr>
      <vt:lpstr>Overall ISN-GKHA response</vt:lpstr>
      <vt:lpstr>Results presented by ISN regions </vt:lpstr>
      <vt:lpstr>ISN Region: Africa</vt:lpstr>
      <vt:lpstr> Demographics</vt:lpstr>
      <vt:lpstr>Demographics (cont’d)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Prevalence of nephrologists and trainees </vt:lpstr>
      <vt:lpstr>Capacity for chronic dialysis (HD)</vt:lpstr>
      <vt:lpstr>Capacity for chronic dialysis (PD)</vt:lpstr>
      <vt:lpstr>Capacity for Kidney Transplantation</vt:lpstr>
      <vt:lpstr>PowerPoint Presentation</vt:lpstr>
      <vt:lpstr>Availability of services within dialysis care </vt:lpstr>
      <vt:lpstr>Availability of Home hemodialysis</vt:lpstr>
      <vt:lpstr>Capacity for conservative kidney management (CKM)</vt:lpstr>
      <vt:lpstr>Capacity for conservative kidney management (CKM)</vt:lpstr>
      <vt:lpstr>Funding for medications in CKD patients not on dialysis</vt:lpstr>
      <vt:lpstr>Funding for medications in all dialysis patients</vt:lpstr>
      <vt:lpstr>Funding for medications in all transplant patients</vt:lpstr>
      <vt:lpstr>Availability of official registry</vt:lpstr>
      <vt:lpstr>Summary of Findings</vt:lpstr>
      <vt:lpstr>Summary of Findings (cont’d)</vt:lpstr>
      <vt:lpstr>Implications</vt:lpstr>
      <vt:lpstr>Implications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ARRUEBO</dc:creator>
  <cp:lastModifiedBy>Silvia ARRUEBO</cp:lastModifiedBy>
  <cp:revision>2</cp:revision>
  <cp:lastPrinted>2021-05-20T09:07:26Z</cp:lastPrinted>
  <dcterms:created xsi:type="dcterms:W3CDTF">2023-06-13T09:29:35Z</dcterms:created>
  <dcterms:modified xsi:type="dcterms:W3CDTF">2023-08-01T09:49:42Z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0x010100952EFDB3CC569C4C8709EF2E2FCD4DD1</vt:lpwstr>
  </property>
  <property fmtid="{D5CDD505-2E9C-101B-9397-08002B2CF9AE}" pid="3" name="MediaServiceImageTags">
    <vt:lpwstr/>
  </property>
</Properties>
</file>